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2" r:id="rId4"/>
    <p:sldMasterId id="2147484270" r:id="rId5"/>
    <p:sldMasterId id="2147484301" r:id="rId6"/>
    <p:sldMasterId id="2147484329" r:id="rId7"/>
  </p:sldMasterIdLst>
  <p:notesMasterIdLst>
    <p:notesMasterId r:id="rId127"/>
  </p:notesMasterIdLst>
  <p:handoutMasterIdLst>
    <p:handoutMasterId r:id="rId128"/>
  </p:handoutMasterIdLst>
  <p:sldIdLst>
    <p:sldId id="287" r:id="rId8"/>
    <p:sldId id="289" r:id="rId9"/>
    <p:sldId id="2147483627" r:id="rId10"/>
    <p:sldId id="263" r:id="rId11"/>
    <p:sldId id="2147483498" r:id="rId12"/>
    <p:sldId id="2147483619" r:id="rId13"/>
    <p:sldId id="2147477144" r:id="rId14"/>
    <p:sldId id="2147483620" r:id="rId15"/>
    <p:sldId id="2147483623" r:id="rId16"/>
    <p:sldId id="2147483621" r:id="rId17"/>
    <p:sldId id="2147483605" r:id="rId18"/>
    <p:sldId id="2147483622" r:id="rId19"/>
    <p:sldId id="2147483624" r:id="rId20"/>
    <p:sldId id="264" r:id="rId21"/>
    <p:sldId id="2147478559" r:id="rId22"/>
    <p:sldId id="2147478609" r:id="rId23"/>
    <p:sldId id="2147483629" r:id="rId24"/>
    <p:sldId id="2147483625" r:id="rId25"/>
    <p:sldId id="2147483626" r:id="rId26"/>
    <p:sldId id="2147478604" r:id="rId27"/>
    <p:sldId id="2147478605" r:id="rId28"/>
    <p:sldId id="2147478610" r:id="rId29"/>
    <p:sldId id="2147483632" r:id="rId30"/>
    <p:sldId id="266" r:id="rId31"/>
    <p:sldId id="268" r:id="rId32"/>
    <p:sldId id="2147478608" r:id="rId33"/>
    <p:sldId id="361" r:id="rId34"/>
    <p:sldId id="2147483630" r:id="rId35"/>
    <p:sldId id="2147478624" r:id="rId36"/>
    <p:sldId id="2147483515" r:id="rId37"/>
    <p:sldId id="2147483639" r:id="rId38"/>
    <p:sldId id="2147483592" r:id="rId39"/>
    <p:sldId id="2147483643" r:id="rId40"/>
    <p:sldId id="2147310182" r:id="rId41"/>
    <p:sldId id="2147471133" r:id="rId42"/>
    <p:sldId id="265" r:id="rId43"/>
    <p:sldId id="269" r:id="rId44"/>
    <p:sldId id="2147483628" r:id="rId45"/>
    <p:sldId id="2147483613" r:id="rId46"/>
    <p:sldId id="2147478551" r:id="rId47"/>
    <p:sldId id="2147477163" r:id="rId48"/>
    <p:sldId id="2147477195" r:id="rId49"/>
    <p:sldId id="2147478421" r:id="rId50"/>
    <p:sldId id="2147477164" r:id="rId51"/>
    <p:sldId id="2147478601" r:id="rId52"/>
    <p:sldId id="2147478405" r:id="rId53"/>
    <p:sldId id="2147477165" r:id="rId54"/>
    <p:sldId id="2147478419" r:id="rId55"/>
    <p:sldId id="2147477600" r:id="rId56"/>
    <p:sldId id="260" r:id="rId57"/>
    <p:sldId id="2147478420" r:id="rId58"/>
    <p:sldId id="2147477598" r:id="rId59"/>
    <p:sldId id="2147477596" r:id="rId60"/>
    <p:sldId id="267" r:id="rId61"/>
    <p:sldId id="2147471036" r:id="rId62"/>
    <p:sldId id="2147477273" r:id="rId63"/>
    <p:sldId id="2147477272" r:id="rId64"/>
    <p:sldId id="2147477274" r:id="rId65"/>
    <p:sldId id="2147477255" r:id="rId66"/>
    <p:sldId id="1104" r:id="rId67"/>
    <p:sldId id="2147477259" r:id="rId68"/>
    <p:sldId id="2147477264" r:id="rId69"/>
    <p:sldId id="2147470916" r:id="rId70"/>
    <p:sldId id="2147477282" r:id="rId71"/>
    <p:sldId id="2147477197" r:id="rId72"/>
    <p:sldId id="2147477198" r:id="rId73"/>
    <p:sldId id="2147477265" r:id="rId74"/>
    <p:sldId id="2147477204" r:id="rId75"/>
    <p:sldId id="2147477206" r:id="rId76"/>
    <p:sldId id="2147477278" r:id="rId77"/>
    <p:sldId id="2147477230" r:id="rId78"/>
    <p:sldId id="2147477242" r:id="rId79"/>
    <p:sldId id="2147477250" r:id="rId80"/>
    <p:sldId id="2147477281" r:id="rId81"/>
    <p:sldId id="2147477280" r:id="rId82"/>
    <p:sldId id="261" r:id="rId83"/>
    <p:sldId id="2147477270" r:id="rId84"/>
    <p:sldId id="2147477269" r:id="rId85"/>
    <p:sldId id="2147470818" r:id="rId86"/>
    <p:sldId id="2147470820" r:id="rId87"/>
    <p:sldId id="3821" r:id="rId88"/>
    <p:sldId id="2147478587" r:id="rId89"/>
    <p:sldId id="2147478585" r:id="rId90"/>
    <p:sldId id="2147478567" r:id="rId91"/>
    <p:sldId id="2147478578" r:id="rId92"/>
    <p:sldId id="2147478584" r:id="rId93"/>
    <p:sldId id="3853" r:id="rId94"/>
    <p:sldId id="2190" r:id="rId95"/>
    <p:sldId id="2147470823" r:id="rId96"/>
    <p:sldId id="2147478582" r:id="rId97"/>
    <p:sldId id="2147478583" r:id="rId98"/>
    <p:sldId id="2147478580" r:id="rId99"/>
    <p:sldId id="2147470817" r:id="rId100"/>
    <p:sldId id="2147477147" r:id="rId101"/>
    <p:sldId id="2147483644" r:id="rId102"/>
    <p:sldId id="2147483645" r:id="rId103"/>
    <p:sldId id="2147483646" r:id="rId104"/>
    <p:sldId id="2147483647" r:id="rId105"/>
    <p:sldId id="256" r:id="rId106"/>
    <p:sldId id="1546" r:id="rId107"/>
    <p:sldId id="2147470813" r:id="rId108"/>
    <p:sldId id="262" r:id="rId109"/>
    <p:sldId id="2147483600" r:id="rId110"/>
    <p:sldId id="257" r:id="rId111"/>
    <p:sldId id="258" r:id="rId112"/>
    <p:sldId id="259" r:id="rId113"/>
    <p:sldId id="2147483604" r:id="rId114"/>
    <p:sldId id="2147483636" r:id="rId115"/>
    <p:sldId id="2147483519" r:id="rId116"/>
    <p:sldId id="2147478577" r:id="rId117"/>
    <p:sldId id="2147477201" r:id="rId118"/>
    <p:sldId id="2147478569" r:id="rId119"/>
    <p:sldId id="2147478590" r:id="rId120"/>
    <p:sldId id="2147471169" r:id="rId121"/>
    <p:sldId id="2147470821" r:id="rId122"/>
    <p:sldId id="2147471132" r:id="rId123"/>
    <p:sldId id="2147478588" r:id="rId124"/>
    <p:sldId id="2147478576" r:id="rId125"/>
    <p:sldId id="2146847870" r:id="rId1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7DEFDF-3E70-4128-B167-11CCC2DD1581}">
          <p14:sldIdLst>
            <p14:sldId id="287"/>
            <p14:sldId id="289"/>
            <p14:sldId id="2147483627"/>
            <p14:sldId id="263"/>
            <p14:sldId id="2147483498"/>
            <p14:sldId id="2147483619"/>
            <p14:sldId id="2147477144"/>
            <p14:sldId id="2147483620"/>
            <p14:sldId id="2147483623"/>
            <p14:sldId id="2147483621"/>
            <p14:sldId id="2147483605"/>
            <p14:sldId id="2147483622"/>
            <p14:sldId id="2147483624"/>
            <p14:sldId id="264"/>
            <p14:sldId id="2147478559"/>
            <p14:sldId id="2147478609"/>
            <p14:sldId id="2147483629"/>
            <p14:sldId id="2147483625"/>
            <p14:sldId id="2147483626"/>
            <p14:sldId id="2147478604"/>
            <p14:sldId id="2147478605"/>
            <p14:sldId id="2147478610"/>
            <p14:sldId id="2147483632"/>
            <p14:sldId id="266"/>
            <p14:sldId id="268"/>
            <p14:sldId id="2147478608"/>
            <p14:sldId id="361"/>
            <p14:sldId id="2147483630"/>
            <p14:sldId id="2147478624"/>
            <p14:sldId id="2147483515"/>
            <p14:sldId id="2147483639"/>
            <p14:sldId id="2147483592"/>
            <p14:sldId id="2147483643"/>
            <p14:sldId id="2147310182"/>
            <p14:sldId id="2147471133"/>
            <p14:sldId id="265"/>
            <p14:sldId id="269"/>
            <p14:sldId id="2147483628"/>
            <p14:sldId id="2147483613"/>
            <p14:sldId id="2147478551"/>
            <p14:sldId id="2147477163"/>
            <p14:sldId id="2147477195"/>
            <p14:sldId id="2147478421"/>
            <p14:sldId id="2147477164"/>
            <p14:sldId id="2147478601"/>
            <p14:sldId id="2147478405"/>
            <p14:sldId id="2147477165"/>
            <p14:sldId id="2147478419"/>
            <p14:sldId id="2147477600"/>
            <p14:sldId id="260"/>
            <p14:sldId id="2147478420"/>
            <p14:sldId id="2147477598"/>
            <p14:sldId id="2147477596"/>
            <p14:sldId id="267"/>
            <p14:sldId id="2147471036"/>
            <p14:sldId id="2147477273"/>
            <p14:sldId id="2147477272"/>
            <p14:sldId id="2147477274"/>
            <p14:sldId id="2147477255"/>
            <p14:sldId id="1104"/>
            <p14:sldId id="2147477259"/>
            <p14:sldId id="2147477264"/>
            <p14:sldId id="2147470916"/>
            <p14:sldId id="2147477282"/>
            <p14:sldId id="2147477197"/>
            <p14:sldId id="2147477198"/>
            <p14:sldId id="2147477265"/>
            <p14:sldId id="2147477204"/>
            <p14:sldId id="2147477206"/>
            <p14:sldId id="2147477278"/>
            <p14:sldId id="2147477230"/>
            <p14:sldId id="2147477242"/>
            <p14:sldId id="2147477250"/>
            <p14:sldId id="2147477281"/>
            <p14:sldId id="2147477280"/>
            <p14:sldId id="261"/>
            <p14:sldId id="2147477270"/>
            <p14:sldId id="2147477269"/>
            <p14:sldId id="2147470818"/>
            <p14:sldId id="2147470820"/>
            <p14:sldId id="3821"/>
            <p14:sldId id="2147478587"/>
            <p14:sldId id="2147478585"/>
            <p14:sldId id="2147478567"/>
            <p14:sldId id="2147478578"/>
            <p14:sldId id="2147478584"/>
            <p14:sldId id="3853"/>
            <p14:sldId id="2190"/>
            <p14:sldId id="2147470823"/>
            <p14:sldId id="2147478582"/>
            <p14:sldId id="2147478583"/>
            <p14:sldId id="2147478580"/>
            <p14:sldId id="2147470817"/>
            <p14:sldId id="2147477147"/>
            <p14:sldId id="2147483644"/>
            <p14:sldId id="2147483645"/>
            <p14:sldId id="2147483646"/>
            <p14:sldId id="2147483647"/>
            <p14:sldId id="256"/>
            <p14:sldId id="1546"/>
            <p14:sldId id="2147470813"/>
            <p14:sldId id="262"/>
            <p14:sldId id="2147483600"/>
            <p14:sldId id="257"/>
            <p14:sldId id="258"/>
            <p14:sldId id="259"/>
            <p14:sldId id="2147483604"/>
            <p14:sldId id="2147483636"/>
            <p14:sldId id="2147483519"/>
            <p14:sldId id="2147478577"/>
            <p14:sldId id="2147477201"/>
            <p14:sldId id="2147478569"/>
            <p14:sldId id="2147478590"/>
            <p14:sldId id="2147471169"/>
            <p14:sldId id="2147470821"/>
            <p14:sldId id="2147471132"/>
            <p14:sldId id="2147478588"/>
            <p14:sldId id="2147478576"/>
            <p14:sldId id="21468478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B23"/>
    <a:srgbClr val="DC6020"/>
    <a:srgbClr val="115A6A"/>
    <a:srgbClr val="60BDCE"/>
    <a:srgbClr val="EB923A"/>
    <a:srgbClr val="282F72"/>
    <a:srgbClr val="F5F5F5"/>
    <a:srgbClr val="FBAD2E"/>
    <a:srgbClr val="DC601B"/>
    <a:srgbClr val="FBA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89041-15DB-4F43-9425-332531E382EC}" v="8" dt="2025-10-08T17:51:06.871"/>
    <p1510:client id="{095576FB-C29D-4141-A060-EB7D171E7370}" v="26" dt="2025-10-08T18:07:40.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microsoft.com/office/2016/11/relationships/changesInfo" Target="changesInfos/changesInfo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commentAuthors" Target="commentAuthor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presProps" Target="presProps.xml"/><Relationship Id="rId135" Type="http://schemas.microsoft.com/office/2015/10/relationships/revisionInfo" Target="revisionInfo.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viewProps" Target="viewProps.xml"/><Relationship Id="rId136" Type="http://schemas.microsoft.com/office/2018/10/relationships/authors" Targe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ero, Waynee (CoveredCA)" userId="d3d9e379-21a3-44f1-ad59-983638314af4" providerId="ADAL" clId="{095576FB-C29D-4141-A060-EB7D171E7370}"/>
    <pc:docChg chg="undo custSel modSld">
      <pc:chgData name="Lucero, Waynee (CoveredCA)" userId="d3d9e379-21a3-44f1-ad59-983638314af4" providerId="ADAL" clId="{095576FB-C29D-4141-A060-EB7D171E7370}" dt="2025-10-08T18:07:40.450" v="24" actId="14100"/>
      <pc:docMkLst>
        <pc:docMk/>
      </pc:docMkLst>
      <pc:sldChg chg="modNotes">
        <pc:chgData name="Lucero, Waynee (CoveredCA)" userId="d3d9e379-21a3-44f1-ad59-983638314af4" providerId="ADAL" clId="{095576FB-C29D-4141-A060-EB7D171E7370}" dt="2025-10-08T18:07:40.450" v="24" actId="14100"/>
        <pc:sldMkLst>
          <pc:docMk/>
          <pc:sldMk cId="0" sldId="287"/>
        </pc:sldMkLst>
      </pc:sldChg>
      <pc:sldChg chg="modSp mod">
        <pc:chgData name="Lucero, Waynee (CoveredCA)" userId="d3d9e379-21a3-44f1-ad59-983638314af4" providerId="ADAL" clId="{095576FB-C29D-4141-A060-EB7D171E7370}" dt="2025-10-08T18:05:20.504" v="0" actId="27636"/>
        <pc:sldMkLst>
          <pc:docMk/>
          <pc:sldMk cId="698148953" sldId="2147478420"/>
        </pc:sldMkLst>
        <pc:spChg chg="mod">
          <ac:chgData name="Lucero, Waynee (CoveredCA)" userId="d3d9e379-21a3-44f1-ad59-983638314af4" providerId="ADAL" clId="{095576FB-C29D-4141-A060-EB7D171E7370}" dt="2025-10-08T18:05:20.504" v="0" actId="27636"/>
          <ac:spMkLst>
            <pc:docMk/>
            <pc:sldMk cId="698148953" sldId="2147478420"/>
            <ac:spMk id="2" creationId="{8BC81A11-8ABF-2A65-A5C4-4FB4719D9DB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overedca.sharepoint.com/sites/GRPPERDEvaluationandResearchBranch/Shared%20Documents/3%20Evaluation%20and%20Research/3%20Federal%20and%20State%20Policy/IRA%20Extension%20Materials/IRA-ACA%20Analysis/August%20board%20slides%20-%20charts%2020250818.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https://coveredca.sharepoint.com/sites/GRPPERDEvaluationandResearchBranch/Shared%20Documents/3%20Evaluation%20and%20Research/3%20Federal%20and%20State%20Policy/IRA%20Extension%20Materials/IRA-ACA%20Analysis/August%20board%20slides%20-%20charts%2020250818.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7FFFEB95_A1276D5D.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7FFFEC49_92D46C3B.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7FFFEC49_92D46C3B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7FFFEB85_3DF9E87A.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FEB85_3DF9E87A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overedca.sharepoint.com/sites/INT-EQT-Internal/AB929Library/HEI%20Data/Dental%20Measures/Dental%20Utilization%20Profile/Dental%20Files/Output%20Tables/Utilization%20by%20QHP.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overedca.sharepoint.com/sites/INT-EQT-Internal/AB929Library/HEI%20Data/Dental%20Measures/Dental%20Utilization%20Profile/Dental%20Files/Output%20Tables/Utilization%20by%20QHP.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rgbClr val="1D1B23"/>
                </a:solidFill>
                <a:latin typeface="+mn-lt"/>
                <a:ea typeface="+mn-ea"/>
                <a:cs typeface="Arial" panose="020B0604020202020204" pitchFamily="34" charset="0"/>
              </a:defRPr>
            </a:pPr>
            <a:r>
              <a:rPr lang="en-US" sz="1100" b="0">
                <a:solidFill>
                  <a:srgbClr val="1D1B23"/>
                </a:solidFill>
                <a:latin typeface="+mn-lt"/>
              </a:rPr>
              <a:t>Monthly Per Member Net Premium Without Extension of Enhanced Premium Tax Credits - Subsidized </a:t>
            </a:r>
            <a:r>
              <a:rPr lang="en-US" sz="1100" b="1">
                <a:solidFill>
                  <a:srgbClr val="1D1B23"/>
                </a:solidFill>
                <a:latin typeface="+mn-lt"/>
              </a:rPr>
              <a:t>Enrollees Earning Less than $62,600</a:t>
            </a:r>
          </a:p>
        </c:rich>
      </c:tx>
      <c:layout>
        <c:manualLayout>
          <c:xMode val="edge"/>
          <c:yMode val="edge"/>
          <c:x val="9.6150505080262169E-2"/>
          <c:y val="5.734343102069681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1D1B23"/>
              </a:solidFill>
              <a:latin typeface="+mn-lt"/>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'Under 400 FPL'!$C$20</c:f>
              <c:strCache>
                <c:ptCount val="1"/>
                <c:pt idx="0">
                  <c:v>Monthly Net Premium with Enhanced Tax Credits</c:v>
                </c:pt>
              </c:strCache>
            </c:strRef>
          </c:tx>
          <c:spPr>
            <a:solidFill>
              <a:srgbClr val="356F77"/>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 400 FPL'!$B$21:$B$25</c:f>
              <c:strCache>
                <c:ptCount val="5"/>
                <c:pt idx="0">
                  <c:v>Less than $62,600 - Total</c:v>
                </c:pt>
                <c:pt idx="1">
                  <c:v>Less than $23,475</c:v>
                </c:pt>
                <c:pt idx="2">
                  <c:v>$23,475 - $31,300</c:v>
                </c:pt>
                <c:pt idx="3">
                  <c:v>$31,300 - $39,125</c:v>
                </c:pt>
                <c:pt idx="4">
                  <c:v>$39,125 - $62,600</c:v>
                </c:pt>
              </c:strCache>
            </c:strRef>
          </c:cat>
          <c:val>
            <c:numRef>
              <c:f>'Under 400 FPL'!$C$21:$C$25</c:f>
              <c:numCache>
                <c:formatCode>"$"#,##0</c:formatCode>
                <c:ptCount val="5"/>
                <c:pt idx="0">
                  <c:v>96.81317</c:v>
                </c:pt>
                <c:pt idx="1">
                  <c:v>40.001629999999999</c:v>
                </c:pt>
                <c:pt idx="2">
                  <c:v>46.673490000000001</c:v>
                </c:pt>
                <c:pt idx="3">
                  <c:v>89.296620000000004</c:v>
                </c:pt>
                <c:pt idx="4">
                  <c:v>189.15690000000001</c:v>
                </c:pt>
              </c:numCache>
            </c:numRef>
          </c:val>
          <c:extLst>
            <c:ext xmlns:c16="http://schemas.microsoft.com/office/drawing/2014/chart" uri="{C3380CC4-5D6E-409C-BE32-E72D297353CC}">
              <c16:uniqueId val="{00000000-D77A-4E47-9F15-F07181FCDF09}"/>
            </c:ext>
          </c:extLst>
        </c:ser>
        <c:ser>
          <c:idx val="1"/>
          <c:order val="1"/>
          <c:tx>
            <c:strRef>
              <c:f>'Under 400 FPL'!$D$20</c:f>
              <c:strCache>
                <c:ptCount val="1"/>
                <c:pt idx="0">
                  <c:v>Monthly Net Premium without Enhanced Tax Credits</c:v>
                </c:pt>
              </c:strCache>
            </c:strRef>
          </c:tx>
          <c:spPr>
            <a:solidFill>
              <a:srgbClr val="CD67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 400 FPL'!$B$21:$B$25</c:f>
              <c:strCache>
                <c:ptCount val="5"/>
                <c:pt idx="0">
                  <c:v>Less than $62,600 - Total</c:v>
                </c:pt>
                <c:pt idx="1">
                  <c:v>Less than $23,475</c:v>
                </c:pt>
                <c:pt idx="2">
                  <c:v>$23,475 - $31,300</c:v>
                </c:pt>
                <c:pt idx="3">
                  <c:v>$31,300 - $39,125</c:v>
                </c:pt>
                <c:pt idx="4">
                  <c:v>$39,125 - $62,600</c:v>
                </c:pt>
              </c:strCache>
            </c:strRef>
          </c:cat>
          <c:val>
            <c:numRef>
              <c:f>'Under 400 FPL'!$D$21:$D$25</c:f>
              <c:numCache>
                <c:formatCode>"$"#,##0</c:formatCode>
                <c:ptCount val="5"/>
                <c:pt idx="0">
                  <c:v>182.22839999999999</c:v>
                </c:pt>
                <c:pt idx="1">
                  <c:v>84.787009999999995</c:v>
                </c:pt>
                <c:pt idx="2">
                  <c:v>123.6541</c:v>
                </c:pt>
                <c:pt idx="3">
                  <c:v>199.6858</c:v>
                </c:pt>
                <c:pt idx="4">
                  <c:v>293.04730000000001</c:v>
                </c:pt>
              </c:numCache>
            </c:numRef>
          </c:val>
          <c:extLst>
            <c:ext xmlns:c16="http://schemas.microsoft.com/office/drawing/2014/chart" uri="{C3380CC4-5D6E-409C-BE32-E72D297353CC}">
              <c16:uniqueId val="{00000001-D77A-4E47-9F15-F07181FCDF09}"/>
            </c:ext>
          </c:extLst>
        </c:ser>
        <c:dLbls>
          <c:dLblPos val="outEnd"/>
          <c:showLegendKey val="0"/>
          <c:showVal val="1"/>
          <c:showCatName val="0"/>
          <c:showSerName val="0"/>
          <c:showPercent val="0"/>
          <c:showBubbleSize val="0"/>
        </c:dLbls>
        <c:gapWidth val="100"/>
        <c:axId val="1913288096"/>
        <c:axId val="1913286176"/>
      </c:barChart>
      <c:catAx>
        <c:axId val="191328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913286176"/>
        <c:crosses val="autoZero"/>
        <c:auto val="1"/>
        <c:lblAlgn val="ctr"/>
        <c:lblOffset val="100"/>
        <c:noMultiLvlLbl val="0"/>
      </c:catAx>
      <c:valAx>
        <c:axId val="1913286176"/>
        <c:scaling>
          <c:orientation val="minMax"/>
          <c:max val="300"/>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913288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rgbClr val="1D1B23"/>
                </a:solidFill>
                <a:latin typeface="+mn-lt"/>
                <a:ea typeface="+mn-ea"/>
                <a:cs typeface="Arial" panose="020B0604020202020204" pitchFamily="34" charset="0"/>
              </a:defRPr>
            </a:pPr>
            <a:r>
              <a:rPr lang="en-US" sz="1100" b="0">
                <a:solidFill>
                  <a:srgbClr val="1D1B23"/>
                </a:solidFill>
                <a:latin typeface="+mn-lt"/>
              </a:rPr>
              <a:t>Monthly Per Member Net Premium Without Extension of Enhanced Premium Tax Credits - Subsidized </a:t>
            </a:r>
            <a:r>
              <a:rPr lang="en-US" sz="1100" b="1">
                <a:solidFill>
                  <a:srgbClr val="1D1B23"/>
                </a:solidFill>
                <a:latin typeface="+mn-lt"/>
              </a:rPr>
              <a:t>Enrollees Earning More than $62,600</a:t>
            </a:r>
          </a:p>
        </c:rich>
      </c:tx>
      <c:layout>
        <c:manualLayout>
          <c:xMode val="edge"/>
          <c:yMode val="edge"/>
          <c:x val="0.11668194855149969"/>
          <c:y val="3.964443732607259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1D1B23"/>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6.1275934943170636E-2"/>
          <c:y val="0.12190510991207623"/>
          <c:w val="0.92227018463585875"/>
          <c:h val="0.76833192376338477"/>
        </c:manualLayout>
      </c:layout>
      <c:barChart>
        <c:barDir val="col"/>
        <c:grouping val="clustered"/>
        <c:varyColors val="0"/>
        <c:ser>
          <c:idx val="0"/>
          <c:order val="0"/>
          <c:tx>
            <c:strRef>
              <c:f>'Over 400 FPL'!$C$16</c:f>
              <c:strCache>
                <c:ptCount val="1"/>
                <c:pt idx="0">
                  <c:v>Monthly Net Premium with Enhanced Tax Credits</c:v>
                </c:pt>
              </c:strCache>
            </c:strRef>
          </c:tx>
          <c:spPr>
            <a:solidFill>
              <a:srgbClr val="356F77"/>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 400 FPL'!$B$17:$B$20</c:f>
              <c:strCache>
                <c:ptCount val="4"/>
                <c:pt idx="0">
                  <c:v>More than $62,600 - Total</c:v>
                </c:pt>
                <c:pt idx="1">
                  <c:v>$62,600 - $78,250</c:v>
                </c:pt>
                <c:pt idx="2">
                  <c:v>$78,250 - $93,900</c:v>
                </c:pt>
                <c:pt idx="3">
                  <c:v>More than $93,900</c:v>
                </c:pt>
              </c:strCache>
            </c:strRef>
          </c:cat>
          <c:val>
            <c:numRef>
              <c:f>'Over 400 FPL'!$C$17:$C$20</c:f>
              <c:numCache>
                <c:formatCode>"$"#,##0</c:formatCode>
                <c:ptCount val="4"/>
                <c:pt idx="0">
                  <c:v>440.0129</c:v>
                </c:pt>
                <c:pt idx="1">
                  <c:v>357.72680000000003</c:v>
                </c:pt>
                <c:pt idx="2">
                  <c:v>440.60599999999999</c:v>
                </c:pt>
                <c:pt idx="3">
                  <c:v>601.43529999999998</c:v>
                </c:pt>
              </c:numCache>
            </c:numRef>
          </c:val>
          <c:extLst>
            <c:ext xmlns:c16="http://schemas.microsoft.com/office/drawing/2014/chart" uri="{C3380CC4-5D6E-409C-BE32-E72D297353CC}">
              <c16:uniqueId val="{00000000-A4B1-4860-BECF-46E124016E7B}"/>
            </c:ext>
          </c:extLst>
        </c:ser>
        <c:ser>
          <c:idx val="1"/>
          <c:order val="1"/>
          <c:tx>
            <c:strRef>
              <c:f>'Over 400 FPL'!$D$16</c:f>
              <c:strCache>
                <c:ptCount val="1"/>
                <c:pt idx="0">
                  <c:v>Monthly Net Premium without Enhanced Tax Credits</c:v>
                </c:pt>
              </c:strCache>
            </c:strRef>
          </c:tx>
          <c:spPr>
            <a:solidFill>
              <a:srgbClr val="CD673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 400 FPL'!$B$17:$B$20</c:f>
              <c:strCache>
                <c:ptCount val="4"/>
                <c:pt idx="0">
                  <c:v>More than $62,600 - Total</c:v>
                </c:pt>
                <c:pt idx="1">
                  <c:v>$62,600 - $78,250</c:v>
                </c:pt>
                <c:pt idx="2">
                  <c:v>$78,250 - $93,900</c:v>
                </c:pt>
                <c:pt idx="3">
                  <c:v>More than $93,900</c:v>
                </c:pt>
              </c:strCache>
            </c:strRef>
          </c:cat>
          <c:val>
            <c:numRef>
              <c:f>'Over 400 FPL'!$D$17:$D$20</c:f>
              <c:numCache>
                <c:formatCode>"$"#,##0</c:formatCode>
                <c:ptCount val="4"/>
                <c:pt idx="0">
                  <c:v>941.71910000000003</c:v>
                </c:pt>
                <c:pt idx="1">
                  <c:v>871.31640000000004</c:v>
                </c:pt>
                <c:pt idx="2">
                  <c:v>935.95830000000001</c:v>
                </c:pt>
                <c:pt idx="3">
                  <c:v>1085.55</c:v>
                </c:pt>
              </c:numCache>
            </c:numRef>
          </c:val>
          <c:extLst>
            <c:ext xmlns:c16="http://schemas.microsoft.com/office/drawing/2014/chart" uri="{C3380CC4-5D6E-409C-BE32-E72D297353CC}">
              <c16:uniqueId val="{00000001-A4B1-4860-BECF-46E124016E7B}"/>
            </c:ext>
          </c:extLst>
        </c:ser>
        <c:dLbls>
          <c:dLblPos val="outEnd"/>
          <c:showLegendKey val="0"/>
          <c:showVal val="1"/>
          <c:showCatName val="0"/>
          <c:showSerName val="0"/>
          <c:showPercent val="0"/>
          <c:showBubbleSize val="0"/>
        </c:dLbls>
        <c:gapWidth val="100"/>
        <c:axId val="1913288096"/>
        <c:axId val="1913286176"/>
      </c:barChart>
      <c:catAx>
        <c:axId val="191328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913286176"/>
        <c:crosses val="autoZero"/>
        <c:auto val="1"/>
        <c:lblAlgn val="ctr"/>
        <c:lblOffset val="100"/>
        <c:noMultiLvlLbl val="0"/>
      </c:catAx>
      <c:valAx>
        <c:axId val="1913286176"/>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913288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600" b="1">
                <a:latin typeface="Open Sans" panose="020B0606030504020204" pitchFamily="34" charset="0"/>
                <a:ea typeface="Open Sans" panose="020B0606030504020204" pitchFamily="34" charset="0"/>
                <a:cs typeface="Open Sans" panose="020B0606030504020204" pitchFamily="34" charset="0"/>
              </a:rPr>
              <a:t>Percent of Total Grocery Spend By Month</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percentStacked"/>
        <c:varyColors val="0"/>
        <c:ser>
          <c:idx val="0"/>
          <c:order val="0"/>
          <c:tx>
            <c:strRef>
              <c:f>Sheet4!$D$8</c:f>
              <c:strCache>
                <c:ptCount val="1"/>
                <c:pt idx="0">
                  <c:v>Grocery Stores, Supermarkets</c:v>
                </c:pt>
              </c:strCache>
            </c:strRef>
          </c:tx>
          <c:spPr>
            <a:solidFill>
              <a:srgbClr val="1E6F7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Sheet4!$E$8:$I$8</c:f>
              <c:numCache>
                <c:formatCode>0.00%</c:formatCode>
                <c:ptCount val="5"/>
                <c:pt idx="0">
                  <c:v>0.77917982816445153</c:v>
                </c:pt>
                <c:pt idx="1">
                  <c:v>0.77137432265383066</c:v>
                </c:pt>
                <c:pt idx="2">
                  <c:v>0.78095854119211872</c:v>
                </c:pt>
                <c:pt idx="3">
                  <c:v>0.7702</c:v>
                </c:pt>
                <c:pt idx="4">
                  <c:v>0.77069999999999994</c:v>
                </c:pt>
              </c:numCache>
            </c:numRef>
          </c:val>
          <c:extLst>
            <c:ext xmlns:c16="http://schemas.microsoft.com/office/drawing/2014/chart" uri="{C3380CC4-5D6E-409C-BE32-E72D297353CC}">
              <c16:uniqueId val="{00000000-C402-47B1-AD90-13102F3AC196}"/>
            </c:ext>
          </c:extLst>
        </c:ser>
        <c:ser>
          <c:idx val="1"/>
          <c:order val="1"/>
          <c:tx>
            <c:strRef>
              <c:f>Sheet4!$D$9</c:f>
              <c:strCache>
                <c:ptCount val="1"/>
                <c:pt idx="0">
                  <c:v>Wholesale Clubs</c:v>
                </c:pt>
              </c:strCache>
            </c:strRef>
          </c:tx>
          <c:spPr>
            <a:solidFill>
              <a:srgbClr val="FBAD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Sheet4!$E$9:$I$9</c:f>
              <c:numCache>
                <c:formatCode>0.00%</c:formatCode>
                <c:ptCount val="5"/>
                <c:pt idx="0">
                  <c:v>0.10037398356065597</c:v>
                </c:pt>
                <c:pt idx="1">
                  <c:v>0.11265092129673615</c:v>
                </c:pt>
                <c:pt idx="2">
                  <c:v>9.6760352796363483E-2</c:v>
                </c:pt>
                <c:pt idx="3">
                  <c:v>0.105</c:v>
                </c:pt>
                <c:pt idx="4">
                  <c:v>0.10390000000000001</c:v>
                </c:pt>
              </c:numCache>
            </c:numRef>
          </c:val>
          <c:extLst>
            <c:ext xmlns:c16="http://schemas.microsoft.com/office/drawing/2014/chart" uri="{C3380CC4-5D6E-409C-BE32-E72D297353CC}">
              <c16:uniqueId val="{00000001-C402-47B1-AD90-13102F3AC196}"/>
            </c:ext>
          </c:extLst>
        </c:ser>
        <c:ser>
          <c:idx val="2"/>
          <c:order val="2"/>
          <c:tx>
            <c:strRef>
              <c:f>Sheet4!$D$10</c:f>
              <c:strCache>
                <c:ptCount val="1"/>
                <c:pt idx="0">
                  <c:v>Discount Stores</c:v>
                </c:pt>
              </c:strCache>
            </c:strRef>
          </c:tx>
          <c:spPr>
            <a:solidFill>
              <a:srgbClr val="60BDCE"/>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Sheet4!$E$10:$I$10</c:f>
              <c:numCache>
                <c:formatCode>0.00%</c:formatCode>
                <c:ptCount val="5"/>
                <c:pt idx="0">
                  <c:v>4.5650977159409703E-2</c:v>
                </c:pt>
                <c:pt idx="1">
                  <c:v>4.5365074812516337E-2</c:v>
                </c:pt>
                <c:pt idx="2">
                  <c:v>4.3292594391679422E-2</c:v>
                </c:pt>
                <c:pt idx="3">
                  <c:v>4.1799999999999997E-2</c:v>
                </c:pt>
                <c:pt idx="4">
                  <c:v>4.2000000000000003E-2</c:v>
                </c:pt>
              </c:numCache>
            </c:numRef>
          </c:val>
          <c:extLst>
            <c:ext xmlns:c16="http://schemas.microsoft.com/office/drawing/2014/chart" uri="{C3380CC4-5D6E-409C-BE32-E72D297353CC}">
              <c16:uniqueId val="{00000002-C402-47B1-AD90-13102F3AC196}"/>
            </c:ext>
          </c:extLst>
        </c:ser>
        <c:ser>
          <c:idx val="3"/>
          <c:order val="3"/>
          <c:tx>
            <c:strRef>
              <c:f>Sheet4!$D$11</c:f>
              <c:strCache>
                <c:ptCount val="1"/>
                <c:pt idx="0">
                  <c:v>Fast Food Restaurants</c:v>
                </c:pt>
              </c:strCache>
            </c:strRef>
          </c:tx>
          <c:spPr>
            <a:solidFill>
              <a:srgbClr val="DC601B"/>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Sheet4!$E$11:$I$11</c:f>
              <c:numCache>
                <c:formatCode>0.00%</c:formatCode>
                <c:ptCount val="5"/>
                <c:pt idx="0">
                  <c:v>1.879300982099948E-2</c:v>
                </c:pt>
                <c:pt idx="1">
                  <c:v>2.4996793235789745E-2</c:v>
                </c:pt>
                <c:pt idx="2">
                  <c:v>2.4957544166745282E-2</c:v>
                </c:pt>
                <c:pt idx="3">
                  <c:v>2.7199999999999998E-2</c:v>
                </c:pt>
                <c:pt idx="4">
                  <c:v>2.63E-2</c:v>
                </c:pt>
              </c:numCache>
            </c:numRef>
          </c:val>
          <c:extLst>
            <c:ext xmlns:c16="http://schemas.microsoft.com/office/drawing/2014/chart" uri="{C3380CC4-5D6E-409C-BE32-E72D297353CC}">
              <c16:uniqueId val="{00000003-C402-47B1-AD90-13102F3AC196}"/>
            </c:ext>
          </c:extLst>
        </c:ser>
        <c:ser>
          <c:idx val="4"/>
          <c:order val="4"/>
          <c:tx>
            <c:strRef>
              <c:f>Sheet4!$D$12</c:f>
              <c:strCache>
                <c:ptCount val="1"/>
                <c:pt idx="0">
                  <c:v>Eating Places and Restaurants</c:v>
                </c:pt>
              </c:strCache>
            </c:strRef>
          </c:tx>
          <c:spPr>
            <a:solidFill>
              <a:srgbClr val="59515A"/>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Sheet4!$E$12:$I$12</c:f>
              <c:numCache>
                <c:formatCode>0.00%</c:formatCode>
                <c:ptCount val="5"/>
                <c:pt idx="0">
                  <c:v>1.8659968573123801E-2</c:v>
                </c:pt>
                <c:pt idx="1">
                  <c:v>2.2799671011847988E-2</c:v>
                </c:pt>
                <c:pt idx="2">
                  <c:v>2.8698304371598336E-2</c:v>
                </c:pt>
                <c:pt idx="3">
                  <c:v>2.81E-2</c:v>
                </c:pt>
                <c:pt idx="4">
                  <c:v>3.04E-2</c:v>
                </c:pt>
              </c:numCache>
            </c:numRef>
          </c:val>
          <c:extLst>
            <c:ext xmlns:c16="http://schemas.microsoft.com/office/drawing/2014/chart" uri="{C3380CC4-5D6E-409C-BE32-E72D297353CC}">
              <c16:uniqueId val="{00000004-C402-47B1-AD90-13102F3AC196}"/>
            </c:ext>
          </c:extLst>
        </c:ser>
        <c:ser>
          <c:idx val="5"/>
          <c:order val="5"/>
          <c:tx>
            <c:strRef>
              <c:f>Sheet4!$D$13</c:f>
              <c:strCache>
                <c:ptCount val="1"/>
                <c:pt idx="0">
                  <c:v>Other</c:v>
                </c:pt>
              </c:strCache>
            </c:strRef>
          </c:tx>
          <c:spPr>
            <a:solidFill>
              <a:srgbClr val="417A6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Sheet4!$E$7:$I$7</c:f>
              <c:strCache>
                <c:ptCount val="5"/>
                <c:pt idx="0">
                  <c:v>March</c:v>
                </c:pt>
                <c:pt idx="1">
                  <c:v>April</c:v>
                </c:pt>
                <c:pt idx="2">
                  <c:v>May</c:v>
                </c:pt>
                <c:pt idx="3">
                  <c:v>June</c:v>
                </c:pt>
                <c:pt idx="4">
                  <c:v>July</c:v>
                </c:pt>
              </c:strCache>
            </c:strRef>
          </c:cat>
          <c:val>
            <c:numRef>
              <c:f>Sheet4!$E$13:$I$13</c:f>
              <c:numCache>
                <c:formatCode>0.00%</c:formatCode>
                <c:ptCount val="5"/>
                <c:pt idx="0">
                  <c:v>3.73E-2</c:v>
                </c:pt>
                <c:pt idx="1">
                  <c:v>2.6100000000000002E-2</c:v>
                </c:pt>
                <c:pt idx="2">
                  <c:v>2.5399999999999999E-2</c:v>
                </c:pt>
                <c:pt idx="3">
                  <c:v>2.7699999999999999E-2</c:v>
                </c:pt>
                <c:pt idx="4">
                  <c:v>2.6600000000000002E-2</c:v>
                </c:pt>
              </c:numCache>
            </c:numRef>
          </c:val>
          <c:extLst>
            <c:ext xmlns:c16="http://schemas.microsoft.com/office/drawing/2014/chart" uri="{C3380CC4-5D6E-409C-BE32-E72D297353CC}">
              <c16:uniqueId val="{00000005-C402-47B1-AD90-13102F3AC196}"/>
            </c:ext>
          </c:extLst>
        </c:ser>
        <c:dLbls>
          <c:showLegendKey val="0"/>
          <c:showVal val="0"/>
          <c:showCatName val="0"/>
          <c:showSerName val="0"/>
          <c:showPercent val="0"/>
          <c:showBubbleSize val="0"/>
        </c:dLbls>
        <c:gapWidth val="70"/>
        <c:overlap val="100"/>
        <c:axId val="1348955743"/>
        <c:axId val="1348947103"/>
      </c:barChart>
      <c:catAx>
        <c:axId val="1348955743"/>
        <c:scaling>
          <c:orientation val="minMax"/>
        </c:scaling>
        <c:delete val="0"/>
        <c:axPos val="l"/>
        <c:numFmt formatCode="General" sourceLinked="1"/>
        <c:majorTickMark val="none"/>
        <c:minorTickMark val="none"/>
        <c:tickLblPos val="nextTo"/>
        <c:spPr>
          <a:noFill/>
          <a:ln w="9525"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48947103"/>
        <c:crosses val="autoZero"/>
        <c:auto val="1"/>
        <c:lblAlgn val="ctr"/>
        <c:lblOffset val="100"/>
        <c:noMultiLvlLbl val="0"/>
      </c:catAx>
      <c:valAx>
        <c:axId val="13489471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rgbClr val="59515A"/>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48955743"/>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E9F1F5"/>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(3)'!$M$111</c:f>
              <c:strCache>
                <c:ptCount val="1"/>
                <c:pt idx="0">
                  <c:v>Enrollment Rate</c:v>
                </c:pt>
              </c:strCache>
            </c:strRef>
          </c:tx>
          <c:spPr>
            <a:solidFill>
              <a:srgbClr val="115A6A"/>
            </a:solidFill>
            <a:ln>
              <a:noFill/>
            </a:ln>
            <a:effectLst/>
          </c:spPr>
          <c:invertIfNegative val="0"/>
          <c:dLbls>
            <c:dLbl>
              <c:idx val="2"/>
              <c:layout>
                <c:manualLayout>
                  <c:x val="0"/>
                  <c:y val="-3.0776068238540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E9-4F4F-83A1-21B2AAACA2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(3)'!$L$112:$L$120</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(3)'!$M$112:$M$120</c:f>
              <c:numCache>
                <c:formatCode>0.00%</c:formatCode>
                <c:ptCount val="9"/>
                <c:pt idx="0">
                  <c:v>0.1231</c:v>
                </c:pt>
                <c:pt idx="1">
                  <c:v>8.6099999999999996E-2</c:v>
                </c:pt>
                <c:pt idx="2">
                  <c:v>8.0600000000000005E-2</c:v>
                </c:pt>
                <c:pt idx="3">
                  <c:v>0.1182</c:v>
                </c:pt>
                <c:pt idx="4">
                  <c:v>8.6999999999999994E-2</c:v>
                </c:pt>
                <c:pt idx="5">
                  <c:v>0.16339999999999999</c:v>
                </c:pt>
                <c:pt idx="6">
                  <c:v>5.8099999999999999E-2</c:v>
                </c:pt>
                <c:pt idx="7">
                  <c:v>0.12959999999999999</c:v>
                </c:pt>
                <c:pt idx="8">
                  <c:v>8.9499999999999996E-2</c:v>
                </c:pt>
              </c:numCache>
            </c:numRef>
          </c:val>
          <c:extLst>
            <c:ext xmlns:c16="http://schemas.microsoft.com/office/drawing/2014/chart" uri="{C3380CC4-5D6E-409C-BE32-E72D297353CC}">
              <c16:uniqueId val="{00000000-3FF2-4C78-9457-7F32BF711A8E}"/>
            </c:ext>
          </c:extLst>
        </c:ser>
        <c:dLbls>
          <c:showLegendKey val="0"/>
          <c:showVal val="0"/>
          <c:showCatName val="0"/>
          <c:showSerName val="0"/>
          <c:showPercent val="0"/>
          <c:showBubbleSize val="0"/>
        </c:dLbls>
        <c:gapWidth val="150"/>
        <c:axId val="1830048368"/>
        <c:axId val="1830048848"/>
      </c:barChart>
      <c:lineChart>
        <c:grouping val="standard"/>
        <c:varyColors val="0"/>
        <c:ser>
          <c:idx val="1"/>
          <c:order val="1"/>
          <c:tx>
            <c:strRef>
              <c:f>'Sheet1 (3)'!$N$111</c:f>
              <c:strCache>
                <c:ptCount val="1"/>
                <c:pt idx="0">
                  <c:v>Overall Enrollment Rate</c:v>
                </c:pt>
              </c:strCache>
            </c:strRef>
          </c:tx>
          <c:spPr>
            <a:ln w="28575" cap="rnd">
              <a:solidFill>
                <a:srgbClr val="FBAD2E"/>
              </a:solidFill>
              <a:round/>
            </a:ln>
            <a:effectLst/>
          </c:spPr>
          <c:marker>
            <c:symbol val="none"/>
          </c:marker>
          <c:cat>
            <c:strRef>
              <c:f>'Sheet1 (3)'!$L$112:$L$120</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(3)'!$N$112:$N$120</c:f>
              <c:numCache>
                <c:formatCode>0.00%</c:formatCode>
                <c:ptCount val="9"/>
                <c:pt idx="0">
                  <c:v>9.0999999999999998E-2</c:v>
                </c:pt>
                <c:pt idx="1">
                  <c:v>9.0999999999999998E-2</c:v>
                </c:pt>
                <c:pt idx="2">
                  <c:v>9.0999999999999998E-2</c:v>
                </c:pt>
                <c:pt idx="3">
                  <c:v>9.0999999999999998E-2</c:v>
                </c:pt>
                <c:pt idx="4">
                  <c:v>9.0999999999999998E-2</c:v>
                </c:pt>
                <c:pt idx="5">
                  <c:v>9.0999999999999998E-2</c:v>
                </c:pt>
                <c:pt idx="6">
                  <c:v>9.0999999999999998E-2</c:v>
                </c:pt>
                <c:pt idx="7">
                  <c:v>9.0999999999999998E-2</c:v>
                </c:pt>
                <c:pt idx="8">
                  <c:v>9.0999999999999998E-2</c:v>
                </c:pt>
              </c:numCache>
            </c:numRef>
          </c:val>
          <c:smooth val="0"/>
          <c:extLst>
            <c:ext xmlns:c16="http://schemas.microsoft.com/office/drawing/2014/chart" uri="{C3380CC4-5D6E-409C-BE32-E72D297353CC}">
              <c16:uniqueId val="{00000001-3FF2-4C78-9457-7F32BF711A8E}"/>
            </c:ext>
          </c:extLst>
        </c:ser>
        <c:dLbls>
          <c:showLegendKey val="0"/>
          <c:showVal val="0"/>
          <c:showCatName val="0"/>
          <c:showSerName val="0"/>
          <c:showPercent val="0"/>
          <c:showBubbleSize val="0"/>
        </c:dLbls>
        <c:marker val="1"/>
        <c:smooth val="0"/>
        <c:axId val="1830035888"/>
        <c:axId val="1830042128"/>
      </c:lineChart>
      <c:catAx>
        <c:axId val="1830048368"/>
        <c:scaling>
          <c:orientation val="minMax"/>
        </c:scaling>
        <c:delete val="0"/>
        <c:axPos val="b"/>
        <c:numFmt formatCode="General" sourceLinked="1"/>
        <c:majorTickMark val="none"/>
        <c:minorTickMark val="none"/>
        <c:tickLblPos val="nextTo"/>
        <c:spPr>
          <a:solidFill>
            <a:sysClr val="window" lastClr="FFFFFF"/>
          </a:solidFill>
          <a:ln w="9525"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800" b="0" i="0" u="none" strike="noStrike" kern="1200" baseline="0">
                <a:solidFill>
                  <a:srgbClr val="59515A"/>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30048848"/>
        <c:crosses val="autoZero"/>
        <c:auto val="1"/>
        <c:lblAlgn val="ctr"/>
        <c:lblOffset val="100"/>
        <c:noMultiLvlLbl val="0"/>
      </c:catAx>
      <c:valAx>
        <c:axId val="1830048848"/>
        <c:scaling>
          <c:orientation val="minMax"/>
        </c:scaling>
        <c:delete val="0"/>
        <c:axPos val="l"/>
        <c:majorGridlines>
          <c:spPr>
            <a:ln w="9525" cap="flat" cmpd="sng" algn="ctr">
              <a:solidFill>
                <a:srgbClr val="59515A">
                  <a:alpha val="10000"/>
                </a:srgbClr>
              </a:solidFill>
              <a:prstDash val="sysDot"/>
              <a:round/>
            </a:ln>
            <a:effectLst/>
          </c:spPr>
        </c:majorGridlines>
        <c:numFmt formatCode="0%" sourceLinked="0"/>
        <c:majorTickMark val="none"/>
        <c:minorTickMark val="none"/>
        <c:tickLblPos val="nextTo"/>
        <c:spPr>
          <a:noFill/>
          <a:ln>
            <a:solidFill>
              <a:sysClr val="windowText" lastClr="000000">
                <a:lumMod val="65000"/>
                <a:lumOff val="35000"/>
              </a:sys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30048368"/>
        <c:crosses val="autoZero"/>
        <c:crossBetween val="between"/>
        <c:majorUnit val="3.0000000000000006E-2"/>
        <c:minorUnit val="3.0000000000000009E-3"/>
      </c:valAx>
      <c:valAx>
        <c:axId val="1830042128"/>
        <c:scaling>
          <c:orientation val="minMax"/>
        </c:scaling>
        <c:delete val="1"/>
        <c:axPos val="r"/>
        <c:numFmt formatCode="0.00%" sourceLinked="1"/>
        <c:majorTickMark val="out"/>
        <c:minorTickMark val="none"/>
        <c:tickLblPos val="nextTo"/>
        <c:crossAx val="1830035888"/>
        <c:crosses val="max"/>
        <c:crossBetween val="between"/>
      </c:valAx>
      <c:catAx>
        <c:axId val="1830035888"/>
        <c:scaling>
          <c:orientation val="minMax"/>
        </c:scaling>
        <c:delete val="1"/>
        <c:axPos val="b"/>
        <c:numFmt formatCode="General" sourceLinked="1"/>
        <c:majorTickMark val="out"/>
        <c:minorTickMark val="none"/>
        <c:tickLblPos val="nextTo"/>
        <c:crossAx val="1830042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a:solidFill>
        <a:srgbClr val="59515A"/>
      </a:solid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(3)'!$M$125</c:f>
              <c:strCache>
                <c:ptCount val="1"/>
                <c:pt idx="0">
                  <c:v>Enrollment Rate</c:v>
                </c:pt>
              </c:strCache>
            </c:strRef>
          </c:tx>
          <c:spPr>
            <a:solidFill>
              <a:srgbClr val="FBAD2E"/>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CFE9-484E-9D53-C0886DFB9314}"/>
                </c:ext>
              </c:extLst>
            </c:dLbl>
            <c:dLbl>
              <c:idx val="4"/>
              <c:layout>
                <c:manualLayout>
                  <c:x val="0"/>
                  <c:y val="-9.23872875092384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93-444E-B46E-F1DB1C8CA9E4}"/>
                </c:ext>
              </c:extLst>
            </c:dLbl>
            <c:dLbl>
              <c:idx val="7"/>
              <c:delete val="1"/>
              <c:extLst>
                <c:ext xmlns:c15="http://schemas.microsoft.com/office/drawing/2012/chart" uri="{CE6537A1-D6FC-4f65-9D91-7224C49458BB}"/>
                <c:ext xmlns:c16="http://schemas.microsoft.com/office/drawing/2014/chart" uri="{C3380CC4-5D6E-409C-BE32-E72D297353CC}">
                  <c16:uniqueId val="{00000001-CFE9-484E-9D53-C0886DFB93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(3)'!$L$126:$L$134</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(3)'!$M$126:$M$134</c:f>
              <c:numCache>
                <c:formatCode>0.00%</c:formatCode>
                <c:ptCount val="9"/>
                <c:pt idx="0">
                  <c:v>0.1011</c:v>
                </c:pt>
                <c:pt idx="1">
                  <c:v>0.11899999999999999</c:v>
                </c:pt>
                <c:pt idx="2">
                  <c:v>0</c:v>
                </c:pt>
                <c:pt idx="3">
                  <c:v>0.14499999999999999</c:v>
                </c:pt>
                <c:pt idx="4">
                  <c:v>8.0799999999999997E-2</c:v>
                </c:pt>
                <c:pt idx="5">
                  <c:v>8.77E-2</c:v>
                </c:pt>
                <c:pt idx="6">
                  <c:v>9.9199999999999997E-2</c:v>
                </c:pt>
                <c:pt idx="7">
                  <c:v>0</c:v>
                </c:pt>
                <c:pt idx="8">
                  <c:v>6.9599999999999995E-2</c:v>
                </c:pt>
              </c:numCache>
            </c:numRef>
          </c:val>
          <c:extLst>
            <c:ext xmlns:c16="http://schemas.microsoft.com/office/drawing/2014/chart" uri="{C3380CC4-5D6E-409C-BE32-E72D297353CC}">
              <c16:uniqueId val="{00000000-8DC2-457D-8520-F8672EB8F87C}"/>
            </c:ext>
          </c:extLst>
        </c:ser>
        <c:dLbls>
          <c:showLegendKey val="0"/>
          <c:showVal val="0"/>
          <c:showCatName val="0"/>
          <c:showSerName val="0"/>
          <c:showPercent val="0"/>
          <c:showBubbleSize val="0"/>
        </c:dLbls>
        <c:gapWidth val="150"/>
        <c:axId val="1830050768"/>
        <c:axId val="1830051248"/>
      </c:barChart>
      <c:lineChart>
        <c:grouping val="standard"/>
        <c:varyColors val="0"/>
        <c:ser>
          <c:idx val="1"/>
          <c:order val="1"/>
          <c:tx>
            <c:strRef>
              <c:f>'Sheet1 (3)'!$N$125</c:f>
              <c:strCache>
                <c:ptCount val="1"/>
                <c:pt idx="0">
                  <c:v>Overall Enrollment Rate</c:v>
                </c:pt>
              </c:strCache>
            </c:strRef>
          </c:tx>
          <c:spPr>
            <a:ln w="28575" cap="rnd">
              <a:solidFill>
                <a:srgbClr val="F5776B"/>
              </a:solidFill>
              <a:round/>
            </a:ln>
            <a:effectLst/>
          </c:spPr>
          <c:marker>
            <c:symbol val="none"/>
          </c:marker>
          <c:cat>
            <c:strRef>
              <c:f>'Sheet1 (3)'!$L$126:$L$134</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(3)'!$N$126:$N$134</c:f>
              <c:numCache>
                <c:formatCode>0.00%</c:formatCode>
                <c:ptCount val="9"/>
                <c:pt idx="0">
                  <c:v>8.8800000000000004E-2</c:v>
                </c:pt>
                <c:pt idx="1">
                  <c:v>8.8800000000000004E-2</c:v>
                </c:pt>
                <c:pt idx="2">
                  <c:v>8.8800000000000004E-2</c:v>
                </c:pt>
                <c:pt idx="3">
                  <c:v>8.8800000000000004E-2</c:v>
                </c:pt>
                <c:pt idx="4">
                  <c:v>8.8800000000000004E-2</c:v>
                </c:pt>
                <c:pt idx="5">
                  <c:v>8.8800000000000004E-2</c:v>
                </c:pt>
                <c:pt idx="6">
                  <c:v>8.8800000000000004E-2</c:v>
                </c:pt>
                <c:pt idx="7">
                  <c:v>8.8800000000000004E-2</c:v>
                </c:pt>
                <c:pt idx="8">
                  <c:v>8.8800000000000004E-2</c:v>
                </c:pt>
              </c:numCache>
            </c:numRef>
          </c:val>
          <c:smooth val="0"/>
          <c:extLst>
            <c:ext xmlns:c16="http://schemas.microsoft.com/office/drawing/2014/chart" uri="{C3380CC4-5D6E-409C-BE32-E72D297353CC}">
              <c16:uniqueId val="{00000001-8DC2-457D-8520-F8672EB8F87C}"/>
            </c:ext>
          </c:extLst>
        </c:ser>
        <c:dLbls>
          <c:showLegendKey val="0"/>
          <c:showVal val="0"/>
          <c:showCatName val="0"/>
          <c:showSerName val="0"/>
          <c:showPercent val="0"/>
          <c:showBubbleSize val="0"/>
        </c:dLbls>
        <c:marker val="1"/>
        <c:smooth val="0"/>
        <c:axId val="1830046928"/>
        <c:axId val="1830037328"/>
      </c:lineChart>
      <c:catAx>
        <c:axId val="1830050768"/>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800" b="0" i="0" u="none" strike="noStrike" kern="1200" baseline="0">
                <a:solidFill>
                  <a:srgbClr val="59515A"/>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30051248"/>
        <c:crosses val="autoZero"/>
        <c:auto val="1"/>
        <c:lblAlgn val="ctr"/>
        <c:lblOffset val="100"/>
        <c:noMultiLvlLbl val="0"/>
      </c:catAx>
      <c:valAx>
        <c:axId val="1830051248"/>
        <c:scaling>
          <c:orientation val="minMax"/>
        </c:scaling>
        <c:delete val="0"/>
        <c:axPos val="l"/>
        <c:majorGridlines>
          <c:spPr>
            <a:ln w="9525" cap="flat" cmpd="sng" algn="ctr">
              <a:solidFill>
                <a:srgbClr val="59515A">
                  <a:alpha val="10000"/>
                </a:srgbClr>
              </a:solidFill>
              <a:prstDash val="sysDot"/>
              <a:round/>
            </a:ln>
            <a:effectLst/>
          </c:spPr>
        </c:majorGridlines>
        <c:numFmt formatCode="0%" sourceLinked="0"/>
        <c:majorTickMark val="none"/>
        <c:minorTickMark val="none"/>
        <c:tickLblPos val="nextTo"/>
        <c:spPr>
          <a:noFill/>
          <a:ln>
            <a:solidFill>
              <a:sysClr val="windowText" lastClr="000000">
                <a:lumMod val="65000"/>
                <a:lumOff val="35000"/>
              </a:sysClr>
            </a:solidFill>
          </a:ln>
          <a:effectLst/>
        </c:spPr>
        <c:txPr>
          <a:bodyPr rot="-6000000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crossAx val="1830050768"/>
        <c:crosses val="autoZero"/>
        <c:crossBetween val="between"/>
        <c:majorUnit val="3.0000000000000006E-2"/>
        <c:minorUnit val="2.0000000000000005E-3"/>
      </c:valAx>
      <c:valAx>
        <c:axId val="1830037328"/>
        <c:scaling>
          <c:orientation val="minMax"/>
        </c:scaling>
        <c:delete val="1"/>
        <c:axPos val="r"/>
        <c:numFmt formatCode="0.00%" sourceLinked="1"/>
        <c:majorTickMark val="out"/>
        <c:minorTickMark val="none"/>
        <c:tickLblPos val="nextTo"/>
        <c:crossAx val="1830046928"/>
        <c:crosses val="max"/>
        <c:crossBetween val="between"/>
      </c:valAx>
      <c:catAx>
        <c:axId val="1830046928"/>
        <c:scaling>
          <c:orientation val="minMax"/>
        </c:scaling>
        <c:delete val="1"/>
        <c:axPos val="b"/>
        <c:numFmt formatCode="General" sourceLinked="1"/>
        <c:majorTickMark val="out"/>
        <c:minorTickMark val="none"/>
        <c:tickLblPos val="nextTo"/>
        <c:crossAx val="18300373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a:solidFill>
        <a:srgbClr val="59515A"/>
      </a:solid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(2)'!$AA$3</c:f>
              <c:strCache>
                <c:ptCount val="1"/>
                <c:pt idx="0">
                  <c:v>Percentage of Covered California Enrollee Population</c:v>
                </c:pt>
              </c:strCache>
            </c:strRef>
          </c:tx>
          <c:spPr>
            <a:solidFill>
              <a:srgbClr val="19B9CA"/>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(2)'!$Z$4:$Z$12</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(2)'!$AA$4:$AA$12</c:f>
              <c:numCache>
                <c:formatCode>0.00%</c:formatCode>
                <c:ptCount val="9"/>
                <c:pt idx="0">
                  <c:v>0.26132024570432472</c:v>
                </c:pt>
                <c:pt idx="1">
                  <c:v>5.9371627791151321E-2</c:v>
                </c:pt>
                <c:pt idx="2">
                  <c:v>7.8339005561550593E-4</c:v>
                </c:pt>
                <c:pt idx="3">
                  <c:v>2.3439445505105006E-2</c:v>
                </c:pt>
                <c:pt idx="4">
                  <c:v>0.24511289117622645</c:v>
                </c:pt>
                <c:pt idx="5">
                  <c:v>2.1789657176060431E-2</c:v>
                </c:pt>
                <c:pt idx="6">
                  <c:v>0.20141944052461194</c:v>
                </c:pt>
                <c:pt idx="7">
                  <c:v>2.2152818128994768E-3</c:v>
                </c:pt>
                <c:pt idx="8">
                  <c:v>0.18454802025400516</c:v>
                </c:pt>
              </c:numCache>
            </c:numRef>
          </c:val>
          <c:extLst>
            <c:ext xmlns:c16="http://schemas.microsoft.com/office/drawing/2014/chart" uri="{C3380CC4-5D6E-409C-BE32-E72D297353CC}">
              <c16:uniqueId val="{00000000-A879-4170-88D2-94B48FFB30AB}"/>
            </c:ext>
          </c:extLst>
        </c:ser>
        <c:ser>
          <c:idx val="1"/>
          <c:order val="1"/>
          <c:tx>
            <c:strRef>
              <c:f>'Sheet1 (2)'!$AB$3</c:f>
              <c:strCache>
                <c:ptCount val="1"/>
                <c:pt idx="0">
                  <c:v>Percentage of Members in Eligibility Pool</c:v>
                </c:pt>
              </c:strCache>
            </c:strRef>
          </c:tx>
          <c:spPr>
            <a:solidFill>
              <a:srgbClr val="EBB90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(2)'!$Z$4:$Z$12</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(2)'!$AB$4:$AB$12</c:f>
              <c:numCache>
                <c:formatCode>0.00%</c:formatCode>
                <c:ptCount val="9"/>
                <c:pt idx="0">
                  <c:v>0.22053703003351546</c:v>
                </c:pt>
                <c:pt idx="1">
                  <c:v>6.1488504323104813E-2</c:v>
                </c:pt>
                <c:pt idx="2">
                  <c:v>8.0854448950848324E-4</c:v>
                </c:pt>
                <c:pt idx="3">
                  <c:v>1.5662289224188521E-2</c:v>
                </c:pt>
                <c:pt idx="4">
                  <c:v>0.26226835852427588</c:v>
                </c:pt>
                <c:pt idx="5">
                  <c:v>2.506487917476298E-2</c:v>
                </c:pt>
                <c:pt idx="6">
                  <c:v>0.23892489664975677</c:v>
                </c:pt>
                <c:pt idx="7">
                  <c:v>3.22113691788057E-3</c:v>
                </c:pt>
                <c:pt idx="8">
                  <c:v>0.17202436066300647</c:v>
                </c:pt>
              </c:numCache>
            </c:numRef>
          </c:val>
          <c:extLst>
            <c:ext xmlns:c16="http://schemas.microsoft.com/office/drawing/2014/chart" uri="{C3380CC4-5D6E-409C-BE32-E72D297353CC}">
              <c16:uniqueId val="{00000001-A879-4170-88D2-94B48FFB30AB}"/>
            </c:ext>
          </c:extLst>
        </c:ser>
        <c:ser>
          <c:idx val="2"/>
          <c:order val="2"/>
          <c:tx>
            <c:strRef>
              <c:f>'Sheet1 (2)'!$AC$3</c:f>
              <c:strCache>
                <c:ptCount val="1"/>
                <c:pt idx="0">
                  <c:v>Percentage of Grocery Program Enrollees </c:v>
                </c:pt>
              </c:strCache>
            </c:strRef>
          </c:tx>
          <c:spPr>
            <a:solidFill>
              <a:srgbClr val="282F7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(2)'!$Z$4:$Z$12</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(2)'!$AC$4:$AC$12</c:f>
              <c:numCache>
                <c:formatCode>0.00%</c:formatCode>
                <c:ptCount val="9"/>
                <c:pt idx="0">
                  <c:v>0.29835125448028676</c:v>
                </c:pt>
                <c:pt idx="1">
                  <c:v>5.82078853046595E-2</c:v>
                </c:pt>
                <c:pt idx="2">
                  <c:v>7.1684587813620072E-4</c:v>
                </c:pt>
                <c:pt idx="3">
                  <c:v>2.0358422939068102E-2</c:v>
                </c:pt>
                <c:pt idx="4">
                  <c:v>0.25075268817204299</c:v>
                </c:pt>
                <c:pt idx="5">
                  <c:v>4.5017921146953403E-2</c:v>
                </c:pt>
                <c:pt idx="6">
                  <c:v>0.15268817204301074</c:v>
                </c:pt>
                <c:pt idx="7">
                  <c:v>4.5878136200716846E-3</c:v>
                </c:pt>
                <c:pt idx="8">
                  <c:v>0.16931899641577061</c:v>
                </c:pt>
              </c:numCache>
            </c:numRef>
          </c:val>
          <c:extLst>
            <c:ext xmlns:c16="http://schemas.microsoft.com/office/drawing/2014/chart" uri="{C3380CC4-5D6E-409C-BE32-E72D297353CC}">
              <c16:uniqueId val="{00000002-A879-4170-88D2-94B48FFB30AB}"/>
            </c:ext>
          </c:extLst>
        </c:ser>
        <c:dLbls>
          <c:showLegendKey val="0"/>
          <c:showVal val="0"/>
          <c:showCatName val="0"/>
          <c:showSerName val="0"/>
          <c:showPercent val="0"/>
          <c:showBubbleSize val="0"/>
        </c:dLbls>
        <c:gapWidth val="90"/>
        <c:axId val="1830115568"/>
        <c:axId val="1830116048"/>
      </c:barChart>
      <c:catAx>
        <c:axId val="1830115568"/>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1800000" spcFirstLastPara="1" vertOverflow="ellipsis"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crossAx val="1830116048"/>
        <c:crosses val="autoZero"/>
        <c:auto val="1"/>
        <c:lblAlgn val="ctr"/>
        <c:lblOffset val="100"/>
        <c:noMultiLvlLbl val="0"/>
      </c:catAx>
      <c:valAx>
        <c:axId val="1830116048"/>
        <c:scaling>
          <c:orientation val="minMax"/>
          <c:max val="0.35000000000000003"/>
        </c:scaling>
        <c:delete val="0"/>
        <c:axPos val="l"/>
        <c:majorGridlines>
          <c:spPr>
            <a:ln w="9525" cap="flat" cmpd="sng" algn="ctr">
              <a:solidFill>
                <a:srgbClr val="939095">
                  <a:alpha val="20000"/>
                </a:srgbClr>
              </a:solidFill>
              <a:prstDash val="sysDot"/>
              <a:round/>
            </a:ln>
            <a:effectLst/>
          </c:spPr>
        </c:majorGridlines>
        <c:numFmt formatCode="0%" sourceLinked="0"/>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crossAx val="1830115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rgbClr val="939095"/>
      </a:solidFill>
      <a:round/>
    </a:ln>
    <a:effectLst/>
  </c:spPr>
  <c:txPr>
    <a:bodyPr rot="60000"/>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 (2)'!$M$111</c:f>
              <c:strCache>
                <c:ptCount val="1"/>
                <c:pt idx="0">
                  <c:v>Percentage of Covered California Enrollee Population</c:v>
                </c:pt>
              </c:strCache>
            </c:strRef>
          </c:tx>
          <c:spPr>
            <a:solidFill>
              <a:srgbClr val="19B9CA"/>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(2)'!$L$112:$L$120</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(2)'!$M$112:$M$120</c:f>
              <c:numCache>
                <c:formatCode>0.00%</c:formatCode>
                <c:ptCount val="9"/>
                <c:pt idx="0">
                  <c:v>0.26132024570432472</c:v>
                </c:pt>
                <c:pt idx="1">
                  <c:v>5.9371627791151321E-2</c:v>
                </c:pt>
                <c:pt idx="3">
                  <c:v>2.3439445505105006E-2</c:v>
                </c:pt>
                <c:pt idx="4">
                  <c:v>0.24511289117622645</c:v>
                </c:pt>
                <c:pt idx="6">
                  <c:v>0.20141944052461194</c:v>
                </c:pt>
                <c:pt idx="8">
                  <c:v>0.18454802025400516</c:v>
                </c:pt>
              </c:numCache>
            </c:numRef>
          </c:val>
          <c:extLst>
            <c:ext xmlns:c16="http://schemas.microsoft.com/office/drawing/2014/chart" uri="{C3380CC4-5D6E-409C-BE32-E72D297353CC}">
              <c16:uniqueId val="{00000000-1711-45FE-BBFE-B855AFE4C874}"/>
            </c:ext>
          </c:extLst>
        </c:ser>
        <c:ser>
          <c:idx val="1"/>
          <c:order val="1"/>
          <c:tx>
            <c:strRef>
              <c:f>'Sheet1 (2)'!$N$111</c:f>
              <c:strCache>
                <c:ptCount val="1"/>
                <c:pt idx="0">
                  <c:v>Percentage of Members in Eligibility Pool</c:v>
                </c:pt>
              </c:strCache>
            </c:strRef>
          </c:tx>
          <c:spPr>
            <a:solidFill>
              <a:srgbClr val="EBB900"/>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7644-40D8-8600-EABDFB21A8D8}"/>
                </c:ext>
              </c:extLst>
            </c:dLbl>
            <c:dLbl>
              <c:idx val="5"/>
              <c:delete val="1"/>
              <c:extLst>
                <c:ext xmlns:c15="http://schemas.microsoft.com/office/drawing/2012/chart" uri="{CE6537A1-D6FC-4f65-9D91-7224C49458BB}"/>
                <c:ext xmlns:c16="http://schemas.microsoft.com/office/drawing/2014/chart" uri="{C3380CC4-5D6E-409C-BE32-E72D297353CC}">
                  <c16:uniqueId val="{00000005-7644-40D8-8600-EABDFB21A8D8}"/>
                </c:ext>
              </c:extLst>
            </c:dLbl>
            <c:dLbl>
              <c:idx val="7"/>
              <c:delete val="1"/>
              <c:extLst>
                <c:ext xmlns:c15="http://schemas.microsoft.com/office/drawing/2012/chart" uri="{CE6537A1-D6FC-4f65-9D91-7224C49458BB}"/>
                <c:ext xmlns:c16="http://schemas.microsoft.com/office/drawing/2014/chart" uri="{C3380CC4-5D6E-409C-BE32-E72D297353CC}">
                  <c16:uniqueId val="{00000002-7644-40D8-8600-EABDFB21A8D8}"/>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(2)'!$L$112:$L$120</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(2)'!$N$112:$N$120</c:f>
              <c:numCache>
                <c:formatCode>0.00%</c:formatCode>
                <c:ptCount val="9"/>
                <c:pt idx="0">
                  <c:v>0.22439871063724276</c:v>
                </c:pt>
                <c:pt idx="1">
                  <c:v>6.4592115050830651E-2</c:v>
                </c:pt>
                <c:pt idx="3">
                  <c:v>5.7277460947185721E-2</c:v>
                </c:pt>
                <c:pt idx="4">
                  <c:v>0.15794693776345153</c:v>
                </c:pt>
                <c:pt idx="6">
                  <c:v>9.4966526159186715E-2</c:v>
                </c:pt>
                <c:pt idx="8">
                  <c:v>0.39176791470369454</c:v>
                </c:pt>
              </c:numCache>
            </c:numRef>
          </c:val>
          <c:extLst>
            <c:ext xmlns:c16="http://schemas.microsoft.com/office/drawing/2014/chart" uri="{C3380CC4-5D6E-409C-BE32-E72D297353CC}">
              <c16:uniqueId val="{00000001-1711-45FE-BBFE-B855AFE4C874}"/>
            </c:ext>
          </c:extLst>
        </c:ser>
        <c:ser>
          <c:idx val="2"/>
          <c:order val="2"/>
          <c:tx>
            <c:strRef>
              <c:f>'Sheet1 (2)'!$O$111</c:f>
              <c:strCache>
                <c:ptCount val="1"/>
                <c:pt idx="0">
                  <c:v>Percentage of CSA Program Enrollees </c:v>
                </c:pt>
              </c:strCache>
            </c:strRef>
          </c:tx>
          <c:spPr>
            <a:solidFill>
              <a:srgbClr val="282F7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7644-40D8-8600-EABDFB21A8D8}"/>
                </c:ext>
              </c:extLst>
            </c:dLbl>
            <c:dLbl>
              <c:idx val="5"/>
              <c:delete val="1"/>
              <c:extLst>
                <c:ext xmlns:c15="http://schemas.microsoft.com/office/drawing/2012/chart" uri="{CE6537A1-D6FC-4f65-9D91-7224C49458BB}"/>
                <c:ext xmlns:c16="http://schemas.microsoft.com/office/drawing/2014/chart" uri="{C3380CC4-5D6E-409C-BE32-E72D297353CC}">
                  <c16:uniqueId val="{00000004-7644-40D8-8600-EABDFB21A8D8}"/>
                </c:ext>
              </c:extLst>
            </c:dLbl>
            <c:dLbl>
              <c:idx val="7"/>
              <c:delete val="1"/>
              <c:extLst>
                <c:ext xmlns:c15="http://schemas.microsoft.com/office/drawing/2012/chart" uri="{CE6537A1-D6FC-4f65-9D91-7224C49458BB}"/>
                <c:ext xmlns:c16="http://schemas.microsoft.com/office/drawing/2014/chart" uri="{C3380CC4-5D6E-409C-BE32-E72D297353CC}">
                  <c16:uniqueId val="{00000003-7644-40D8-8600-EABDFB21A8D8}"/>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(2)'!$L$112:$L$120</c:f>
              <c:strCache>
                <c:ptCount val="9"/>
                <c:pt idx="0">
                  <c:v>White</c:v>
                </c:pt>
                <c:pt idx="1">
                  <c:v>Other</c:v>
                </c:pt>
                <c:pt idx="2">
                  <c:v>Native Hawaiian or Other Pacific Islander</c:v>
                </c:pt>
                <c:pt idx="3">
                  <c:v>Multiple Races</c:v>
                </c:pt>
                <c:pt idx="4">
                  <c:v>Latino</c:v>
                </c:pt>
                <c:pt idx="5">
                  <c:v>Black or African American</c:v>
                </c:pt>
                <c:pt idx="6">
                  <c:v>Asian American</c:v>
                </c:pt>
                <c:pt idx="7">
                  <c:v>American Indian or Alaska Native</c:v>
                </c:pt>
                <c:pt idx="8">
                  <c:v>(nonrespondent)</c:v>
                </c:pt>
              </c:strCache>
            </c:strRef>
          </c:cat>
          <c:val>
            <c:numRef>
              <c:f>'Sheet1 (2)'!$O$112:$O$120</c:f>
              <c:numCache>
                <c:formatCode>0.00%</c:formatCode>
                <c:ptCount val="9"/>
                <c:pt idx="0">
                  <c:v>0.25558659217877094</c:v>
                </c:pt>
                <c:pt idx="1">
                  <c:v>8.6592178770949726E-2</c:v>
                </c:pt>
                <c:pt idx="3">
                  <c:v>9.3575418994413406E-2</c:v>
                </c:pt>
                <c:pt idx="4">
                  <c:v>0.14385474860335196</c:v>
                </c:pt>
                <c:pt idx="6">
                  <c:v>0.10614525139664804</c:v>
                </c:pt>
                <c:pt idx="8">
                  <c:v>0.30726256983240224</c:v>
                </c:pt>
              </c:numCache>
            </c:numRef>
          </c:val>
          <c:extLst>
            <c:ext xmlns:c16="http://schemas.microsoft.com/office/drawing/2014/chart" uri="{C3380CC4-5D6E-409C-BE32-E72D297353CC}">
              <c16:uniqueId val="{00000002-1711-45FE-BBFE-B855AFE4C874}"/>
            </c:ext>
          </c:extLst>
        </c:ser>
        <c:dLbls>
          <c:showLegendKey val="0"/>
          <c:showVal val="0"/>
          <c:showCatName val="0"/>
          <c:showSerName val="0"/>
          <c:showPercent val="0"/>
          <c:showBubbleSize val="0"/>
        </c:dLbls>
        <c:gapWidth val="90"/>
        <c:axId val="1830113168"/>
        <c:axId val="1830112208"/>
      </c:barChart>
      <c:catAx>
        <c:axId val="1830113168"/>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1800000" spcFirstLastPara="1" vertOverflow="ellipsis"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crossAx val="1830112208"/>
        <c:crosses val="autoZero"/>
        <c:auto val="1"/>
        <c:lblAlgn val="ctr"/>
        <c:lblOffset val="100"/>
        <c:noMultiLvlLbl val="0"/>
      </c:catAx>
      <c:valAx>
        <c:axId val="1830112208"/>
        <c:scaling>
          <c:orientation val="minMax"/>
          <c:max val="0.45"/>
        </c:scaling>
        <c:delete val="0"/>
        <c:axPos val="l"/>
        <c:majorGridlines>
          <c:spPr>
            <a:ln w="9525" cap="flat" cmpd="sng" algn="ctr">
              <a:solidFill>
                <a:srgbClr val="939095">
                  <a:alpha val="20000"/>
                </a:srgbClr>
              </a:solidFill>
              <a:prstDash val="sysDot"/>
              <a:round/>
            </a:ln>
            <a:effectLst/>
          </c:spPr>
        </c:majorGridlines>
        <c:numFmt formatCode="0%" sourceLinked="0"/>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crossAx val="1830113168"/>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59515A"/>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a:solidFill>
        <a:srgbClr val="939095"/>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PPO Adult Age 19+ Dental Patients / 1000 Members by Service Category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'HMO v PPO BR notes'!$C$73</c:f>
              <c:strCache>
                <c:ptCount val="1"/>
                <c:pt idx="0">
                  <c:v>PPO Adult Age 19+ 90d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3B-4194-90C9-9C5867C73B2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B3B-4194-90C9-9C5867C73B2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B3B-4194-90C9-9C5867C73B24}"/>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FB3B-4194-90C9-9C5867C73B24}"/>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FB3B-4194-90C9-9C5867C73B24}"/>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FB3B-4194-90C9-9C5867C73B24}"/>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FB3B-4194-90C9-9C5867C73B24}"/>
              </c:ext>
            </c:extLst>
          </c:dPt>
          <c:dPt>
            <c:idx val="7"/>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0F-FB3B-4194-90C9-9C5867C73B24}"/>
              </c:ext>
            </c:extLst>
          </c:dPt>
          <c:dPt>
            <c:idx val="8"/>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11-FB3B-4194-90C9-9C5867C73B24}"/>
              </c:ext>
            </c:extLst>
          </c:dPt>
          <c:dPt>
            <c:idx val="9"/>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13-FB3B-4194-90C9-9C5867C73B24}"/>
              </c:ext>
            </c:extLst>
          </c:dPt>
          <c:dPt>
            <c:idx val="1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15-FB3B-4194-90C9-9C5867C73B24}"/>
              </c:ext>
            </c:extLst>
          </c:dPt>
          <c:dPt>
            <c:idx val="11"/>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17-FB3B-4194-90C9-9C5867C73B24}"/>
              </c:ext>
            </c:extLst>
          </c:dPt>
          <c:dLbls>
            <c:dLbl>
              <c:idx val="0"/>
              <c:layout>
                <c:manualLayout>
                  <c:x val="-0.15004897793633251"/>
                  <c:y val="6.98358185985857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B3B-4194-90C9-9C5867C73B24}"/>
                </c:ext>
              </c:extLst>
            </c:dLbl>
            <c:dLbl>
              <c:idx val="1"/>
              <c:layout>
                <c:manualLayout>
                  <c:x val="1.8634893080782346E-2"/>
                  <c:y val="-0.21630169470044611"/>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B3B-4194-90C9-9C5867C73B24}"/>
                </c:ext>
              </c:extLst>
            </c:dLbl>
            <c:dLbl>
              <c:idx val="4"/>
              <c:layout>
                <c:manualLayout>
                  <c:x val="-6.7712345534915322E-3"/>
                  <c:y val="1.15795890197026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FB3B-4194-90C9-9C5867C73B24}"/>
                </c:ext>
              </c:extLst>
            </c:dLbl>
            <c:dLbl>
              <c:idx val="5"/>
              <c:layout>
                <c:manualLayout>
                  <c:x val="5.4432164052469499E-2"/>
                  <c:y val="6.17850791683669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FB3B-4194-90C9-9C5867C73B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a:ea typeface="Arial"/>
                    <a:cs typeface="Arial"/>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'HMO v PPO BR notes'!$B$74:$B$85</c:f>
              <c:strCache>
                <c:ptCount val="12"/>
                <c:pt idx="0">
                  <c:v>Diagnostic</c:v>
                </c:pt>
                <c:pt idx="1">
                  <c:v>Preventive</c:v>
                </c:pt>
                <c:pt idx="2">
                  <c:v>Restorative</c:v>
                </c:pt>
                <c:pt idx="3">
                  <c:v>Crowns Inlays Onlays</c:v>
                </c:pt>
                <c:pt idx="4">
                  <c:v>Endodontics</c:v>
                </c:pt>
                <c:pt idx="5">
                  <c:v>Periodontics</c:v>
                </c:pt>
                <c:pt idx="6">
                  <c:v>Removable Prosthodontics</c:v>
                </c:pt>
                <c:pt idx="7">
                  <c:v>Implant Services</c:v>
                </c:pt>
                <c:pt idx="8">
                  <c:v>Fixed Prosthodontics</c:v>
                </c:pt>
                <c:pt idx="9">
                  <c:v>Oral Surgery</c:v>
                </c:pt>
                <c:pt idx="10">
                  <c:v>Orthodontia</c:v>
                </c:pt>
                <c:pt idx="11">
                  <c:v>Miscellaneous</c:v>
                </c:pt>
              </c:strCache>
            </c:strRef>
          </c:cat>
          <c:val>
            <c:numRef>
              <c:f>'HMO v PPO BR notes'!$C$74:$C$85</c:f>
              <c:numCache>
                <c:formatCode>General</c:formatCode>
                <c:ptCount val="12"/>
                <c:pt idx="0">
                  <c:v>560</c:v>
                </c:pt>
                <c:pt idx="1">
                  <c:v>460.86</c:v>
                </c:pt>
                <c:pt idx="2">
                  <c:v>173.91</c:v>
                </c:pt>
                <c:pt idx="3">
                  <c:v>98.92</c:v>
                </c:pt>
                <c:pt idx="4">
                  <c:v>36.71</c:v>
                </c:pt>
                <c:pt idx="5">
                  <c:v>112.65</c:v>
                </c:pt>
                <c:pt idx="6">
                  <c:v>6.05</c:v>
                </c:pt>
                <c:pt idx="7">
                  <c:v>2.76</c:v>
                </c:pt>
                <c:pt idx="8">
                  <c:v>5.32</c:v>
                </c:pt>
                <c:pt idx="9">
                  <c:v>43.49</c:v>
                </c:pt>
                <c:pt idx="10">
                  <c:v>2.11</c:v>
                </c:pt>
                <c:pt idx="11">
                  <c:v>62.08</c:v>
                </c:pt>
              </c:numCache>
            </c:numRef>
          </c:val>
          <c:extLst>
            <c:ext xmlns:c16="http://schemas.microsoft.com/office/drawing/2014/chart" uri="{C3380CC4-5D6E-409C-BE32-E72D297353CC}">
              <c16:uniqueId val="{00000018-FB3B-4194-90C9-9C5867C73B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HMO Adult Age 19+ Dental Patients / 1000 Members by Service Category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'HMO v PPO BR notes'!$B$120</c:f>
              <c:strCache>
                <c:ptCount val="1"/>
                <c:pt idx="0">
                  <c:v>HMO Adult Age 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7E-40B2-BEEA-073107E9248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BE7E-40B2-BEEA-073107E9248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BE7E-40B2-BEEA-073107E92481}"/>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BE7E-40B2-BEEA-073107E92481}"/>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BE7E-40B2-BEEA-073107E92481}"/>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BE7E-40B2-BEEA-073107E92481}"/>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BE7E-40B2-BEEA-073107E92481}"/>
              </c:ext>
            </c:extLst>
          </c:dPt>
          <c:dPt>
            <c:idx val="7"/>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0F-BE7E-40B2-BEEA-073107E92481}"/>
              </c:ext>
            </c:extLst>
          </c:dPt>
          <c:dPt>
            <c:idx val="8"/>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11-BE7E-40B2-BEEA-073107E92481}"/>
              </c:ext>
            </c:extLst>
          </c:dPt>
          <c:dPt>
            <c:idx val="9"/>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13-BE7E-40B2-BEEA-073107E92481}"/>
              </c:ext>
            </c:extLst>
          </c:dPt>
          <c:dPt>
            <c:idx val="1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15-BE7E-40B2-BEEA-073107E92481}"/>
              </c:ext>
            </c:extLst>
          </c:dPt>
          <c:dPt>
            <c:idx val="11"/>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17-BE7E-40B2-BEEA-073107E92481}"/>
              </c:ext>
            </c:extLst>
          </c:dPt>
          <c:dLbls>
            <c:dLbl>
              <c:idx val="0"/>
              <c:layout>
                <c:manualLayout>
                  <c:x val="-0.14522631553697532"/>
                  <c:y val="7.621006300155747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E7E-40B2-BEEA-073107E92481}"/>
                </c:ext>
              </c:extLst>
            </c:dLbl>
            <c:dLbl>
              <c:idx val="1"/>
              <c:layout>
                <c:manualLayout>
                  <c:x val="-8.0871815004185957E-2"/>
                  <c:y val="-0.1628551907556423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E7E-40B2-BEEA-073107E924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a:ea typeface="Arial"/>
                    <a:cs typeface="Arial"/>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'HMO v PPO BR notes'!$A$121:$A$132</c:f>
              <c:strCache>
                <c:ptCount val="12"/>
                <c:pt idx="0">
                  <c:v>Diagnostic</c:v>
                </c:pt>
                <c:pt idx="1">
                  <c:v>Preventive</c:v>
                </c:pt>
                <c:pt idx="2">
                  <c:v>Restorative</c:v>
                </c:pt>
                <c:pt idx="3">
                  <c:v>Crowns Inlays Onlays</c:v>
                </c:pt>
                <c:pt idx="4">
                  <c:v>Endodontics</c:v>
                </c:pt>
                <c:pt idx="5">
                  <c:v>Periodontics</c:v>
                </c:pt>
                <c:pt idx="6">
                  <c:v>Removable Prosthodontics</c:v>
                </c:pt>
                <c:pt idx="7">
                  <c:v>Implant Services</c:v>
                </c:pt>
                <c:pt idx="8">
                  <c:v>Fixed Prosthodontics</c:v>
                </c:pt>
                <c:pt idx="9">
                  <c:v>Oral Surgery</c:v>
                </c:pt>
                <c:pt idx="10">
                  <c:v>Orthodontia</c:v>
                </c:pt>
                <c:pt idx="11">
                  <c:v>Miscellaneous</c:v>
                </c:pt>
              </c:strCache>
            </c:strRef>
          </c:cat>
          <c:val>
            <c:numRef>
              <c:f>'HMO v PPO BR notes'!$B$121:$B$132</c:f>
              <c:numCache>
                <c:formatCode>General</c:formatCode>
                <c:ptCount val="12"/>
                <c:pt idx="0">
                  <c:v>174.53</c:v>
                </c:pt>
                <c:pt idx="1">
                  <c:v>114.48</c:v>
                </c:pt>
                <c:pt idx="2">
                  <c:v>37.78</c:v>
                </c:pt>
                <c:pt idx="3">
                  <c:v>34.96</c:v>
                </c:pt>
                <c:pt idx="4">
                  <c:v>19.38</c:v>
                </c:pt>
                <c:pt idx="5">
                  <c:v>72.28</c:v>
                </c:pt>
                <c:pt idx="6">
                  <c:v>2.5299999999999998</c:v>
                </c:pt>
                <c:pt idx="7">
                  <c:v>0.34</c:v>
                </c:pt>
                <c:pt idx="8">
                  <c:v>1.84</c:v>
                </c:pt>
                <c:pt idx="9">
                  <c:v>16.600000000000001</c:v>
                </c:pt>
                <c:pt idx="10">
                  <c:v>0.1</c:v>
                </c:pt>
                <c:pt idx="11">
                  <c:v>67.33</c:v>
                </c:pt>
              </c:numCache>
            </c:numRef>
          </c:val>
          <c:extLst>
            <c:ext xmlns:c16="http://schemas.microsoft.com/office/drawing/2014/chart" uri="{C3380CC4-5D6E-409C-BE32-E72D297353CC}">
              <c16:uniqueId val="{00000018-BE7E-40B2-BEEA-073107E924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5A0B6-59C2-453A-8DB0-FBECDEC70101}"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0E7D14B8-5307-4D19-AC58-13435D67986C}">
      <dgm:prSet phldrT="[Text]" phldr="0" custT="1"/>
      <dgm:spPr>
        <a:solidFill>
          <a:srgbClr val="CD6731"/>
        </a:solidFill>
        <a:ln>
          <a:solidFill>
            <a:srgbClr val="CD6731"/>
          </a:solidFill>
        </a:ln>
      </dgm:spPr>
      <dgm:t>
        <a:bodyPr/>
        <a:lstStyle/>
        <a:p>
          <a:pPr rtl="0"/>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Limiting Enrollment Opportunities and Imposing New Administrative Requirements</a:t>
          </a:r>
        </a:p>
      </dgm:t>
    </dgm:pt>
    <dgm:pt modelId="{58F717AD-450E-4AE8-92A5-CABF55B81AE2}" type="parTrans" cxnId="{D476F371-F5BC-46F8-A80F-AAA6C1523F20}">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E7638D3F-64D4-49F8-B3F8-0DEC7B034D75}" type="sibTrans" cxnId="{D476F371-F5BC-46F8-A80F-AAA6C1523F20}">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FF95E1F0-6E5E-4712-945B-947577C1D2AE}">
      <dgm:prSet phldrT="[Text]" phldr="0" custT="1"/>
      <dgm:spPr>
        <a:solidFill>
          <a:srgbClr val="F5F5F5"/>
        </a:solidFill>
        <a:ln>
          <a:solidFill>
            <a:srgbClr val="F5F5F5">
              <a:alpha val="90000"/>
            </a:srgbClr>
          </a:solidFill>
        </a:ln>
      </dgm:spPr>
      <dgm:t>
        <a:bodyPr/>
        <a:lstStyle/>
        <a:p>
          <a:pPr rtl="0"/>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Imposes pre-enrollment verification and ending automatic re-enrollment: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2028</a:t>
          </a:r>
        </a:p>
      </dgm:t>
    </dgm:pt>
    <dgm:pt modelId="{7E2CE39C-44A3-490C-A660-09DC65EE1E79}" type="parTrans" cxnId="{0932E0ED-F7E1-4B4A-8E2B-E2463D728B2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23C8C9F3-4F6E-4FE6-89D7-E8A371D16A7B}" type="sibTrans" cxnId="{0932E0ED-F7E1-4B4A-8E2B-E2463D728B2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735AB970-F71A-4F26-99C2-183657181A24}">
      <dgm:prSet phldrT="[Text]" phldr="0" custT="1"/>
      <dgm:spPr>
        <a:solidFill>
          <a:srgbClr val="F5F5F5"/>
        </a:solidFill>
        <a:ln>
          <a:solidFill>
            <a:srgbClr val="F5F5F5">
              <a:alpha val="90000"/>
            </a:srgbClr>
          </a:solidFill>
        </a:ln>
      </dgm:spPr>
      <dgm:t>
        <a:bodyPr/>
        <a:lstStyle/>
        <a:p>
          <a:pPr rtl="0"/>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Eliminates income-based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Special Enrollment Period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(SEP):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dgm:t>
    </dgm:pt>
    <dgm:pt modelId="{DC25BDDB-81DB-474F-8B5C-78B5E6ABE962}" type="parTrans" cxnId="{D22874FD-68C2-4A59-9B37-09D5284B1C26}">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1EB1D91F-FC60-45C0-8F2F-29F5FE7DC1E2}" type="sibTrans" cxnId="{D22874FD-68C2-4A59-9B37-09D5284B1C26}">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C12F1EB9-8085-4731-8564-108101A159E3}">
      <dgm:prSet phldrT="[Text]" phldr="0" custT="1"/>
      <dgm:spPr>
        <a:solidFill>
          <a:srgbClr val="356F77"/>
        </a:solidFill>
        <a:ln>
          <a:noFill/>
        </a:ln>
      </dgm:spPr>
      <dgm:t>
        <a:bodyPr/>
        <a:lstStyle/>
        <a:p>
          <a:pPr rtl="0"/>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Restricting Eligibility for Immigrant Groups</a:t>
          </a:r>
        </a:p>
      </dgm:t>
    </dgm:pt>
    <dgm:pt modelId="{2AFEC3C0-5A1F-4DA4-80C6-7B83D33153AD}" type="parTrans" cxnId="{1C6E4F36-FC03-48C2-8AC0-94CE0532CFE9}">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0C3F7959-9C98-4F2B-838C-63F9B45375AF}" type="sibTrans" cxnId="{1C6E4F36-FC03-48C2-8AC0-94CE0532CFE9}">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D1E9BD24-45B2-4E4F-A4CC-D703DDDBE9C6}">
      <dgm:prSet phldrT="[Text]" phldr="0" custT="1"/>
      <dgm:spPr>
        <a:solidFill>
          <a:srgbClr val="EBEBEB"/>
        </a:solidFill>
        <a:ln>
          <a:solidFill>
            <a:srgbClr val="EBEBEB">
              <a:alpha val="90000"/>
            </a:srgbClr>
          </a:solidFill>
        </a:ln>
      </dgm:spPr>
      <dgm:t>
        <a:bodyPr/>
        <a:lstStyle/>
        <a:p>
          <a:pPr rtl="0"/>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Limits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Premium Tax Credit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(PTC) eligibility to certain immigrant groups: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2027</a:t>
          </a:r>
        </a:p>
      </dgm:t>
    </dgm:pt>
    <dgm:pt modelId="{07B06E34-4A72-4CBD-9A44-570E5AEC2C39}" type="parTrans" cxnId="{10CCB04F-AF1A-4021-BC9F-321E0278DE1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96EE3936-90CE-44CE-86C4-7E77FF16B876}" type="sibTrans" cxnId="{10CCB04F-AF1A-4021-BC9F-321E0278DE1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D721FD67-881F-4ADB-B20D-1073B5B359A0}">
      <dgm:prSet phldrT="[Text]" phldr="0" custT="1"/>
      <dgm:spPr>
        <a:solidFill>
          <a:srgbClr val="19B9CA"/>
        </a:solidFill>
        <a:ln>
          <a:noFill/>
        </a:ln>
      </dgm:spPr>
      <dgm:t>
        <a:bodyPr/>
        <a:lstStyle/>
        <a:p>
          <a:pPr rtl="0"/>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Affordability and Coverage Changes</a:t>
          </a:r>
        </a:p>
      </dgm:t>
    </dgm:pt>
    <dgm:pt modelId="{5FBDFA3A-BF87-47C2-9F1C-C394610AF545}" type="parTrans" cxnId="{62186659-B8C5-49E8-A247-DD33FB3674C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F51263ED-B939-47B3-A9BE-41D73D4D34B6}" type="sibTrans" cxnId="{62186659-B8C5-49E8-A247-DD33FB3674C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0E02B0B3-EF4A-40B3-9CF1-117FDF797389}">
      <dgm:prSet phldrT="[Text]" phldr="0" custT="1"/>
      <dgm:spPr>
        <a:solidFill>
          <a:srgbClr val="F5F5F5">
            <a:alpha val="90000"/>
          </a:srgbClr>
        </a:solidFill>
        <a:ln>
          <a:solidFill>
            <a:srgbClr val="F5F5F5">
              <a:alpha val="90000"/>
            </a:srgbClr>
          </a:solidFill>
        </a:ln>
      </dgm:spPr>
      <dgm:t>
        <a:bodyPr/>
        <a:lstStyle/>
        <a:p>
          <a:pPr rtl="0">
            <a:spcAft>
              <a:spcPts val="1200"/>
            </a:spcAft>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Removes caps on repayment of excess Advance Premium Tax Credit: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dgm:t>
    </dgm:pt>
    <dgm:pt modelId="{C6025F5D-A6F0-4514-9A8E-A1BBDFFAC236}" type="parTrans" cxnId="{5912AFB3-2E36-4EDB-A218-9E9E22A66825}">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1E3CEF9B-818C-41A5-851F-914956C8368E}" type="sibTrans" cxnId="{5912AFB3-2E36-4EDB-A218-9E9E22A66825}">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403282FC-E0A8-4865-ADFA-BF9C1438367C}">
      <dgm:prSet phldrT="[Text]" phldr="0" custT="1"/>
      <dgm:spPr>
        <a:solidFill>
          <a:srgbClr val="F5F5F5"/>
        </a:solidFill>
        <a:ln>
          <a:solidFill>
            <a:srgbClr val="F5F5F5">
              <a:alpha val="90000"/>
            </a:srgbClr>
          </a:solidFill>
        </a:ln>
      </dgm:spPr>
      <dgm:t>
        <a:bodyPr/>
        <a:lstStyle/>
        <a:p>
          <a:pPr rtl="0"/>
          <a:endPar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endParaRPr>
        </a:p>
      </dgm:t>
    </dgm:pt>
    <dgm:pt modelId="{D858DE7C-B917-4523-BE3A-5FE29DCF0B50}" type="parTrans" cxnId="{8E93774E-E3EE-4B90-BA7F-DE91C4C79765}">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6A48B350-8B1F-4D14-B015-0B598AF21E91}" type="sibTrans" cxnId="{8E93774E-E3EE-4B90-BA7F-DE91C4C79765}">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5BA9FD5B-3515-4A02-BCD5-CEAAF2C77EC1}">
      <dgm:prSet phldr="0" custT="1"/>
      <dgm:spPr>
        <a:solidFill>
          <a:srgbClr val="F5F5F5">
            <a:alpha val="90000"/>
          </a:srgbClr>
        </a:solidFill>
        <a:ln>
          <a:solidFill>
            <a:srgbClr val="F5F5F5">
              <a:alpha val="90000"/>
            </a:srgbClr>
          </a:solidFill>
        </a:ln>
      </dgm:spPr>
      <dgm:t>
        <a:bodyPr/>
        <a:lstStyle/>
        <a:p>
          <a:pPr rtl="0">
            <a:spcAft>
              <a:spcPts val="1200"/>
            </a:spcAft>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Denies Advance Premium Tax Credit to consumers who lose Medi-Cal due to work requirements beginning as early as 2027 but can be delayed until December 31,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2028</a:t>
          </a:r>
        </a:p>
      </dgm:t>
    </dgm:pt>
    <dgm:pt modelId="{07299927-4E55-4525-9B99-7D4F502FDD86}" type="sibTrans" cxnId="{2640F158-5FEC-4861-8145-42F0B3EE69E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52A26670-D80B-44F5-B448-04036AD11D61}" type="parTrans" cxnId="{2640F158-5FEC-4861-8145-42F0B3EE69EF}">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457503CA-1D79-4142-8204-37833D1DAA14}">
      <dgm:prSet phldrT="[Text]" phldr="0" custT="1"/>
      <dgm:spPr>
        <a:solidFill>
          <a:srgbClr val="EBEBEB"/>
        </a:solidFill>
        <a:ln>
          <a:solidFill>
            <a:srgbClr val="EBEBEB">
              <a:alpha val="90000"/>
            </a:srgbClr>
          </a:solidFill>
        </a:ln>
      </dgm:spPr>
      <dgm:t>
        <a:bodyPr/>
        <a:lstStyle/>
        <a:p>
          <a:pPr rtl="0"/>
          <a:endPar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endParaRPr>
        </a:p>
      </dgm:t>
    </dgm:pt>
    <dgm:pt modelId="{17975F3E-F215-4FE6-91D8-69559C1D1BB5}" type="sibTrans" cxnId="{5E5D4072-5EBE-4A45-B236-502E1E06DDC1}">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4548A0D5-1108-4910-920A-55622876F8EA}" type="parTrans" cxnId="{5E5D4072-5EBE-4A45-B236-502E1E06DDC1}">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0EB07F6A-F311-4FFC-AD75-48295A4BFE35}">
      <dgm:prSet phldrT="[Text]" phldr="0" custT="1"/>
      <dgm:spPr>
        <a:solidFill>
          <a:srgbClr val="EBEBEB"/>
        </a:solidFill>
        <a:ln>
          <a:solidFill>
            <a:srgbClr val="EBEBEB">
              <a:alpha val="90000"/>
            </a:srgbClr>
          </a:solidFill>
        </a:ln>
      </dgm:spPr>
      <dgm:t>
        <a:bodyPr/>
        <a:lstStyle/>
        <a:p>
          <a:pPr rtl="0"/>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Ends Premium Tax Credit  for low-income lawfully present immigrants: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dgm:t>
    </dgm:pt>
    <dgm:pt modelId="{38EC18A5-1D4B-4AC9-ABF4-27D4BC598ED3}" type="sibTrans" cxnId="{7120BEB5-5A3A-4334-94DF-EB15671246C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08F6B69B-6C0D-4EE4-9832-0178DDE0C0D9}" type="parTrans" cxnId="{7120BEB5-5A3A-4334-94DF-EB15671246C7}">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FCA1481D-F25E-4F00-B43C-AF0EE9658D3F}">
      <dgm:prSet phldr="0" custT="1"/>
      <dgm:spPr>
        <a:solidFill>
          <a:srgbClr val="EBEBEB"/>
        </a:solidFill>
        <a:ln>
          <a:solidFill>
            <a:srgbClr val="EBEBEB">
              <a:alpha val="90000"/>
            </a:srgbClr>
          </a:solidFill>
        </a:ln>
      </dgm:spPr>
      <dgm:t>
        <a:bodyPr/>
        <a:lstStyle/>
        <a:p>
          <a:pPr rtl="0"/>
          <a:endParaRPr lang="en-US" sz="1400">
            <a:latin typeface="Open Sans" panose="020B0606030504020204" pitchFamily="34" charset="0"/>
            <a:ea typeface="Open Sans" panose="020B0606030504020204" pitchFamily="34" charset="0"/>
            <a:cs typeface="Open Sans" panose="020B0606030504020204" pitchFamily="34" charset="0"/>
          </a:endParaRPr>
        </a:p>
      </dgm:t>
    </dgm:pt>
    <dgm:pt modelId="{067C2309-CB08-4447-8C71-25A62982A30A}" type="sibTrans" cxnId="{C6ACF2E5-9E69-4F03-BCC6-5B17BA4CFB2A}">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F14E8E9D-01D6-4ADE-B685-39AB2940DDA7}" type="parTrans" cxnId="{C6ACF2E5-9E69-4F03-BCC6-5B17BA4CFB2A}">
      <dgm:prSet/>
      <dgm:spPr/>
      <dgm: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1CE599E5-8697-45D6-BE44-E6B9111CBAC4}" type="pres">
      <dgm:prSet presAssocID="{2FE5A0B6-59C2-453A-8DB0-FBECDEC70101}" presName="Name0" presStyleCnt="0">
        <dgm:presLayoutVars>
          <dgm:dir/>
          <dgm:animLvl val="lvl"/>
          <dgm:resizeHandles val="exact"/>
        </dgm:presLayoutVars>
      </dgm:prSet>
      <dgm:spPr/>
    </dgm:pt>
    <dgm:pt modelId="{06C4FE22-CD84-45D0-960C-E083B8121CF8}" type="pres">
      <dgm:prSet presAssocID="{0E7D14B8-5307-4D19-AC58-13435D67986C}" presName="composite" presStyleCnt="0"/>
      <dgm:spPr/>
    </dgm:pt>
    <dgm:pt modelId="{D6B230B2-0A83-4501-9CF6-B0AE72ACE4ED}" type="pres">
      <dgm:prSet presAssocID="{0E7D14B8-5307-4D19-AC58-13435D67986C}" presName="parTx" presStyleLbl="alignNode1" presStyleIdx="0" presStyleCnt="3" custLinFactNeighborY="-36658">
        <dgm:presLayoutVars>
          <dgm:chMax val="0"/>
          <dgm:chPref val="0"/>
          <dgm:bulletEnabled val="1"/>
        </dgm:presLayoutVars>
      </dgm:prSet>
      <dgm:spPr/>
    </dgm:pt>
    <dgm:pt modelId="{FB2A9FEF-D5D6-4521-A19C-BF71FBAE4F79}" type="pres">
      <dgm:prSet presAssocID="{0E7D14B8-5307-4D19-AC58-13435D67986C}" presName="desTx" presStyleLbl="alignAccFollowNode1" presStyleIdx="0" presStyleCnt="3" custScaleY="100844" custLinFactNeighborY="-1593">
        <dgm:presLayoutVars>
          <dgm:bulletEnabled val="1"/>
        </dgm:presLayoutVars>
      </dgm:prSet>
      <dgm:spPr/>
    </dgm:pt>
    <dgm:pt modelId="{2C6CD1F5-CC7C-4F1B-83BF-CFFB31476A1B}" type="pres">
      <dgm:prSet presAssocID="{E7638D3F-64D4-49F8-B3F8-0DEC7B034D75}" presName="space" presStyleCnt="0"/>
      <dgm:spPr/>
    </dgm:pt>
    <dgm:pt modelId="{37D73DEC-24E6-4FCB-8812-C431E43C8ED1}" type="pres">
      <dgm:prSet presAssocID="{C12F1EB9-8085-4731-8564-108101A159E3}" presName="composite" presStyleCnt="0"/>
      <dgm:spPr/>
    </dgm:pt>
    <dgm:pt modelId="{E0133A37-0A22-42EF-8197-E008C9F776AB}" type="pres">
      <dgm:prSet presAssocID="{C12F1EB9-8085-4731-8564-108101A159E3}" presName="parTx" presStyleLbl="alignNode1" presStyleIdx="1" presStyleCnt="3" custLinFactNeighborY="-36658">
        <dgm:presLayoutVars>
          <dgm:chMax val="0"/>
          <dgm:chPref val="0"/>
          <dgm:bulletEnabled val="1"/>
        </dgm:presLayoutVars>
      </dgm:prSet>
      <dgm:spPr/>
    </dgm:pt>
    <dgm:pt modelId="{4A44EC4B-CA11-4C60-86A8-B6AFA1A09077}" type="pres">
      <dgm:prSet presAssocID="{C12F1EB9-8085-4731-8564-108101A159E3}" presName="desTx" presStyleLbl="alignAccFollowNode1" presStyleIdx="1" presStyleCnt="3" custScaleY="99163" custLinFactNeighborY="-1971">
        <dgm:presLayoutVars>
          <dgm:bulletEnabled val="1"/>
        </dgm:presLayoutVars>
      </dgm:prSet>
      <dgm:spPr/>
    </dgm:pt>
    <dgm:pt modelId="{9CFC9D8D-3BA6-4B99-AE3D-E417C44E3B78}" type="pres">
      <dgm:prSet presAssocID="{0C3F7959-9C98-4F2B-838C-63F9B45375AF}" presName="space" presStyleCnt="0"/>
      <dgm:spPr/>
    </dgm:pt>
    <dgm:pt modelId="{625280E1-CF50-433C-ABD9-48C939BC4BB8}" type="pres">
      <dgm:prSet presAssocID="{D721FD67-881F-4ADB-B20D-1073B5B359A0}" presName="composite" presStyleCnt="0"/>
      <dgm:spPr/>
    </dgm:pt>
    <dgm:pt modelId="{CD88F75B-D034-4A69-877B-2E1FE7FC93DF}" type="pres">
      <dgm:prSet presAssocID="{D721FD67-881F-4ADB-B20D-1073B5B359A0}" presName="parTx" presStyleLbl="alignNode1" presStyleIdx="2" presStyleCnt="3" custLinFactNeighborY="-36658">
        <dgm:presLayoutVars>
          <dgm:chMax val="0"/>
          <dgm:chPref val="0"/>
          <dgm:bulletEnabled val="1"/>
        </dgm:presLayoutVars>
      </dgm:prSet>
      <dgm:spPr/>
    </dgm:pt>
    <dgm:pt modelId="{11077EA4-3760-4A2B-925C-4B04A1CAC921}" type="pres">
      <dgm:prSet presAssocID="{D721FD67-881F-4ADB-B20D-1073B5B359A0}" presName="desTx" presStyleLbl="alignAccFollowNode1" presStyleIdx="2" presStyleCnt="3" custLinFactNeighborY="-1485">
        <dgm:presLayoutVars>
          <dgm:bulletEnabled val="1"/>
        </dgm:presLayoutVars>
      </dgm:prSet>
      <dgm:spPr/>
    </dgm:pt>
  </dgm:ptLst>
  <dgm:cxnLst>
    <dgm:cxn modelId="{2A73C00E-FF96-4ECD-AA99-47A2E60E1404}" type="presOf" srcId="{D721FD67-881F-4ADB-B20D-1073B5B359A0}" destId="{CD88F75B-D034-4A69-877B-2E1FE7FC93DF}" srcOrd="0" destOrd="0" presId="urn:microsoft.com/office/officeart/2005/8/layout/hList1"/>
    <dgm:cxn modelId="{07150923-FA6C-4330-96CC-109D99858BE7}" type="presOf" srcId="{403282FC-E0A8-4865-ADFA-BF9C1438367C}" destId="{FB2A9FEF-D5D6-4521-A19C-BF71FBAE4F79}" srcOrd="0" destOrd="1" presId="urn:microsoft.com/office/officeart/2005/8/layout/hList1"/>
    <dgm:cxn modelId="{E5E79928-83BF-4D33-9877-2FC1551DD62A}" type="presOf" srcId="{457503CA-1D79-4142-8204-37833D1DAA14}" destId="{4A44EC4B-CA11-4C60-86A8-B6AFA1A09077}" srcOrd="0" destOrd="1" presId="urn:microsoft.com/office/officeart/2005/8/layout/hList1"/>
    <dgm:cxn modelId="{4A29EF32-EA5F-4796-B49A-62CADD6B62CD}" type="presOf" srcId="{0EB07F6A-F311-4FFC-AD75-48295A4BFE35}" destId="{4A44EC4B-CA11-4C60-86A8-B6AFA1A09077}" srcOrd="0" destOrd="2" presId="urn:microsoft.com/office/officeart/2005/8/layout/hList1"/>
    <dgm:cxn modelId="{1C6E4F36-FC03-48C2-8AC0-94CE0532CFE9}" srcId="{2FE5A0B6-59C2-453A-8DB0-FBECDEC70101}" destId="{C12F1EB9-8085-4731-8564-108101A159E3}" srcOrd="1" destOrd="0" parTransId="{2AFEC3C0-5A1F-4DA4-80C6-7B83D33153AD}" sibTransId="{0C3F7959-9C98-4F2B-838C-63F9B45375AF}"/>
    <dgm:cxn modelId="{15056F38-8A9A-4ABD-AE10-5161A56B6210}" type="presOf" srcId="{2FE5A0B6-59C2-453A-8DB0-FBECDEC70101}" destId="{1CE599E5-8697-45D6-BE44-E6B9111CBAC4}" srcOrd="0" destOrd="0" presId="urn:microsoft.com/office/officeart/2005/8/layout/hList1"/>
    <dgm:cxn modelId="{8DFA0C69-8E57-4505-BCD9-A0E5DA4A1E9F}" type="presOf" srcId="{0E02B0B3-EF4A-40B3-9CF1-117FDF797389}" destId="{11077EA4-3760-4A2B-925C-4B04A1CAC921}" srcOrd="0" destOrd="0" presId="urn:microsoft.com/office/officeart/2005/8/layout/hList1"/>
    <dgm:cxn modelId="{8E93774E-E3EE-4B90-BA7F-DE91C4C79765}" srcId="{0E7D14B8-5307-4D19-AC58-13435D67986C}" destId="{403282FC-E0A8-4865-ADFA-BF9C1438367C}" srcOrd="1" destOrd="0" parTransId="{D858DE7C-B917-4523-BE3A-5FE29DCF0B50}" sibTransId="{6A48B350-8B1F-4D14-B015-0B598AF21E91}"/>
    <dgm:cxn modelId="{10CCB04F-AF1A-4021-BC9F-321E0278DE1F}" srcId="{C12F1EB9-8085-4731-8564-108101A159E3}" destId="{D1E9BD24-45B2-4E4F-A4CC-D703DDDBE9C6}" srcOrd="0" destOrd="0" parTransId="{07B06E34-4A72-4CBD-9A44-570E5AEC2C39}" sibTransId="{96EE3936-90CE-44CE-86C4-7E77FF16B876}"/>
    <dgm:cxn modelId="{D476F371-F5BC-46F8-A80F-AAA6C1523F20}" srcId="{2FE5A0B6-59C2-453A-8DB0-FBECDEC70101}" destId="{0E7D14B8-5307-4D19-AC58-13435D67986C}" srcOrd="0" destOrd="0" parTransId="{58F717AD-450E-4AE8-92A5-CABF55B81AE2}" sibTransId="{E7638D3F-64D4-49F8-B3F8-0DEC7B034D75}"/>
    <dgm:cxn modelId="{5E5D4072-5EBE-4A45-B236-502E1E06DDC1}" srcId="{C12F1EB9-8085-4731-8564-108101A159E3}" destId="{457503CA-1D79-4142-8204-37833D1DAA14}" srcOrd="1" destOrd="0" parTransId="{4548A0D5-1108-4910-920A-55622876F8EA}" sibTransId="{17975F3E-F215-4FE6-91D8-69559C1D1BB5}"/>
    <dgm:cxn modelId="{2640F158-5FEC-4861-8145-42F0B3EE69EF}" srcId="{D721FD67-881F-4ADB-B20D-1073B5B359A0}" destId="{5BA9FD5B-3515-4A02-BCD5-CEAAF2C77EC1}" srcOrd="1" destOrd="0" parTransId="{52A26670-D80B-44F5-B448-04036AD11D61}" sibTransId="{07299927-4E55-4525-9B99-7D4F502FDD86}"/>
    <dgm:cxn modelId="{62186659-B8C5-49E8-A247-DD33FB3674C7}" srcId="{2FE5A0B6-59C2-453A-8DB0-FBECDEC70101}" destId="{D721FD67-881F-4ADB-B20D-1073B5B359A0}" srcOrd="2" destOrd="0" parTransId="{5FBDFA3A-BF87-47C2-9F1C-C394610AF545}" sibTransId="{F51263ED-B939-47B3-A9BE-41D73D4D34B6}"/>
    <dgm:cxn modelId="{600EF381-9F35-44E0-BE4D-257C368B56F8}" type="presOf" srcId="{C12F1EB9-8085-4731-8564-108101A159E3}" destId="{E0133A37-0A22-42EF-8197-E008C9F776AB}" srcOrd="0" destOrd="0" presId="urn:microsoft.com/office/officeart/2005/8/layout/hList1"/>
    <dgm:cxn modelId="{DDD2598C-C329-4E4D-A0E1-51EB7C93A6AA}" type="presOf" srcId="{FCA1481D-F25E-4F00-B43C-AF0EE9658D3F}" destId="{4A44EC4B-CA11-4C60-86A8-B6AFA1A09077}" srcOrd="0" destOrd="3" presId="urn:microsoft.com/office/officeart/2005/8/layout/hList1"/>
    <dgm:cxn modelId="{5912AFB3-2E36-4EDB-A218-9E9E22A66825}" srcId="{D721FD67-881F-4ADB-B20D-1073B5B359A0}" destId="{0E02B0B3-EF4A-40B3-9CF1-117FDF797389}" srcOrd="0" destOrd="0" parTransId="{C6025F5D-A6F0-4514-9A8E-A1BBDFFAC236}" sibTransId="{1E3CEF9B-818C-41A5-851F-914956C8368E}"/>
    <dgm:cxn modelId="{7120BEB5-5A3A-4334-94DF-EB15671246C7}" srcId="{C12F1EB9-8085-4731-8564-108101A159E3}" destId="{0EB07F6A-F311-4FFC-AD75-48295A4BFE35}" srcOrd="2" destOrd="0" parTransId="{08F6B69B-6C0D-4EE4-9832-0178DDE0C0D9}" sibTransId="{38EC18A5-1D4B-4AC9-ABF4-27D4BC598ED3}"/>
    <dgm:cxn modelId="{62B943B8-06AC-4F80-A5DE-4954C9EED7D6}" type="presOf" srcId="{735AB970-F71A-4F26-99C2-183657181A24}" destId="{FB2A9FEF-D5D6-4521-A19C-BF71FBAE4F79}" srcOrd="0" destOrd="2" presId="urn:microsoft.com/office/officeart/2005/8/layout/hList1"/>
    <dgm:cxn modelId="{4DEB24C5-AD99-435E-A485-E8FD1AC7DE87}" type="presOf" srcId="{FF95E1F0-6E5E-4712-945B-947577C1D2AE}" destId="{FB2A9FEF-D5D6-4521-A19C-BF71FBAE4F79}" srcOrd="0" destOrd="0" presId="urn:microsoft.com/office/officeart/2005/8/layout/hList1"/>
    <dgm:cxn modelId="{A9FA6CD2-47EE-431C-91E6-5B59DBCF9EBF}" type="presOf" srcId="{0E7D14B8-5307-4D19-AC58-13435D67986C}" destId="{D6B230B2-0A83-4501-9CF6-B0AE72ACE4ED}" srcOrd="0" destOrd="0" presId="urn:microsoft.com/office/officeart/2005/8/layout/hList1"/>
    <dgm:cxn modelId="{441BE2D4-F17F-4E05-96A9-BD5BB3C54AA6}" type="presOf" srcId="{D1E9BD24-45B2-4E4F-A4CC-D703DDDBE9C6}" destId="{4A44EC4B-CA11-4C60-86A8-B6AFA1A09077}" srcOrd="0" destOrd="0" presId="urn:microsoft.com/office/officeart/2005/8/layout/hList1"/>
    <dgm:cxn modelId="{43ECC1D7-BEE8-4364-A9DB-8A6127F22237}" type="presOf" srcId="{5BA9FD5B-3515-4A02-BCD5-CEAAF2C77EC1}" destId="{11077EA4-3760-4A2B-925C-4B04A1CAC921}" srcOrd="0" destOrd="1" presId="urn:microsoft.com/office/officeart/2005/8/layout/hList1"/>
    <dgm:cxn modelId="{C6ACF2E5-9E69-4F03-BCC6-5B17BA4CFB2A}" srcId="{C12F1EB9-8085-4731-8564-108101A159E3}" destId="{FCA1481D-F25E-4F00-B43C-AF0EE9658D3F}" srcOrd="3" destOrd="0" parTransId="{F14E8E9D-01D6-4ADE-B685-39AB2940DDA7}" sibTransId="{067C2309-CB08-4447-8C71-25A62982A30A}"/>
    <dgm:cxn modelId="{0932E0ED-F7E1-4B4A-8E2B-E2463D728B27}" srcId="{0E7D14B8-5307-4D19-AC58-13435D67986C}" destId="{FF95E1F0-6E5E-4712-945B-947577C1D2AE}" srcOrd="0" destOrd="0" parTransId="{7E2CE39C-44A3-490C-A660-09DC65EE1E79}" sibTransId="{23C8C9F3-4F6E-4FE6-89D7-E8A371D16A7B}"/>
    <dgm:cxn modelId="{D22874FD-68C2-4A59-9B37-09D5284B1C26}" srcId="{0E7D14B8-5307-4D19-AC58-13435D67986C}" destId="{735AB970-F71A-4F26-99C2-183657181A24}" srcOrd="2" destOrd="0" parTransId="{DC25BDDB-81DB-474F-8B5C-78B5E6ABE962}" sibTransId="{1EB1D91F-FC60-45C0-8F2F-29F5FE7DC1E2}"/>
    <dgm:cxn modelId="{7CD42E7B-A3B7-44B2-A209-34BE95774BC0}" type="presParOf" srcId="{1CE599E5-8697-45D6-BE44-E6B9111CBAC4}" destId="{06C4FE22-CD84-45D0-960C-E083B8121CF8}" srcOrd="0" destOrd="0" presId="urn:microsoft.com/office/officeart/2005/8/layout/hList1"/>
    <dgm:cxn modelId="{05E5C9CE-E294-412D-B896-90240EE35EFC}" type="presParOf" srcId="{06C4FE22-CD84-45D0-960C-E083B8121CF8}" destId="{D6B230B2-0A83-4501-9CF6-B0AE72ACE4ED}" srcOrd="0" destOrd="0" presId="urn:microsoft.com/office/officeart/2005/8/layout/hList1"/>
    <dgm:cxn modelId="{341A89E4-8A91-41D6-A7CA-62DBEDA2EB99}" type="presParOf" srcId="{06C4FE22-CD84-45D0-960C-E083B8121CF8}" destId="{FB2A9FEF-D5D6-4521-A19C-BF71FBAE4F79}" srcOrd="1" destOrd="0" presId="urn:microsoft.com/office/officeart/2005/8/layout/hList1"/>
    <dgm:cxn modelId="{5452205C-09B4-4941-A149-0173E211C796}" type="presParOf" srcId="{1CE599E5-8697-45D6-BE44-E6B9111CBAC4}" destId="{2C6CD1F5-CC7C-4F1B-83BF-CFFB31476A1B}" srcOrd="1" destOrd="0" presId="urn:microsoft.com/office/officeart/2005/8/layout/hList1"/>
    <dgm:cxn modelId="{ACD03F57-BF96-4578-BBB5-F742D4D05321}" type="presParOf" srcId="{1CE599E5-8697-45D6-BE44-E6B9111CBAC4}" destId="{37D73DEC-24E6-4FCB-8812-C431E43C8ED1}" srcOrd="2" destOrd="0" presId="urn:microsoft.com/office/officeart/2005/8/layout/hList1"/>
    <dgm:cxn modelId="{B236B147-B881-428D-84BA-F0DFCC0263A9}" type="presParOf" srcId="{37D73DEC-24E6-4FCB-8812-C431E43C8ED1}" destId="{E0133A37-0A22-42EF-8197-E008C9F776AB}" srcOrd="0" destOrd="0" presId="urn:microsoft.com/office/officeart/2005/8/layout/hList1"/>
    <dgm:cxn modelId="{45C87C8F-F195-4647-8333-56D7B86C9928}" type="presParOf" srcId="{37D73DEC-24E6-4FCB-8812-C431E43C8ED1}" destId="{4A44EC4B-CA11-4C60-86A8-B6AFA1A09077}" srcOrd="1" destOrd="0" presId="urn:microsoft.com/office/officeart/2005/8/layout/hList1"/>
    <dgm:cxn modelId="{26774F3F-F735-4A01-99CA-8983016B9824}" type="presParOf" srcId="{1CE599E5-8697-45D6-BE44-E6B9111CBAC4}" destId="{9CFC9D8D-3BA6-4B99-AE3D-E417C44E3B78}" srcOrd="3" destOrd="0" presId="urn:microsoft.com/office/officeart/2005/8/layout/hList1"/>
    <dgm:cxn modelId="{3DE794DE-02BC-4192-A47D-332E9C7B960A}" type="presParOf" srcId="{1CE599E5-8697-45D6-BE44-E6B9111CBAC4}" destId="{625280E1-CF50-433C-ABD9-48C939BC4BB8}" srcOrd="4" destOrd="0" presId="urn:microsoft.com/office/officeart/2005/8/layout/hList1"/>
    <dgm:cxn modelId="{EB7F99F3-FDEC-47B9-84D1-2327431A5A0F}" type="presParOf" srcId="{625280E1-CF50-433C-ABD9-48C939BC4BB8}" destId="{CD88F75B-D034-4A69-877B-2E1FE7FC93DF}" srcOrd="0" destOrd="0" presId="urn:microsoft.com/office/officeart/2005/8/layout/hList1"/>
    <dgm:cxn modelId="{2DCBE6CB-C589-4746-9639-FBDB56B45729}" type="presParOf" srcId="{625280E1-CF50-433C-ABD9-48C939BC4BB8}" destId="{11077EA4-3760-4A2B-925C-4B04A1CAC92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6DE335-7820-45DC-B176-010B4F5A0A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7756A8D-D044-4557-893B-4CD2C72A9468}">
      <dgm:prSet custT="1"/>
      <dgm:spPr>
        <a:solidFill>
          <a:srgbClr val="356F77"/>
        </a:solidFill>
        <a:ln>
          <a:solidFill>
            <a:srgbClr val="356F77"/>
          </a:solidFill>
        </a:ln>
      </dgm:spPr>
      <dgm:t>
        <a:bodyPr/>
        <a:lstStyle/>
        <a:p>
          <a:pPr>
            <a:lnSpc>
              <a:spcPct val="100000"/>
            </a:lnSpc>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In place since 2021, the enhanced premium tax credits are set to expire at the end of 2025. The enhanced tax credits were previously extended in 2022. </a:t>
          </a:r>
        </a:p>
      </dgm:t>
    </dgm:pt>
    <dgm:pt modelId="{17F0B5AF-1F6D-478A-A865-D35D6DEE7E03}" type="parTrans" cxnId="{1110021B-DE53-4646-8987-0963052C852F}">
      <dgm:prSet/>
      <dgm:spPr/>
      <dgm:t>
        <a:bodyPr/>
        <a:lstStyle/>
        <a:p>
          <a:endParaRPr lang="en-US"/>
        </a:p>
      </dgm:t>
    </dgm:pt>
    <dgm:pt modelId="{0C83ED94-7A79-4884-A9FC-E9C6A1365C1A}" type="sibTrans" cxnId="{1110021B-DE53-4646-8987-0963052C852F}">
      <dgm:prSet/>
      <dgm:spPr/>
      <dgm:t>
        <a:bodyPr/>
        <a:lstStyle/>
        <a:p>
          <a:endParaRPr lang="en-US"/>
        </a:p>
      </dgm:t>
    </dgm:pt>
    <dgm:pt modelId="{967C1362-E4AD-4BEB-B3EF-D3EE4BEA1E36}">
      <dgm:prSet/>
      <dgm:spPr/>
      <dgm:t>
        <a:bodyPr/>
        <a:lstStyle/>
        <a:p>
          <a:pPr>
            <a:lnSpc>
              <a:spcPct val="100000"/>
            </a:lnSpc>
          </a:pP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While Covered California reports a </a:t>
          </a: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10.3% </a:t>
          </a: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statewide average gross rate increase, the changes in net premium costs experienced by consumers will be much higher when also accounting for the decrease in generosity of tax credits, the loss of tax credit eligibility for middle income consumers, and other federal policy changes. </a:t>
          </a:r>
        </a:p>
      </dgm:t>
    </dgm:pt>
    <dgm:pt modelId="{61CD4145-29BD-4AD7-9A23-24F88D8EB546}" type="parTrans" cxnId="{9F0D82D0-3889-41BF-8392-BE48BBAC0CE6}">
      <dgm:prSet/>
      <dgm:spPr/>
      <dgm:t>
        <a:bodyPr/>
        <a:lstStyle/>
        <a:p>
          <a:endParaRPr lang="en-US"/>
        </a:p>
      </dgm:t>
    </dgm:pt>
    <dgm:pt modelId="{B60C96BF-420D-4E28-B94E-0F626B23F45F}" type="sibTrans" cxnId="{9F0D82D0-3889-41BF-8392-BE48BBAC0CE6}">
      <dgm:prSet/>
      <dgm:spPr/>
      <dgm:t>
        <a:bodyPr/>
        <a:lstStyle/>
        <a:p>
          <a:endParaRPr lang="en-US"/>
        </a:p>
      </dgm:t>
    </dgm:pt>
    <dgm:pt modelId="{AF310E87-6C65-43B8-B765-6D53FFC812D6}">
      <dgm:prSet/>
      <dgm:spPr/>
      <dgm:t>
        <a:bodyPr/>
        <a:lstStyle/>
        <a:p>
          <a:pPr>
            <a:lnSpc>
              <a:spcPct val="100000"/>
            </a:lnSpc>
          </a:pP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If no action is taken to extend the Enhanced Premium Tax Credits: </a:t>
          </a:r>
        </a:p>
      </dgm:t>
    </dgm:pt>
    <dgm:pt modelId="{A7BD4AE9-31E9-4EE6-8EBC-F949F98D8B4B}" type="parTrans" cxnId="{03CC9079-94E3-4973-ACDF-A344C9EB8E03}">
      <dgm:prSet/>
      <dgm:spPr/>
      <dgm:t>
        <a:bodyPr/>
        <a:lstStyle/>
        <a:p>
          <a:endParaRPr lang="en-US"/>
        </a:p>
      </dgm:t>
    </dgm:pt>
    <dgm:pt modelId="{35321034-A32F-4966-BA33-65917C73B214}" type="sibTrans" cxnId="{03CC9079-94E3-4973-ACDF-A344C9EB8E03}">
      <dgm:prSet/>
      <dgm:spPr/>
      <dgm:t>
        <a:bodyPr/>
        <a:lstStyle/>
        <a:p>
          <a:endParaRPr lang="en-US"/>
        </a:p>
      </dgm:t>
    </dgm:pt>
    <dgm:pt modelId="{0DAA3FEB-6710-4DDD-A44E-F1F66D066B69}">
      <dgm:prSet custT="1"/>
      <dgm:spPr/>
      <dgm:t>
        <a:bodyPr/>
        <a:lstStyle/>
        <a:p>
          <a:pPr>
            <a:lnSpc>
              <a:spcPct val="100000"/>
            </a:lnSpc>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Enrollees will experience, on average, a </a:t>
          </a:r>
          <a:r>
            <a:rPr lang="en-US" sz="1200" b="1">
              <a:solidFill>
                <a:srgbClr val="1D1B23"/>
              </a:solidFill>
              <a:latin typeface="Open Sans" panose="020B0606030504020204" pitchFamily="34" charset="0"/>
              <a:ea typeface="Open Sans" panose="020B0606030504020204" pitchFamily="34" charset="0"/>
              <a:cs typeface="Open Sans" panose="020B0606030504020204" pitchFamily="34" charset="0"/>
            </a:rPr>
            <a:t>97% increase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in monthly premium costs.</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This translates to ,an average, </a:t>
          </a:r>
          <a:r>
            <a:rPr lang="en-US" sz="1200" b="1">
              <a:solidFill>
                <a:srgbClr val="1D1B23"/>
              </a:solidFill>
              <a:latin typeface="Open Sans" panose="020B0606030504020204" pitchFamily="34" charset="0"/>
              <a:ea typeface="Open Sans" panose="020B0606030504020204" pitchFamily="34" charset="0"/>
              <a:cs typeface="Open Sans" panose="020B0606030504020204" pitchFamily="34" charset="0"/>
            </a:rPr>
            <a:t>$125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more that consumers will pay every month for their coverage.</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An estimated </a:t>
          </a:r>
          <a:r>
            <a:rPr lang="en-US" sz="1200" b="1">
              <a:solidFill>
                <a:srgbClr val="1D1B23"/>
              </a:solidFill>
              <a:latin typeface="Open Sans" panose="020B0606030504020204" pitchFamily="34" charset="0"/>
              <a:ea typeface="Open Sans" panose="020B0606030504020204" pitchFamily="34" charset="0"/>
              <a:cs typeface="Open Sans" panose="020B0606030504020204" pitchFamily="34" charset="0"/>
            </a:rPr>
            <a:t>400,000</a:t>
          </a: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 Californians </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could drop coverage due to lack of affordability.</a:t>
          </a:r>
        </a:p>
      </dgm:t>
    </dgm:pt>
    <dgm:pt modelId="{D7059E5A-B0F7-4E62-98B3-9BAA6F80D794}" type="parTrans" cxnId="{8626603B-3F2A-40A7-AEEE-6575DC30FFE6}">
      <dgm:prSet/>
      <dgm:spPr/>
      <dgm:t>
        <a:bodyPr/>
        <a:lstStyle/>
        <a:p>
          <a:endParaRPr lang="en-US"/>
        </a:p>
      </dgm:t>
    </dgm:pt>
    <dgm:pt modelId="{E84E55D4-627E-47F3-9B0E-6D5D775D514B}" type="sibTrans" cxnId="{8626603B-3F2A-40A7-AEEE-6575DC30FFE6}">
      <dgm:prSet/>
      <dgm:spPr/>
      <dgm:t>
        <a:bodyPr/>
        <a:lstStyle/>
        <a:p>
          <a:endParaRPr lang="en-US"/>
        </a:p>
      </dgm:t>
    </dgm:pt>
    <dgm:pt modelId="{E28B226C-E2FB-4A39-A1A1-31393971A218}" type="pres">
      <dgm:prSet presAssocID="{BB6DE335-7820-45DC-B176-010B4F5A0A24}" presName="root" presStyleCnt="0">
        <dgm:presLayoutVars>
          <dgm:dir/>
          <dgm:resizeHandles val="exact"/>
        </dgm:presLayoutVars>
      </dgm:prSet>
      <dgm:spPr/>
    </dgm:pt>
    <dgm:pt modelId="{E74D8820-5653-4DB4-803E-A27ECEB80E1C}" type="pres">
      <dgm:prSet presAssocID="{27756A8D-D044-4557-893B-4CD2C72A9468}" presName="compNode" presStyleCnt="0"/>
      <dgm:spPr/>
    </dgm:pt>
    <dgm:pt modelId="{7FA1960F-8335-4F2C-9769-870D1041911B}" type="pres">
      <dgm:prSet presAssocID="{27756A8D-D044-4557-893B-4CD2C72A9468}" presName="bgRect" presStyleLbl="bgShp" presStyleIdx="0" presStyleCnt="3" custScaleY="76072" custLinFactNeighborY="20369"/>
      <dgm:spPr>
        <a:prstGeom prst="flowChartProcess">
          <a:avLst/>
        </a:prstGeom>
        <a:solidFill>
          <a:srgbClr val="356F77"/>
        </a:solidFill>
        <a:ln>
          <a:solidFill>
            <a:srgbClr val="356F77"/>
          </a:solidFill>
        </a:ln>
      </dgm:spPr>
    </dgm:pt>
    <dgm:pt modelId="{A4DF3F41-DAF8-4C3A-8C59-5A57F5F28DDA}" type="pres">
      <dgm:prSet presAssocID="{27756A8D-D044-4557-893B-4CD2C72A9468}" presName="iconRect" presStyleLbl="node1" presStyleIdx="0" presStyleCnt="3" custLinFactNeighborY="3027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llar with solid fill"/>
        </a:ext>
      </dgm:extLst>
    </dgm:pt>
    <dgm:pt modelId="{5CA682CF-EE33-46D3-8BAD-6987D57ACD79}" type="pres">
      <dgm:prSet presAssocID="{27756A8D-D044-4557-893B-4CD2C72A9468}" presName="spaceRect" presStyleCnt="0"/>
      <dgm:spPr/>
    </dgm:pt>
    <dgm:pt modelId="{CFFD1EB3-F320-45DB-A031-483A7036F031}" type="pres">
      <dgm:prSet presAssocID="{27756A8D-D044-4557-893B-4CD2C72A9468}" presName="parTx" presStyleLbl="revTx" presStyleIdx="0" presStyleCnt="4" custScaleY="68054" custLinFactNeighborX="-990" custLinFactNeighborY="28696">
        <dgm:presLayoutVars>
          <dgm:chMax val="0"/>
          <dgm:chPref val="0"/>
        </dgm:presLayoutVars>
      </dgm:prSet>
      <dgm:spPr/>
    </dgm:pt>
    <dgm:pt modelId="{C977EAF1-1470-48FD-89DB-0863AA3992DE}" type="pres">
      <dgm:prSet presAssocID="{0C83ED94-7A79-4884-A9FC-E9C6A1365C1A}" presName="sibTrans" presStyleCnt="0"/>
      <dgm:spPr/>
    </dgm:pt>
    <dgm:pt modelId="{6D61E3B7-C002-437A-9A24-B6E244AA4B41}" type="pres">
      <dgm:prSet presAssocID="{967C1362-E4AD-4BEB-B3EF-D3EE4BEA1E36}" presName="compNode" presStyleCnt="0"/>
      <dgm:spPr/>
    </dgm:pt>
    <dgm:pt modelId="{5DD6709F-B653-4D2E-8958-E8251FF79105}" type="pres">
      <dgm:prSet presAssocID="{967C1362-E4AD-4BEB-B3EF-D3EE4BEA1E36}" presName="bgRect" presStyleLbl="bgShp" presStyleIdx="1" presStyleCnt="3" custLinFactNeighborY="-26574"/>
      <dgm:spPr>
        <a:prstGeom prst="rect">
          <a:avLst/>
        </a:prstGeom>
        <a:solidFill>
          <a:srgbClr val="E8A83C"/>
        </a:solidFill>
        <a:ln>
          <a:solidFill>
            <a:srgbClr val="E8A83C"/>
          </a:solidFill>
        </a:ln>
      </dgm:spPr>
    </dgm:pt>
    <dgm:pt modelId="{F8B0D41A-69DD-4BD2-A5AA-26E76FCCF95C}" type="pres">
      <dgm:prSet presAssocID="{967C1362-E4AD-4BEB-B3EF-D3EE4BEA1E36}" presName="iconRect" presStyleLbl="node1" presStyleIdx="1" presStyleCnt="3" custLinFactNeighborY="-4428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ABAA0B89-525A-4EAE-BCE2-61ED983BF8DC}" type="pres">
      <dgm:prSet presAssocID="{967C1362-E4AD-4BEB-B3EF-D3EE4BEA1E36}" presName="spaceRect" presStyleCnt="0"/>
      <dgm:spPr/>
    </dgm:pt>
    <dgm:pt modelId="{282483B4-8E8B-4A84-A3F7-620326C1D3AE}" type="pres">
      <dgm:prSet presAssocID="{967C1362-E4AD-4BEB-B3EF-D3EE4BEA1E36}" presName="parTx" presStyleLbl="revTx" presStyleIdx="1" presStyleCnt="4" custLinFactNeighborX="-2082" custLinFactNeighborY="-25836">
        <dgm:presLayoutVars>
          <dgm:chMax val="0"/>
          <dgm:chPref val="0"/>
        </dgm:presLayoutVars>
      </dgm:prSet>
      <dgm:spPr/>
    </dgm:pt>
    <dgm:pt modelId="{9955E6AB-93BA-4367-BF71-841C8D9F98AC}" type="pres">
      <dgm:prSet presAssocID="{B60C96BF-420D-4E28-B94E-0F626B23F45F}" presName="sibTrans" presStyleCnt="0"/>
      <dgm:spPr/>
    </dgm:pt>
    <dgm:pt modelId="{73C21FA9-3575-4AD6-891D-7D2541B7C6D8}" type="pres">
      <dgm:prSet presAssocID="{AF310E87-6C65-43B8-B765-6D53FFC812D6}" presName="compNode" presStyleCnt="0"/>
      <dgm:spPr/>
    </dgm:pt>
    <dgm:pt modelId="{1DF522D3-DE84-4624-B70A-5056716C3AB0}" type="pres">
      <dgm:prSet presAssocID="{AF310E87-6C65-43B8-B765-6D53FFC812D6}" presName="bgRect" presStyleLbl="bgShp" presStyleIdx="2" presStyleCnt="3" custLinFactNeighborX="-86" custLinFactNeighborY="-32262"/>
      <dgm:spPr>
        <a:prstGeom prst="rect">
          <a:avLst/>
        </a:prstGeom>
        <a:solidFill>
          <a:srgbClr val="CD6731"/>
        </a:solidFill>
      </dgm:spPr>
    </dgm:pt>
    <dgm:pt modelId="{618C3E05-138D-4F7D-A6D1-7158B80B30E0}" type="pres">
      <dgm:prSet presAssocID="{AF310E87-6C65-43B8-B765-6D53FFC812D6}" presName="iconRect" presStyleLbl="node1" presStyleIdx="2" presStyleCnt="3" custLinFactNeighborX="-868" custLinFactNeighborY="-6039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arning with solid fill"/>
        </a:ext>
      </dgm:extLst>
    </dgm:pt>
    <dgm:pt modelId="{5232F408-D910-42C0-8DA3-3EA6553C92FF}" type="pres">
      <dgm:prSet presAssocID="{AF310E87-6C65-43B8-B765-6D53FFC812D6}" presName="spaceRect" presStyleCnt="0"/>
      <dgm:spPr/>
    </dgm:pt>
    <dgm:pt modelId="{72D529BC-9A44-4B28-A236-1CED3BB5D78C}" type="pres">
      <dgm:prSet presAssocID="{AF310E87-6C65-43B8-B765-6D53FFC812D6}" presName="parTx" presStyleLbl="revTx" presStyleIdx="2" presStyleCnt="4" custLinFactNeighborX="-2865" custLinFactNeighborY="-32263">
        <dgm:presLayoutVars>
          <dgm:chMax val="0"/>
          <dgm:chPref val="0"/>
        </dgm:presLayoutVars>
      </dgm:prSet>
      <dgm:spPr/>
    </dgm:pt>
    <dgm:pt modelId="{0E933868-3CB0-4C5F-8749-D9D53D89E516}" type="pres">
      <dgm:prSet presAssocID="{AF310E87-6C65-43B8-B765-6D53FFC812D6}" presName="desTx" presStyleLbl="revTx" presStyleIdx="3" presStyleCnt="4" custLinFactNeighborX="32" custLinFactNeighborY="-31525">
        <dgm:presLayoutVars/>
      </dgm:prSet>
      <dgm:spPr/>
    </dgm:pt>
  </dgm:ptLst>
  <dgm:cxnLst>
    <dgm:cxn modelId="{1110021B-DE53-4646-8987-0963052C852F}" srcId="{BB6DE335-7820-45DC-B176-010B4F5A0A24}" destId="{27756A8D-D044-4557-893B-4CD2C72A9468}" srcOrd="0" destOrd="0" parTransId="{17F0B5AF-1F6D-478A-A865-D35D6DEE7E03}" sibTransId="{0C83ED94-7A79-4884-A9FC-E9C6A1365C1A}"/>
    <dgm:cxn modelId="{37E19328-071A-43C9-B38D-5CF20048F963}" type="presOf" srcId="{967C1362-E4AD-4BEB-B3EF-D3EE4BEA1E36}" destId="{282483B4-8E8B-4A84-A3F7-620326C1D3AE}" srcOrd="0" destOrd="0" presId="urn:microsoft.com/office/officeart/2018/2/layout/IconVerticalSolidList"/>
    <dgm:cxn modelId="{8626603B-3F2A-40A7-AEEE-6575DC30FFE6}" srcId="{AF310E87-6C65-43B8-B765-6D53FFC812D6}" destId="{0DAA3FEB-6710-4DDD-A44E-F1F66D066B69}" srcOrd="0" destOrd="0" parTransId="{D7059E5A-B0F7-4E62-98B3-9BAA6F80D794}" sibTransId="{E84E55D4-627E-47F3-9B0E-6D5D775D514B}"/>
    <dgm:cxn modelId="{293E5156-8FA1-46A6-BF10-FE26A613F74C}" type="presOf" srcId="{AF310E87-6C65-43B8-B765-6D53FFC812D6}" destId="{72D529BC-9A44-4B28-A236-1CED3BB5D78C}" srcOrd="0" destOrd="0" presId="urn:microsoft.com/office/officeart/2018/2/layout/IconVerticalSolidList"/>
    <dgm:cxn modelId="{03CC9079-94E3-4973-ACDF-A344C9EB8E03}" srcId="{BB6DE335-7820-45DC-B176-010B4F5A0A24}" destId="{AF310E87-6C65-43B8-B765-6D53FFC812D6}" srcOrd="2" destOrd="0" parTransId="{A7BD4AE9-31E9-4EE6-8EBC-F949F98D8B4B}" sibTransId="{35321034-A32F-4966-BA33-65917C73B214}"/>
    <dgm:cxn modelId="{84CD429D-45C6-4739-887C-7C169F614C08}" type="presOf" srcId="{0DAA3FEB-6710-4DDD-A44E-F1F66D066B69}" destId="{0E933868-3CB0-4C5F-8749-D9D53D89E516}" srcOrd="0" destOrd="0" presId="urn:microsoft.com/office/officeart/2018/2/layout/IconVerticalSolidList"/>
    <dgm:cxn modelId="{B5FF1DA6-B308-4879-9996-D3CB60CE7785}" type="presOf" srcId="{27756A8D-D044-4557-893B-4CD2C72A9468}" destId="{CFFD1EB3-F320-45DB-A031-483A7036F031}" srcOrd="0" destOrd="0" presId="urn:microsoft.com/office/officeart/2018/2/layout/IconVerticalSolidList"/>
    <dgm:cxn modelId="{07FD41B0-AC29-4706-974D-4CE09AAD7651}" type="presOf" srcId="{BB6DE335-7820-45DC-B176-010B4F5A0A24}" destId="{E28B226C-E2FB-4A39-A1A1-31393971A218}" srcOrd="0" destOrd="0" presId="urn:microsoft.com/office/officeart/2018/2/layout/IconVerticalSolidList"/>
    <dgm:cxn modelId="{9F0D82D0-3889-41BF-8392-BE48BBAC0CE6}" srcId="{BB6DE335-7820-45DC-B176-010B4F5A0A24}" destId="{967C1362-E4AD-4BEB-B3EF-D3EE4BEA1E36}" srcOrd="1" destOrd="0" parTransId="{61CD4145-29BD-4AD7-9A23-24F88D8EB546}" sibTransId="{B60C96BF-420D-4E28-B94E-0F626B23F45F}"/>
    <dgm:cxn modelId="{93950BF9-B9A3-44FD-8189-F247D4303D2B}" type="presParOf" srcId="{E28B226C-E2FB-4A39-A1A1-31393971A218}" destId="{E74D8820-5653-4DB4-803E-A27ECEB80E1C}" srcOrd="0" destOrd="0" presId="urn:microsoft.com/office/officeart/2018/2/layout/IconVerticalSolidList"/>
    <dgm:cxn modelId="{727E6DB7-2E51-4FCF-A8BB-D4A9DF5808C4}" type="presParOf" srcId="{E74D8820-5653-4DB4-803E-A27ECEB80E1C}" destId="{7FA1960F-8335-4F2C-9769-870D1041911B}" srcOrd="0" destOrd="0" presId="urn:microsoft.com/office/officeart/2018/2/layout/IconVerticalSolidList"/>
    <dgm:cxn modelId="{380F319B-65C3-437D-A685-A8D278F3A710}" type="presParOf" srcId="{E74D8820-5653-4DB4-803E-A27ECEB80E1C}" destId="{A4DF3F41-DAF8-4C3A-8C59-5A57F5F28DDA}" srcOrd="1" destOrd="0" presId="urn:microsoft.com/office/officeart/2018/2/layout/IconVerticalSolidList"/>
    <dgm:cxn modelId="{1FB883C6-DEAB-4C1C-A059-ADAD2D75DE9B}" type="presParOf" srcId="{E74D8820-5653-4DB4-803E-A27ECEB80E1C}" destId="{5CA682CF-EE33-46D3-8BAD-6987D57ACD79}" srcOrd="2" destOrd="0" presId="urn:microsoft.com/office/officeart/2018/2/layout/IconVerticalSolidList"/>
    <dgm:cxn modelId="{F34400CE-71A5-4C34-934E-65FC488B9B86}" type="presParOf" srcId="{E74D8820-5653-4DB4-803E-A27ECEB80E1C}" destId="{CFFD1EB3-F320-45DB-A031-483A7036F031}" srcOrd="3" destOrd="0" presId="urn:microsoft.com/office/officeart/2018/2/layout/IconVerticalSolidList"/>
    <dgm:cxn modelId="{DE1FE587-42E8-4647-8966-EC693F4155F2}" type="presParOf" srcId="{E28B226C-E2FB-4A39-A1A1-31393971A218}" destId="{C977EAF1-1470-48FD-89DB-0863AA3992DE}" srcOrd="1" destOrd="0" presId="urn:microsoft.com/office/officeart/2018/2/layout/IconVerticalSolidList"/>
    <dgm:cxn modelId="{F17CCDCA-0122-4B5D-AB34-6DA6E98CD497}" type="presParOf" srcId="{E28B226C-E2FB-4A39-A1A1-31393971A218}" destId="{6D61E3B7-C002-437A-9A24-B6E244AA4B41}" srcOrd="2" destOrd="0" presId="urn:microsoft.com/office/officeart/2018/2/layout/IconVerticalSolidList"/>
    <dgm:cxn modelId="{0AD97427-CF43-4214-9A04-B36E05D99414}" type="presParOf" srcId="{6D61E3B7-C002-437A-9A24-B6E244AA4B41}" destId="{5DD6709F-B653-4D2E-8958-E8251FF79105}" srcOrd="0" destOrd="0" presId="urn:microsoft.com/office/officeart/2018/2/layout/IconVerticalSolidList"/>
    <dgm:cxn modelId="{C869FEFA-A11E-40A6-9854-5CA375DCB855}" type="presParOf" srcId="{6D61E3B7-C002-437A-9A24-B6E244AA4B41}" destId="{F8B0D41A-69DD-4BD2-A5AA-26E76FCCF95C}" srcOrd="1" destOrd="0" presId="urn:microsoft.com/office/officeart/2018/2/layout/IconVerticalSolidList"/>
    <dgm:cxn modelId="{70BB8C99-E662-4A69-ABC6-7D9C300505BE}" type="presParOf" srcId="{6D61E3B7-C002-437A-9A24-B6E244AA4B41}" destId="{ABAA0B89-525A-4EAE-BCE2-61ED983BF8DC}" srcOrd="2" destOrd="0" presId="urn:microsoft.com/office/officeart/2018/2/layout/IconVerticalSolidList"/>
    <dgm:cxn modelId="{07933D27-A713-40EA-B752-61D529B47885}" type="presParOf" srcId="{6D61E3B7-C002-437A-9A24-B6E244AA4B41}" destId="{282483B4-8E8B-4A84-A3F7-620326C1D3AE}" srcOrd="3" destOrd="0" presId="urn:microsoft.com/office/officeart/2018/2/layout/IconVerticalSolidList"/>
    <dgm:cxn modelId="{01907F50-01E2-460B-9E3A-C6D59669A5E5}" type="presParOf" srcId="{E28B226C-E2FB-4A39-A1A1-31393971A218}" destId="{9955E6AB-93BA-4367-BF71-841C8D9F98AC}" srcOrd="3" destOrd="0" presId="urn:microsoft.com/office/officeart/2018/2/layout/IconVerticalSolidList"/>
    <dgm:cxn modelId="{BDE033C1-8947-454B-B8E9-C3FDE21812A2}" type="presParOf" srcId="{E28B226C-E2FB-4A39-A1A1-31393971A218}" destId="{73C21FA9-3575-4AD6-891D-7D2541B7C6D8}" srcOrd="4" destOrd="0" presId="urn:microsoft.com/office/officeart/2018/2/layout/IconVerticalSolidList"/>
    <dgm:cxn modelId="{18332444-F063-4D67-98F8-0616A33DEE88}" type="presParOf" srcId="{73C21FA9-3575-4AD6-891D-7D2541B7C6D8}" destId="{1DF522D3-DE84-4624-B70A-5056716C3AB0}" srcOrd="0" destOrd="0" presId="urn:microsoft.com/office/officeart/2018/2/layout/IconVerticalSolidList"/>
    <dgm:cxn modelId="{AEC2F62F-925A-4CAD-B784-1678BE2DAD7E}" type="presParOf" srcId="{73C21FA9-3575-4AD6-891D-7D2541B7C6D8}" destId="{618C3E05-138D-4F7D-A6D1-7158B80B30E0}" srcOrd="1" destOrd="0" presId="urn:microsoft.com/office/officeart/2018/2/layout/IconVerticalSolidList"/>
    <dgm:cxn modelId="{F381017D-7F60-4339-BCC9-D7FF5ED9096F}" type="presParOf" srcId="{73C21FA9-3575-4AD6-891D-7D2541B7C6D8}" destId="{5232F408-D910-42C0-8DA3-3EA6553C92FF}" srcOrd="2" destOrd="0" presId="urn:microsoft.com/office/officeart/2018/2/layout/IconVerticalSolidList"/>
    <dgm:cxn modelId="{E99B81F2-0BDE-409A-8F42-003C534AE2BA}" type="presParOf" srcId="{73C21FA9-3575-4AD6-891D-7D2541B7C6D8}" destId="{72D529BC-9A44-4B28-A236-1CED3BB5D78C}" srcOrd="3" destOrd="0" presId="urn:microsoft.com/office/officeart/2018/2/layout/IconVerticalSolidList"/>
    <dgm:cxn modelId="{542F5BB7-0382-44FF-B452-D673338362D6}" type="presParOf" srcId="{73C21FA9-3575-4AD6-891D-7D2541B7C6D8}" destId="{0E933868-3CB0-4C5F-8749-D9D53D89E51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3ECBA-71FA-4245-866B-7E3C74278725}"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1ED2B584-F3D2-4BAA-A264-AC99F2772E40}">
      <dgm:prSet phldrT="[Text]" custT="1"/>
      <dgm:spPr>
        <a:solidFill>
          <a:srgbClr val="356F77">
            <a:alpha val="70000"/>
          </a:srgbClr>
        </a:solidFill>
      </dgm:spPr>
      <dgm:t>
        <a:bodyPr/>
        <a:lstStyle/>
        <a:p>
          <a:endParaRPr lang="en-US" sz="3200"/>
        </a:p>
      </dgm:t>
    </dgm:pt>
    <dgm:pt modelId="{F45D6CFC-162F-4A73-8D71-15B3AB5EED12}" type="parTrans" cxnId="{4BF6DE41-2610-492E-80E5-E25914262535}">
      <dgm:prSet/>
      <dgm:spPr/>
      <dgm:t>
        <a:bodyPr/>
        <a:lstStyle/>
        <a:p>
          <a:endParaRPr lang="en-US"/>
        </a:p>
      </dgm:t>
    </dgm:pt>
    <dgm:pt modelId="{4487A08C-870F-48F6-83C7-335F2D0A6C98}" type="sibTrans" cxnId="{4BF6DE41-2610-492E-80E5-E25914262535}">
      <dgm:prSet/>
      <dgm:spPr/>
      <dgm:t>
        <a:bodyPr/>
        <a:lstStyle/>
        <a:p>
          <a:endParaRPr lang="en-US"/>
        </a:p>
      </dgm:t>
    </dgm:pt>
    <dgm:pt modelId="{BBE6AB3C-103A-4746-A6C3-FF551B6D2D7A}">
      <dgm:prSet phldrT="[Text]"/>
      <dgm:spPr>
        <a:solidFill>
          <a:srgbClr val="356F77">
            <a:alpha val="70000"/>
          </a:srgbClr>
        </a:solidFill>
      </dgm:spPr>
      <dgm:t>
        <a:bodyPr/>
        <a:lstStyle/>
        <a:p>
          <a:endParaRPr lang="en-US"/>
        </a:p>
      </dgm:t>
    </dgm:pt>
    <dgm:pt modelId="{96312D7F-FB6A-4726-AA88-95B704775FDE}" type="parTrans" cxnId="{D28FD440-23E5-4D3C-A3DF-C12B42028310}">
      <dgm:prSet/>
      <dgm:spPr/>
      <dgm:t>
        <a:bodyPr/>
        <a:lstStyle/>
        <a:p>
          <a:endParaRPr lang="en-US"/>
        </a:p>
      </dgm:t>
    </dgm:pt>
    <dgm:pt modelId="{B5E6E4E0-09CC-44A6-8538-93C0C9746D5D}" type="sibTrans" cxnId="{D28FD440-23E5-4D3C-A3DF-C12B42028310}">
      <dgm:prSet/>
      <dgm:spPr/>
      <dgm:t>
        <a:bodyPr/>
        <a:lstStyle/>
        <a:p>
          <a:endParaRPr lang="en-US"/>
        </a:p>
      </dgm:t>
    </dgm:pt>
    <dgm:pt modelId="{D4178E00-F3D8-40FE-BD42-120308782DBB}">
      <dgm:prSet/>
      <dgm:spPr>
        <a:solidFill>
          <a:srgbClr val="356F77">
            <a:alpha val="70000"/>
          </a:srgbClr>
        </a:solidFill>
      </dgm:spPr>
      <dgm:t>
        <a:bodyPr/>
        <a:lstStyle/>
        <a:p>
          <a:endParaRPr lang="en-US"/>
        </a:p>
      </dgm:t>
    </dgm:pt>
    <dgm:pt modelId="{9CF92D5B-73D5-420A-999B-25E225E9FE43}" type="parTrans" cxnId="{B0233B17-9523-4C8C-8D7B-5BBE2E13E281}">
      <dgm:prSet/>
      <dgm:spPr/>
      <dgm:t>
        <a:bodyPr/>
        <a:lstStyle/>
        <a:p>
          <a:endParaRPr lang="en-US"/>
        </a:p>
      </dgm:t>
    </dgm:pt>
    <dgm:pt modelId="{0EF7540D-F58F-499B-A12A-0F269D29BE83}" type="sibTrans" cxnId="{B0233B17-9523-4C8C-8D7B-5BBE2E13E281}">
      <dgm:prSet/>
      <dgm:spPr/>
      <dgm:t>
        <a:bodyPr/>
        <a:lstStyle/>
        <a:p>
          <a:endParaRPr lang="en-US"/>
        </a:p>
      </dgm:t>
    </dgm:pt>
    <dgm:pt modelId="{50CE555B-7814-4D76-8520-3E1D1D0A18D1}">
      <dgm:prSet/>
      <dgm:spPr>
        <a:solidFill>
          <a:srgbClr val="356F77">
            <a:alpha val="70000"/>
          </a:srgbClr>
        </a:solidFill>
      </dgm:spPr>
      <dgm:t>
        <a:bodyPr/>
        <a:lstStyle/>
        <a:p>
          <a:endParaRPr lang="en-US"/>
        </a:p>
      </dgm:t>
    </dgm:pt>
    <dgm:pt modelId="{72142AC4-A764-4978-8033-0CBFB3545A29}" type="parTrans" cxnId="{23DE7E0F-6902-4762-A937-14E2EB27C459}">
      <dgm:prSet/>
      <dgm:spPr/>
      <dgm:t>
        <a:bodyPr/>
        <a:lstStyle/>
        <a:p>
          <a:endParaRPr lang="en-US"/>
        </a:p>
      </dgm:t>
    </dgm:pt>
    <dgm:pt modelId="{D58442A8-DD23-4A42-86FD-BEC4F2BFCE24}" type="sibTrans" cxnId="{23DE7E0F-6902-4762-A937-14E2EB27C459}">
      <dgm:prSet/>
      <dgm:spPr/>
      <dgm:t>
        <a:bodyPr/>
        <a:lstStyle/>
        <a:p>
          <a:endParaRPr lang="en-US"/>
        </a:p>
      </dgm:t>
    </dgm:pt>
    <dgm:pt modelId="{1191DF72-6FD6-4ABF-B7AC-2C8AE385849A}" type="pres">
      <dgm:prSet presAssocID="{3683ECBA-71FA-4245-866B-7E3C74278725}" presName="Name0" presStyleCnt="0">
        <dgm:presLayoutVars>
          <dgm:chMax val="7"/>
          <dgm:dir/>
          <dgm:resizeHandles val="exact"/>
        </dgm:presLayoutVars>
      </dgm:prSet>
      <dgm:spPr/>
    </dgm:pt>
    <dgm:pt modelId="{30BB5DC8-0425-48E1-B1ED-9111F73B61BC}" type="pres">
      <dgm:prSet presAssocID="{3683ECBA-71FA-4245-866B-7E3C74278725}" presName="ellipse1" presStyleLbl="vennNode1" presStyleIdx="0" presStyleCnt="4" custScaleX="114702" custScaleY="114688" custLinFactX="21447" custLinFactNeighborX="100000" custLinFactNeighborY="32087">
        <dgm:presLayoutVars>
          <dgm:bulletEnabled val="1"/>
        </dgm:presLayoutVars>
      </dgm:prSet>
      <dgm:spPr/>
    </dgm:pt>
    <dgm:pt modelId="{2EEDB77E-5C51-43BE-BC86-969D1A59C488}" type="pres">
      <dgm:prSet presAssocID="{3683ECBA-71FA-4245-866B-7E3C74278725}" presName="ellipse2" presStyleLbl="vennNode1" presStyleIdx="1" presStyleCnt="4" custScaleX="114702" custScaleY="114688" custLinFactX="-37065" custLinFactNeighborX="-100000" custLinFactNeighborY="-34169">
        <dgm:presLayoutVars>
          <dgm:bulletEnabled val="1"/>
        </dgm:presLayoutVars>
      </dgm:prSet>
      <dgm:spPr/>
    </dgm:pt>
    <dgm:pt modelId="{96D9E10C-023C-4B90-8A1F-BDD4A5593608}" type="pres">
      <dgm:prSet presAssocID="{3683ECBA-71FA-4245-866B-7E3C74278725}" presName="ellipse3" presStyleLbl="vennNode1" presStyleIdx="2" presStyleCnt="4" custScaleX="114702" custScaleY="114688" custLinFactNeighborX="-85293" custLinFactNeighborY="32087">
        <dgm:presLayoutVars>
          <dgm:bulletEnabled val="1"/>
        </dgm:presLayoutVars>
      </dgm:prSet>
      <dgm:spPr/>
    </dgm:pt>
    <dgm:pt modelId="{CD189DAB-CA9F-46A2-8707-E8E04021DEF6}" type="pres">
      <dgm:prSet presAssocID="{3683ECBA-71FA-4245-866B-7E3C74278725}" presName="ellipse4" presStyleLbl="vennNode1" presStyleIdx="3" presStyleCnt="4" custScaleX="114702" custScaleY="114688" custLinFactNeighborX="70396" custLinFactNeighborY="-34607">
        <dgm:presLayoutVars>
          <dgm:bulletEnabled val="1"/>
        </dgm:presLayoutVars>
      </dgm:prSet>
      <dgm:spPr/>
    </dgm:pt>
  </dgm:ptLst>
  <dgm:cxnLst>
    <dgm:cxn modelId="{23DE7E0F-6902-4762-A937-14E2EB27C459}" srcId="{3683ECBA-71FA-4245-866B-7E3C74278725}" destId="{50CE555B-7814-4D76-8520-3E1D1D0A18D1}" srcOrd="0" destOrd="0" parTransId="{72142AC4-A764-4978-8033-0CBFB3545A29}" sibTransId="{D58442A8-DD23-4A42-86FD-BEC4F2BFCE24}"/>
    <dgm:cxn modelId="{B0233B17-9523-4C8C-8D7B-5BBE2E13E281}" srcId="{3683ECBA-71FA-4245-866B-7E3C74278725}" destId="{D4178E00-F3D8-40FE-BD42-120308782DBB}" srcOrd="3" destOrd="0" parTransId="{9CF92D5B-73D5-420A-999B-25E225E9FE43}" sibTransId="{0EF7540D-F58F-499B-A12A-0F269D29BE83}"/>
    <dgm:cxn modelId="{21EDE722-C7BB-403A-8F39-9FE02D876D43}" type="presOf" srcId="{BBE6AB3C-103A-4746-A6C3-FF551B6D2D7A}" destId="{96D9E10C-023C-4B90-8A1F-BDD4A5593608}" srcOrd="0" destOrd="0" presId="urn:microsoft.com/office/officeart/2005/8/layout/rings+Icon"/>
    <dgm:cxn modelId="{34D1DB3B-855E-450D-8567-80599BC85355}" type="presOf" srcId="{1ED2B584-F3D2-4BAA-A264-AC99F2772E40}" destId="{2EEDB77E-5C51-43BE-BC86-969D1A59C488}" srcOrd="0" destOrd="0" presId="urn:microsoft.com/office/officeart/2005/8/layout/rings+Icon"/>
    <dgm:cxn modelId="{D28FD440-23E5-4D3C-A3DF-C12B42028310}" srcId="{3683ECBA-71FA-4245-866B-7E3C74278725}" destId="{BBE6AB3C-103A-4746-A6C3-FF551B6D2D7A}" srcOrd="2" destOrd="0" parTransId="{96312D7F-FB6A-4726-AA88-95B704775FDE}" sibTransId="{B5E6E4E0-09CC-44A6-8538-93C0C9746D5D}"/>
    <dgm:cxn modelId="{4BF6DE41-2610-492E-80E5-E25914262535}" srcId="{3683ECBA-71FA-4245-866B-7E3C74278725}" destId="{1ED2B584-F3D2-4BAA-A264-AC99F2772E40}" srcOrd="1" destOrd="0" parTransId="{F45D6CFC-162F-4A73-8D71-15B3AB5EED12}" sibTransId="{4487A08C-870F-48F6-83C7-335F2D0A6C98}"/>
    <dgm:cxn modelId="{6401A1C5-151A-4338-93D9-33F03BAE9894}" type="presOf" srcId="{D4178E00-F3D8-40FE-BD42-120308782DBB}" destId="{CD189DAB-CA9F-46A2-8707-E8E04021DEF6}" srcOrd="0" destOrd="0" presId="urn:microsoft.com/office/officeart/2005/8/layout/rings+Icon"/>
    <dgm:cxn modelId="{7FA359C7-C536-4A8C-9626-228CD5FC0578}" type="presOf" srcId="{3683ECBA-71FA-4245-866B-7E3C74278725}" destId="{1191DF72-6FD6-4ABF-B7AC-2C8AE385849A}" srcOrd="0" destOrd="0" presId="urn:microsoft.com/office/officeart/2005/8/layout/rings+Icon"/>
    <dgm:cxn modelId="{BFF794C7-4547-4088-9FAA-CB029A497C87}" type="presOf" srcId="{50CE555B-7814-4D76-8520-3E1D1D0A18D1}" destId="{30BB5DC8-0425-48E1-B1ED-9111F73B61BC}" srcOrd="0" destOrd="0" presId="urn:microsoft.com/office/officeart/2005/8/layout/rings+Icon"/>
    <dgm:cxn modelId="{CEFC7121-21A9-440C-A9F6-526589E5A671}" type="presParOf" srcId="{1191DF72-6FD6-4ABF-B7AC-2C8AE385849A}" destId="{30BB5DC8-0425-48E1-B1ED-9111F73B61BC}" srcOrd="0" destOrd="0" presId="urn:microsoft.com/office/officeart/2005/8/layout/rings+Icon"/>
    <dgm:cxn modelId="{CA58ADE7-BADE-4FA1-A0C2-FDA09D173AEC}" type="presParOf" srcId="{1191DF72-6FD6-4ABF-B7AC-2C8AE385849A}" destId="{2EEDB77E-5C51-43BE-BC86-969D1A59C488}" srcOrd="1" destOrd="0" presId="urn:microsoft.com/office/officeart/2005/8/layout/rings+Icon"/>
    <dgm:cxn modelId="{10755119-88D0-4FC2-B2DA-E6303FFB3C73}" type="presParOf" srcId="{1191DF72-6FD6-4ABF-B7AC-2C8AE385849A}" destId="{96D9E10C-023C-4B90-8A1F-BDD4A5593608}" srcOrd="2" destOrd="0" presId="urn:microsoft.com/office/officeart/2005/8/layout/rings+Icon"/>
    <dgm:cxn modelId="{85D07A33-F39F-4A10-A2E0-4AE546EBB786}" type="presParOf" srcId="{1191DF72-6FD6-4ABF-B7AC-2C8AE385849A}" destId="{CD189DAB-CA9F-46A2-8707-E8E04021DEF6}"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0D6F23-740D-4BDD-9D92-0C3AD8C0D1B0}" type="doc">
      <dgm:prSet loTypeId="urn:microsoft.com/office/officeart/2009/3/layout/SubStepProcess" loCatId="process" qsTypeId="urn:microsoft.com/office/officeart/2005/8/quickstyle/simple2" qsCatId="simple" csTypeId="urn:microsoft.com/office/officeart/2005/8/colors/accent5_1" csCatId="accent5" phldr="1"/>
      <dgm:spPr/>
      <dgm:t>
        <a:bodyPr/>
        <a:lstStyle/>
        <a:p>
          <a:endParaRPr lang="en-US"/>
        </a:p>
      </dgm:t>
    </dgm:pt>
    <dgm:pt modelId="{7FC2992A-3EFD-462D-B769-F95DB67601D1}">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Pediatric utilization of QDPs is </a:t>
          </a:r>
          <a:r>
            <a:rPr lang="en-US" b="1">
              <a:latin typeface="Open Sans" panose="020B0606030504020204" pitchFamily="34" charset="0"/>
              <a:ea typeface="Open Sans" panose="020B0606030504020204" pitchFamily="34" charset="0"/>
              <a:cs typeface="Open Sans" panose="020B0606030504020204" pitchFamily="34" charset="0"/>
            </a:rPr>
            <a:t>overall higher </a:t>
          </a:r>
          <a:r>
            <a:rPr lang="en-US">
              <a:latin typeface="Open Sans" panose="020B0606030504020204" pitchFamily="34" charset="0"/>
              <a:ea typeface="Open Sans" panose="020B0606030504020204" pitchFamily="34" charset="0"/>
              <a:cs typeface="Open Sans" panose="020B0606030504020204" pitchFamily="34" charset="0"/>
            </a:rPr>
            <a:t>than adult utilization, and services used skew more toward Preventive for children than adults</a:t>
          </a:r>
        </a:p>
      </dgm:t>
    </dgm:pt>
    <dgm:pt modelId="{D1CF7C7C-FA35-40F3-91A9-7A612537630A}" type="parTrans" cxnId="{D03FF26F-E403-4A4D-8291-38959D0C891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F5C437D-248D-4E27-AB0A-C33ECA3E41A8}" type="sibTrans" cxnId="{D03FF26F-E403-4A4D-8291-38959D0C891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E6B7891-49F6-49E2-866D-683D57C49A81}">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We see the largest differences in dental plan utilization </a:t>
          </a:r>
          <a:r>
            <a:rPr lang="en-US" b="1">
              <a:latin typeface="Open Sans" panose="020B0606030504020204" pitchFamily="34" charset="0"/>
              <a:ea typeface="Open Sans" panose="020B0606030504020204" pitchFamily="34" charset="0"/>
              <a:cs typeface="Open Sans" panose="020B0606030504020204" pitchFamily="34" charset="0"/>
            </a:rPr>
            <a:t>by plan type</a:t>
          </a:r>
          <a:r>
            <a:rPr lang="en-US">
              <a:latin typeface="Open Sans" panose="020B0606030504020204" pitchFamily="34" charset="0"/>
              <a:ea typeface="Open Sans" panose="020B0606030504020204" pitchFamily="34" charset="0"/>
              <a:cs typeface="Open Sans" panose="020B0606030504020204" pitchFamily="34" charset="0"/>
            </a:rPr>
            <a:t>, PPO utilization is 3 times DHMO utilization and this holds true for children and adults</a:t>
          </a:r>
        </a:p>
      </dgm:t>
    </dgm:pt>
    <dgm:pt modelId="{42C73976-C649-4A02-9600-CB31573AA73C}" type="parTrans" cxnId="{3CA5AD68-3976-41B1-BF00-3ABA6FA554A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50482F2-6A7C-4839-90C4-78113A2470A3}" type="sibTrans" cxnId="{3CA5AD68-3976-41B1-BF00-3ABA6FA554A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F919BBF-298E-4717-8952-A19C0589E111}">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No significant increase </a:t>
          </a:r>
          <a:r>
            <a:rPr lang="en-US">
              <a:latin typeface="Open Sans" panose="020B0606030504020204" pitchFamily="34" charset="0"/>
              <a:ea typeface="Open Sans" panose="020B0606030504020204" pitchFamily="34" charset="0"/>
              <a:cs typeface="Open Sans" panose="020B0606030504020204" pitchFamily="34" charset="0"/>
            </a:rPr>
            <a:t>in utilization when we apply a 180-day continuous enrollment rule (180d) versus a 90-day rule (90d) (dental enrollees tend to enroll for the full 12 months )</a:t>
          </a:r>
        </a:p>
      </dgm:t>
    </dgm:pt>
    <dgm:pt modelId="{D051772E-C8B6-400D-9735-B6E6145362DF}" type="parTrans" cxnId="{D066EAC5-BA9C-4EAC-8007-0BAEFF133EB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B7308A6-9664-4A6C-BEFE-D2FAEA3405AE}" type="sibTrans" cxnId="{D066EAC5-BA9C-4EAC-8007-0BAEFF133EB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C64A711-2299-4E9A-98A6-63F460BBE7BF}">
      <dgm:prSet/>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While we observe differences in utilization rates by race/ethnicity, region, and income, these differences are </a:t>
          </a:r>
          <a:r>
            <a:rPr lang="en-US" b="0">
              <a:latin typeface="Open Sans" panose="020B0606030504020204" pitchFamily="34" charset="0"/>
              <a:ea typeface="Open Sans" panose="020B0606030504020204" pitchFamily="34" charset="0"/>
              <a:cs typeface="Open Sans" panose="020B0606030504020204" pitchFamily="34" charset="0"/>
            </a:rPr>
            <a:t>generally </a:t>
          </a:r>
          <a:r>
            <a:rPr lang="en-US" b="1">
              <a:latin typeface="Open Sans" panose="020B0606030504020204" pitchFamily="34" charset="0"/>
              <a:ea typeface="Open Sans" panose="020B0606030504020204" pitchFamily="34" charset="0"/>
              <a:cs typeface="Open Sans" panose="020B0606030504020204" pitchFamily="34" charset="0"/>
            </a:rPr>
            <a:t>not statistically significant</a:t>
          </a:r>
          <a:r>
            <a:rPr lang="en-US">
              <a:latin typeface="Open Sans" panose="020B0606030504020204" pitchFamily="34" charset="0"/>
              <a:ea typeface="Open Sans" panose="020B0606030504020204" pitchFamily="34" charset="0"/>
              <a:cs typeface="Open Sans" panose="020B0606030504020204" pitchFamily="34" charset="0"/>
            </a:rPr>
            <a:t>.</a:t>
          </a:r>
        </a:p>
      </dgm:t>
    </dgm:pt>
    <dgm:pt modelId="{0E6D0DF3-AAB0-47DD-B111-A75DD12CD244}" type="parTrans" cxnId="{16E6E254-4FC4-40A7-B8ED-D2004A564C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E81F738-9742-4C1A-B89C-D03EAC094549}" type="sibTrans" cxnId="{16E6E254-4FC4-40A7-B8ED-D2004A564CE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9F25DD8-ED1A-4D67-B804-433A3A5D8226}" type="pres">
      <dgm:prSet presAssocID="{900D6F23-740D-4BDD-9D92-0C3AD8C0D1B0}" presName="Name0" presStyleCnt="0">
        <dgm:presLayoutVars>
          <dgm:chMax val="7"/>
          <dgm:dir/>
          <dgm:animOne val="branch"/>
        </dgm:presLayoutVars>
      </dgm:prSet>
      <dgm:spPr/>
    </dgm:pt>
    <dgm:pt modelId="{984C3B08-E54C-4EE5-AB1D-8F43556B7E98}" type="pres">
      <dgm:prSet presAssocID="{7FC2992A-3EFD-462D-B769-F95DB67601D1}" presName="parTx1" presStyleLbl="node1" presStyleIdx="0" presStyleCnt="4"/>
      <dgm:spPr/>
    </dgm:pt>
    <dgm:pt modelId="{81757B4B-F264-4311-BDA1-4AD5BED8C4AA}" type="pres">
      <dgm:prSet presAssocID="{9E6B7891-49F6-49E2-866D-683D57C49A81}" presName="parTx2" presStyleLbl="node1" presStyleIdx="1" presStyleCnt="4"/>
      <dgm:spPr/>
    </dgm:pt>
    <dgm:pt modelId="{3DD077AD-9978-4F8C-AF48-9FFF616752E7}" type="pres">
      <dgm:prSet presAssocID="{0F919BBF-298E-4717-8952-A19C0589E111}" presName="parTx3" presStyleLbl="node1" presStyleIdx="2" presStyleCnt="4"/>
      <dgm:spPr/>
    </dgm:pt>
    <dgm:pt modelId="{4B5B1305-BED9-4A5B-9D05-4D4EB6DD1D67}" type="pres">
      <dgm:prSet presAssocID="{FC64A711-2299-4E9A-98A6-63F460BBE7BF}" presName="parTx4" presStyleLbl="node1" presStyleIdx="3" presStyleCnt="4"/>
      <dgm:spPr/>
    </dgm:pt>
  </dgm:ptLst>
  <dgm:cxnLst>
    <dgm:cxn modelId="{5FC77562-018D-4B1B-8687-F5CCD33766B4}" type="presOf" srcId="{9E6B7891-49F6-49E2-866D-683D57C49A81}" destId="{81757B4B-F264-4311-BDA1-4AD5BED8C4AA}" srcOrd="0" destOrd="0" presId="urn:microsoft.com/office/officeart/2009/3/layout/SubStepProcess"/>
    <dgm:cxn modelId="{87447448-6024-45AB-8EAE-D2B19B6857E6}" type="presOf" srcId="{900D6F23-740D-4BDD-9D92-0C3AD8C0D1B0}" destId="{69F25DD8-ED1A-4D67-B804-433A3A5D8226}" srcOrd="0" destOrd="0" presId="urn:microsoft.com/office/officeart/2009/3/layout/SubStepProcess"/>
    <dgm:cxn modelId="{3CA5AD68-3976-41B1-BF00-3ABA6FA554AA}" srcId="{900D6F23-740D-4BDD-9D92-0C3AD8C0D1B0}" destId="{9E6B7891-49F6-49E2-866D-683D57C49A81}" srcOrd="1" destOrd="0" parTransId="{42C73976-C649-4A02-9600-CB31573AA73C}" sibTransId="{D50482F2-6A7C-4839-90C4-78113A2470A3}"/>
    <dgm:cxn modelId="{D03FF26F-E403-4A4D-8291-38959D0C8918}" srcId="{900D6F23-740D-4BDD-9D92-0C3AD8C0D1B0}" destId="{7FC2992A-3EFD-462D-B769-F95DB67601D1}" srcOrd="0" destOrd="0" parTransId="{D1CF7C7C-FA35-40F3-91A9-7A612537630A}" sibTransId="{CF5C437D-248D-4E27-AB0A-C33ECA3E41A8}"/>
    <dgm:cxn modelId="{8124D074-FB37-49B3-B9ED-A39E925C04D2}" type="presOf" srcId="{0F919BBF-298E-4717-8952-A19C0589E111}" destId="{3DD077AD-9978-4F8C-AF48-9FFF616752E7}" srcOrd="0" destOrd="0" presId="urn:microsoft.com/office/officeart/2009/3/layout/SubStepProcess"/>
    <dgm:cxn modelId="{16E6E254-4FC4-40A7-B8ED-D2004A564CE0}" srcId="{900D6F23-740D-4BDD-9D92-0C3AD8C0D1B0}" destId="{FC64A711-2299-4E9A-98A6-63F460BBE7BF}" srcOrd="3" destOrd="0" parTransId="{0E6D0DF3-AAB0-47DD-B111-A75DD12CD244}" sibTransId="{8E81F738-9742-4C1A-B89C-D03EAC094549}"/>
    <dgm:cxn modelId="{414EB7B4-763A-4436-84A6-73D842DD09FE}" type="presOf" srcId="{7FC2992A-3EFD-462D-B769-F95DB67601D1}" destId="{984C3B08-E54C-4EE5-AB1D-8F43556B7E98}" srcOrd="0" destOrd="0" presId="urn:microsoft.com/office/officeart/2009/3/layout/SubStepProcess"/>
    <dgm:cxn modelId="{D066EAC5-BA9C-4EAC-8007-0BAEFF133EB9}" srcId="{900D6F23-740D-4BDD-9D92-0C3AD8C0D1B0}" destId="{0F919BBF-298E-4717-8952-A19C0589E111}" srcOrd="2" destOrd="0" parTransId="{D051772E-C8B6-400D-9735-B6E6145362DF}" sibTransId="{BB7308A6-9664-4A6C-BEFE-D2FAEA3405AE}"/>
    <dgm:cxn modelId="{F4A3DDFF-7A60-451B-AF8A-6096B67C955F}" type="presOf" srcId="{FC64A711-2299-4E9A-98A6-63F460BBE7BF}" destId="{4B5B1305-BED9-4A5B-9D05-4D4EB6DD1D67}" srcOrd="0" destOrd="0" presId="urn:microsoft.com/office/officeart/2009/3/layout/SubStepProcess"/>
    <dgm:cxn modelId="{B0CDDDDC-1578-45D7-AB0B-BA426B1B9914}" type="presParOf" srcId="{69F25DD8-ED1A-4D67-B804-433A3A5D8226}" destId="{984C3B08-E54C-4EE5-AB1D-8F43556B7E98}" srcOrd="0" destOrd="0" presId="urn:microsoft.com/office/officeart/2009/3/layout/SubStepProcess"/>
    <dgm:cxn modelId="{BBA3FA21-6733-40E7-B759-684ACFCCE472}" type="presParOf" srcId="{69F25DD8-ED1A-4D67-B804-433A3A5D8226}" destId="{81757B4B-F264-4311-BDA1-4AD5BED8C4AA}" srcOrd="1" destOrd="0" presId="urn:microsoft.com/office/officeart/2009/3/layout/SubStepProcess"/>
    <dgm:cxn modelId="{0215AB2E-9D7A-4FAE-A017-DB93C2DCCCB3}" type="presParOf" srcId="{69F25DD8-ED1A-4D67-B804-433A3A5D8226}" destId="{3DD077AD-9978-4F8C-AF48-9FFF616752E7}" srcOrd="2" destOrd="0" presId="urn:microsoft.com/office/officeart/2009/3/layout/SubStepProcess"/>
    <dgm:cxn modelId="{BF75C326-F0B6-46FB-9184-673BDA2D938B}" type="presParOf" srcId="{69F25DD8-ED1A-4D67-B804-433A3A5D8226}" destId="{4B5B1305-BED9-4A5B-9D05-4D4EB6DD1D67}"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07BAF0-5FC6-43D6-84E9-63A435739AC0}" type="doc">
      <dgm:prSet loTypeId="urn:microsoft.com/office/officeart/2009/layout/CircleArrowProcess" loCatId="process" qsTypeId="urn:microsoft.com/office/officeart/2005/8/quickstyle/simple2" qsCatId="simple" csTypeId="urn:microsoft.com/office/officeart/2005/8/colors/accent5_4" csCatId="accent5" phldr="1"/>
      <dgm:spPr/>
      <dgm:t>
        <a:bodyPr/>
        <a:lstStyle/>
        <a:p>
          <a:endParaRPr lang="en-US"/>
        </a:p>
      </dgm:t>
    </dgm:pt>
    <dgm:pt modelId="{81FFB53E-8417-4342-BFF8-056270ABD6ED}">
      <dgm:prSet phldrT="[Text]"/>
      <dgm:spPr/>
      <dgm:t>
        <a:bodyPr/>
        <a:lstStyle/>
        <a:p>
          <a:r>
            <a:rPr lang="en-US">
              <a:solidFill>
                <a:srgbClr val="554D56"/>
              </a:solidFill>
              <a:latin typeface="Open Sans" panose="020B0606030504020204" pitchFamily="34" charset="0"/>
              <a:ea typeface="Open Sans" panose="020B0606030504020204" pitchFamily="34" charset="0"/>
              <a:cs typeface="Open Sans" panose="020B0606030504020204" pitchFamily="34" charset="0"/>
            </a:rPr>
            <a:t>Concept Formulation</a:t>
          </a:r>
        </a:p>
      </dgm:t>
    </dgm:pt>
    <dgm:pt modelId="{33637A68-9D68-480E-B173-6F5F9C250E3A}" type="parTrans" cxnId="{6438405E-E221-4AB8-ABE6-27BBD84E7A9F}">
      <dgm:prSet/>
      <dgm:spPr/>
      <dgm:t>
        <a:bodyPr/>
        <a:lstStyle/>
        <a:p>
          <a:endParaRPr lang="en-US"/>
        </a:p>
      </dgm:t>
    </dgm:pt>
    <dgm:pt modelId="{80BB9465-FFB9-4B18-A5D4-B2A921EC4B82}" type="sibTrans" cxnId="{6438405E-E221-4AB8-ABE6-27BBD84E7A9F}">
      <dgm:prSet/>
      <dgm:spPr/>
      <dgm:t>
        <a:bodyPr/>
        <a:lstStyle/>
        <a:p>
          <a:endParaRPr lang="en-US"/>
        </a:p>
      </dgm:t>
    </dgm:pt>
    <dgm:pt modelId="{0C77DA43-2DE3-4490-8652-AB1FB75444AC}">
      <dgm:prSet phldrT="[Text]"/>
      <dgm:spPr/>
      <dgm:t>
        <a:bodyPr/>
        <a:lstStyle/>
        <a:p>
          <a:r>
            <a:rPr lang="en-US">
              <a:solidFill>
                <a:srgbClr val="554D56"/>
              </a:solidFill>
              <a:latin typeface="Open Sans" panose="020B0606030504020204" pitchFamily="34" charset="0"/>
              <a:ea typeface="Open Sans" panose="020B0606030504020204" pitchFamily="34" charset="0"/>
              <a:cs typeface="Open Sans" panose="020B0606030504020204" pitchFamily="34" charset="0"/>
            </a:rPr>
            <a:t>Stakeholder Discussion</a:t>
          </a:r>
        </a:p>
      </dgm:t>
    </dgm:pt>
    <dgm:pt modelId="{9C7E83FD-3970-4D59-A9DB-7D84BA2B1A15}" type="parTrans" cxnId="{D113E08B-95CF-4EA0-8468-3708347868DD}">
      <dgm:prSet/>
      <dgm:spPr/>
      <dgm:t>
        <a:bodyPr/>
        <a:lstStyle/>
        <a:p>
          <a:endParaRPr lang="en-US"/>
        </a:p>
      </dgm:t>
    </dgm:pt>
    <dgm:pt modelId="{E6DF08B1-CDC7-492E-8FD0-4A10DFC11B00}" type="sibTrans" cxnId="{D113E08B-95CF-4EA0-8468-3708347868DD}">
      <dgm:prSet/>
      <dgm:spPr/>
      <dgm:t>
        <a:bodyPr/>
        <a:lstStyle/>
        <a:p>
          <a:endParaRPr lang="en-US"/>
        </a:p>
      </dgm:t>
    </dgm:pt>
    <dgm:pt modelId="{C8A64F8E-D43A-4F73-A7E6-46019839A381}">
      <dgm:prSet phldrT="[Text]"/>
      <dgm:spPr/>
      <dgm:t>
        <a:bodyPr/>
        <a:lstStyle/>
        <a:p>
          <a:r>
            <a:rPr lang="en-US">
              <a:solidFill>
                <a:srgbClr val="554D56"/>
              </a:solidFill>
              <a:latin typeface="Open Sans" panose="020B0606030504020204" pitchFamily="34" charset="0"/>
              <a:ea typeface="Open Sans" panose="020B0606030504020204" pitchFamily="34" charset="0"/>
              <a:cs typeface="Open Sans" panose="020B0606030504020204" pitchFamily="34" charset="0"/>
            </a:rPr>
            <a:t>Draft Contract Development &amp; Feedback</a:t>
          </a:r>
        </a:p>
      </dgm:t>
    </dgm:pt>
    <dgm:pt modelId="{22B8B74C-3717-449F-A2A8-ED0681B3D8BB}" type="parTrans" cxnId="{EDFC17AA-11CE-4FC5-A16E-F73AD2E095A0}">
      <dgm:prSet/>
      <dgm:spPr/>
      <dgm:t>
        <a:bodyPr/>
        <a:lstStyle/>
        <a:p>
          <a:endParaRPr lang="en-US"/>
        </a:p>
      </dgm:t>
    </dgm:pt>
    <dgm:pt modelId="{78D0E7C3-AFE1-451C-83DC-1FB7868AF920}" type="sibTrans" cxnId="{EDFC17AA-11CE-4FC5-A16E-F73AD2E095A0}">
      <dgm:prSet/>
      <dgm:spPr/>
      <dgm:t>
        <a:bodyPr/>
        <a:lstStyle/>
        <a:p>
          <a:endParaRPr lang="en-US"/>
        </a:p>
      </dgm:t>
    </dgm:pt>
    <dgm:pt modelId="{39FCE8C2-769E-4ED2-9697-9181783EF523}" type="pres">
      <dgm:prSet presAssocID="{0107BAF0-5FC6-43D6-84E9-63A435739AC0}" presName="Name0" presStyleCnt="0">
        <dgm:presLayoutVars>
          <dgm:chMax val="7"/>
          <dgm:chPref val="7"/>
          <dgm:dir/>
          <dgm:animLvl val="lvl"/>
        </dgm:presLayoutVars>
      </dgm:prSet>
      <dgm:spPr/>
    </dgm:pt>
    <dgm:pt modelId="{0EE68A31-1648-4F34-9EB0-40158AE91913}" type="pres">
      <dgm:prSet presAssocID="{81FFB53E-8417-4342-BFF8-056270ABD6ED}" presName="Accent1" presStyleCnt="0"/>
      <dgm:spPr/>
    </dgm:pt>
    <dgm:pt modelId="{1172F856-FCC7-470E-B5C2-E290F8C234EC}" type="pres">
      <dgm:prSet presAssocID="{81FFB53E-8417-4342-BFF8-056270ABD6ED}" presName="Accent" presStyleLbl="node1" presStyleIdx="0" presStyleCnt="3"/>
      <dgm:spPr/>
    </dgm:pt>
    <dgm:pt modelId="{56555858-9A77-4A69-92D3-D436AC945692}" type="pres">
      <dgm:prSet presAssocID="{81FFB53E-8417-4342-BFF8-056270ABD6ED}" presName="Parent1" presStyleLbl="revTx" presStyleIdx="0" presStyleCnt="3">
        <dgm:presLayoutVars>
          <dgm:chMax val="1"/>
          <dgm:chPref val="1"/>
          <dgm:bulletEnabled val="1"/>
        </dgm:presLayoutVars>
      </dgm:prSet>
      <dgm:spPr/>
    </dgm:pt>
    <dgm:pt modelId="{7563AFB4-D08B-43F1-96E9-52713892B2C1}" type="pres">
      <dgm:prSet presAssocID="{0C77DA43-2DE3-4490-8652-AB1FB75444AC}" presName="Accent2" presStyleCnt="0"/>
      <dgm:spPr/>
    </dgm:pt>
    <dgm:pt modelId="{CEF55BC2-DABA-4E77-875D-7417B2C794EB}" type="pres">
      <dgm:prSet presAssocID="{0C77DA43-2DE3-4490-8652-AB1FB75444AC}" presName="Accent" presStyleLbl="node1" presStyleIdx="1" presStyleCnt="3"/>
      <dgm:spPr/>
    </dgm:pt>
    <dgm:pt modelId="{B994EA86-C99C-4AF2-97DE-070839F812CF}" type="pres">
      <dgm:prSet presAssocID="{0C77DA43-2DE3-4490-8652-AB1FB75444AC}" presName="Parent2" presStyleLbl="revTx" presStyleIdx="1" presStyleCnt="3">
        <dgm:presLayoutVars>
          <dgm:chMax val="1"/>
          <dgm:chPref val="1"/>
          <dgm:bulletEnabled val="1"/>
        </dgm:presLayoutVars>
      </dgm:prSet>
      <dgm:spPr/>
    </dgm:pt>
    <dgm:pt modelId="{D43267F6-B3AA-48DD-ADBC-B3CD675E55F6}" type="pres">
      <dgm:prSet presAssocID="{C8A64F8E-D43A-4F73-A7E6-46019839A381}" presName="Accent3" presStyleCnt="0"/>
      <dgm:spPr/>
    </dgm:pt>
    <dgm:pt modelId="{94F1E491-FC6E-48A6-B519-8E0961B883EB}" type="pres">
      <dgm:prSet presAssocID="{C8A64F8E-D43A-4F73-A7E6-46019839A381}" presName="Accent" presStyleLbl="node1" presStyleIdx="2" presStyleCnt="3"/>
      <dgm:spPr/>
    </dgm:pt>
    <dgm:pt modelId="{793319C2-4A54-4EAE-A02C-9D4325B1AC48}" type="pres">
      <dgm:prSet presAssocID="{C8A64F8E-D43A-4F73-A7E6-46019839A381}" presName="Parent3" presStyleLbl="revTx" presStyleIdx="2" presStyleCnt="3">
        <dgm:presLayoutVars>
          <dgm:chMax val="1"/>
          <dgm:chPref val="1"/>
          <dgm:bulletEnabled val="1"/>
        </dgm:presLayoutVars>
      </dgm:prSet>
      <dgm:spPr/>
    </dgm:pt>
  </dgm:ptLst>
  <dgm:cxnLst>
    <dgm:cxn modelId="{D8548E13-6415-452A-875C-2A398CF39213}" type="presOf" srcId="{0107BAF0-5FC6-43D6-84E9-63A435739AC0}" destId="{39FCE8C2-769E-4ED2-9697-9181783EF523}" srcOrd="0" destOrd="0" presId="urn:microsoft.com/office/officeart/2009/layout/CircleArrowProcess"/>
    <dgm:cxn modelId="{6438405E-E221-4AB8-ABE6-27BBD84E7A9F}" srcId="{0107BAF0-5FC6-43D6-84E9-63A435739AC0}" destId="{81FFB53E-8417-4342-BFF8-056270ABD6ED}" srcOrd="0" destOrd="0" parTransId="{33637A68-9D68-480E-B173-6F5F9C250E3A}" sibTransId="{80BB9465-FFB9-4B18-A5D4-B2A921EC4B82}"/>
    <dgm:cxn modelId="{B6B30E60-3D62-497A-90B0-BB7B6A8EAAD1}" type="presOf" srcId="{81FFB53E-8417-4342-BFF8-056270ABD6ED}" destId="{56555858-9A77-4A69-92D3-D436AC945692}" srcOrd="0" destOrd="0" presId="urn:microsoft.com/office/officeart/2009/layout/CircleArrowProcess"/>
    <dgm:cxn modelId="{D113E08B-95CF-4EA0-8468-3708347868DD}" srcId="{0107BAF0-5FC6-43D6-84E9-63A435739AC0}" destId="{0C77DA43-2DE3-4490-8652-AB1FB75444AC}" srcOrd="1" destOrd="0" parTransId="{9C7E83FD-3970-4D59-A9DB-7D84BA2B1A15}" sibTransId="{E6DF08B1-CDC7-492E-8FD0-4A10DFC11B00}"/>
    <dgm:cxn modelId="{93D0038F-3DA5-4083-BF8C-82BA8AAAF0C3}" type="presOf" srcId="{0C77DA43-2DE3-4490-8652-AB1FB75444AC}" destId="{B994EA86-C99C-4AF2-97DE-070839F812CF}" srcOrd="0" destOrd="0" presId="urn:microsoft.com/office/officeart/2009/layout/CircleArrowProcess"/>
    <dgm:cxn modelId="{EDFC17AA-11CE-4FC5-A16E-F73AD2E095A0}" srcId="{0107BAF0-5FC6-43D6-84E9-63A435739AC0}" destId="{C8A64F8E-D43A-4F73-A7E6-46019839A381}" srcOrd="2" destOrd="0" parTransId="{22B8B74C-3717-449F-A2A8-ED0681B3D8BB}" sibTransId="{78D0E7C3-AFE1-451C-83DC-1FB7868AF920}"/>
    <dgm:cxn modelId="{E31079E7-F844-4913-B952-CC0B37D82DD8}" type="presOf" srcId="{C8A64F8E-D43A-4F73-A7E6-46019839A381}" destId="{793319C2-4A54-4EAE-A02C-9D4325B1AC48}" srcOrd="0" destOrd="0" presId="urn:microsoft.com/office/officeart/2009/layout/CircleArrowProcess"/>
    <dgm:cxn modelId="{22807524-C1C7-42C6-BAE7-5A51BD8CE7C5}" type="presParOf" srcId="{39FCE8C2-769E-4ED2-9697-9181783EF523}" destId="{0EE68A31-1648-4F34-9EB0-40158AE91913}" srcOrd="0" destOrd="0" presId="urn:microsoft.com/office/officeart/2009/layout/CircleArrowProcess"/>
    <dgm:cxn modelId="{C08F7EFC-CBCB-47B3-879B-76EB576E45D0}" type="presParOf" srcId="{0EE68A31-1648-4F34-9EB0-40158AE91913}" destId="{1172F856-FCC7-470E-B5C2-E290F8C234EC}" srcOrd="0" destOrd="0" presId="urn:microsoft.com/office/officeart/2009/layout/CircleArrowProcess"/>
    <dgm:cxn modelId="{0FCEACEF-02AA-462B-914E-9930146B8266}" type="presParOf" srcId="{39FCE8C2-769E-4ED2-9697-9181783EF523}" destId="{56555858-9A77-4A69-92D3-D436AC945692}" srcOrd="1" destOrd="0" presId="urn:microsoft.com/office/officeart/2009/layout/CircleArrowProcess"/>
    <dgm:cxn modelId="{4D1D30CC-A7B6-4CCB-A81D-B426C0213F5B}" type="presParOf" srcId="{39FCE8C2-769E-4ED2-9697-9181783EF523}" destId="{7563AFB4-D08B-43F1-96E9-52713892B2C1}" srcOrd="2" destOrd="0" presId="urn:microsoft.com/office/officeart/2009/layout/CircleArrowProcess"/>
    <dgm:cxn modelId="{102C052F-D6C2-4273-A108-940C62BF45E5}" type="presParOf" srcId="{7563AFB4-D08B-43F1-96E9-52713892B2C1}" destId="{CEF55BC2-DABA-4E77-875D-7417B2C794EB}" srcOrd="0" destOrd="0" presId="urn:microsoft.com/office/officeart/2009/layout/CircleArrowProcess"/>
    <dgm:cxn modelId="{BFB02C22-E6FE-4C9D-8B7F-E154C474E607}" type="presParOf" srcId="{39FCE8C2-769E-4ED2-9697-9181783EF523}" destId="{B994EA86-C99C-4AF2-97DE-070839F812CF}" srcOrd="3" destOrd="0" presId="urn:microsoft.com/office/officeart/2009/layout/CircleArrowProcess"/>
    <dgm:cxn modelId="{C27D2A84-BE76-4000-931F-709EF0A46EC6}" type="presParOf" srcId="{39FCE8C2-769E-4ED2-9697-9181783EF523}" destId="{D43267F6-B3AA-48DD-ADBC-B3CD675E55F6}" srcOrd="4" destOrd="0" presId="urn:microsoft.com/office/officeart/2009/layout/CircleArrowProcess"/>
    <dgm:cxn modelId="{D5FB6A2F-2C76-4BCC-BD45-11ED621D6264}" type="presParOf" srcId="{D43267F6-B3AA-48DD-ADBC-B3CD675E55F6}" destId="{94F1E491-FC6E-48A6-B519-8E0961B883EB}" srcOrd="0" destOrd="0" presId="urn:microsoft.com/office/officeart/2009/layout/CircleArrowProcess"/>
    <dgm:cxn modelId="{8D184E56-4968-4913-8E27-2343EE193960}" type="presParOf" srcId="{39FCE8C2-769E-4ED2-9697-9181783EF523}" destId="{793319C2-4A54-4EAE-A02C-9D4325B1AC4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3C8615-C8B2-4A3A-AF45-C76B3CED464C}" type="doc">
      <dgm:prSet loTypeId="urn:microsoft.com/office/officeart/2005/8/layout/chevron1" loCatId="process" qsTypeId="urn:microsoft.com/office/officeart/2005/8/quickstyle/simple1" qsCatId="simple" csTypeId="urn:microsoft.com/office/officeart/2005/8/colors/accent5_1" csCatId="accent5" phldr="1"/>
      <dgm:spPr/>
    </dgm:pt>
    <dgm:pt modelId="{0E8EE2D6-A510-4533-AA03-4F5EC1F2B183}">
      <dgm:prSet phldrT="[Text]" custT="1"/>
      <dgm:spPr>
        <a:ln>
          <a:solidFill>
            <a:srgbClr val="115A6A"/>
          </a:solidFill>
        </a:ln>
      </dgm:spPr>
      <dgm:t>
        <a:bodyPr/>
        <a:lstStyle/>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March – June </a:t>
          </a:r>
        </a:p>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2025</a:t>
          </a:r>
        </a:p>
      </dgm:t>
    </dgm:pt>
    <dgm:pt modelId="{0BD2A778-A936-4D8E-84A9-A377F298E5CA}" type="parTrans" cxnId="{C6764722-3F6C-4935-A734-30288A4F2735}">
      <dgm:prSet/>
      <dgm:spPr/>
      <dgm:t>
        <a:bodyPr/>
        <a:lstStyle/>
        <a:p>
          <a:endParaRPr lang="en-US"/>
        </a:p>
      </dgm:t>
    </dgm:pt>
    <dgm:pt modelId="{8FF4FD44-17FF-4297-80FA-F40FCF849A60}" type="sibTrans" cxnId="{C6764722-3F6C-4935-A734-30288A4F2735}">
      <dgm:prSet/>
      <dgm:spPr/>
      <dgm:t>
        <a:bodyPr/>
        <a:lstStyle/>
        <a:p>
          <a:endParaRPr lang="en-US"/>
        </a:p>
      </dgm:t>
    </dgm:pt>
    <dgm:pt modelId="{7AA916FF-7762-4918-8B14-D1FAE48AC2C2}">
      <dgm:prSet phldrT="[Text]" custT="1"/>
      <dgm:spPr>
        <a:ln>
          <a:solidFill>
            <a:srgbClr val="115A6A"/>
          </a:solidFill>
        </a:ln>
      </dgm:spPr>
      <dgm:t>
        <a:bodyPr/>
        <a:lstStyle/>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July – Dec</a:t>
          </a:r>
        </a:p>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2025</a:t>
          </a:r>
        </a:p>
      </dgm:t>
    </dgm:pt>
    <dgm:pt modelId="{AAD0F720-92F0-4B54-9B24-1D429D0324EB}" type="parTrans" cxnId="{E937E6E9-2D0D-4180-A372-6A3E5E3311A1}">
      <dgm:prSet/>
      <dgm:spPr/>
      <dgm:t>
        <a:bodyPr/>
        <a:lstStyle/>
        <a:p>
          <a:endParaRPr lang="en-US"/>
        </a:p>
      </dgm:t>
    </dgm:pt>
    <dgm:pt modelId="{0FA259C1-88D5-48F4-866C-5BACDD62BE90}" type="sibTrans" cxnId="{E937E6E9-2D0D-4180-A372-6A3E5E3311A1}">
      <dgm:prSet/>
      <dgm:spPr/>
      <dgm:t>
        <a:bodyPr/>
        <a:lstStyle/>
        <a:p>
          <a:endParaRPr lang="en-US"/>
        </a:p>
      </dgm:t>
    </dgm:pt>
    <dgm:pt modelId="{CAC72606-A6B1-4FAB-B64A-0E233F320BE9}">
      <dgm:prSet phldrT="[Text]" custT="1"/>
      <dgm:spPr>
        <a:ln>
          <a:solidFill>
            <a:srgbClr val="115A6A"/>
          </a:solidFill>
        </a:ln>
      </dgm:spPr>
      <dgm:t>
        <a:bodyPr/>
        <a:lstStyle/>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Jan – March </a:t>
          </a:r>
        </a:p>
        <a:p>
          <a:pPr>
            <a:spcAft>
              <a:spcPts val="400"/>
            </a:spcAft>
          </a:pPr>
          <a:r>
            <a:rPr lang="en-US" sz="2300">
              <a:solidFill>
                <a:srgbClr val="554D56"/>
              </a:solidFill>
              <a:latin typeface="Open Sans" panose="020B0606030504020204" pitchFamily="34" charset="0"/>
              <a:ea typeface="Open Sans" panose="020B0606030504020204" pitchFamily="34" charset="0"/>
              <a:cs typeface="Open Sans" panose="020B0606030504020204" pitchFamily="34" charset="0"/>
            </a:rPr>
            <a:t>2026</a:t>
          </a:r>
        </a:p>
      </dgm:t>
    </dgm:pt>
    <dgm:pt modelId="{6FC8CB84-4F72-4AA8-948E-7C91B6E7EA93}" type="parTrans" cxnId="{35646993-0B42-419F-8EE6-AA3A5E4AF238}">
      <dgm:prSet/>
      <dgm:spPr/>
      <dgm:t>
        <a:bodyPr/>
        <a:lstStyle/>
        <a:p>
          <a:endParaRPr lang="en-US"/>
        </a:p>
      </dgm:t>
    </dgm:pt>
    <dgm:pt modelId="{A9B5098F-AF1B-40C6-A767-630AC16D7112}" type="sibTrans" cxnId="{35646993-0B42-419F-8EE6-AA3A5E4AF238}">
      <dgm:prSet/>
      <dgm:spPr/>
      <dgm:t>
        <a:bodyPr/>
        <a:lstStyle/>
        <a:p>
          <a:endParaRPr lang="en-US"/>
        </a:p>
      </dgm:t>
    </dgm:pt>
    <dgm:pt modelId="{C5DF6A26-3100-46D7-A514-884A10CDF4DC}" type="pres">
      <dgm:prSet presAssocID="{FF3C8615-C8B2-4A3A-AF45-C76B3CED464C}" presName="Name0" presStyleCnt="0">
        <dgm:presLayoutVars>
          <dgm:dir/>
          <dgm:animLvl val="lvl"/>
          <dgm:resizeHandles val="exact"/>
        </dgm:presLayoutVars>
      </dgm:prSet>
      <dgm:spPr/>
    </dgm:pt>
    <dgm:pt modelId="{50E97F11-C5DA-4A5E-A5BB-34CD20A37FA3}" type="pres">
      <dgm:prSet presAssocID="{0E8EE2D6-A510-4533-AA03-4F5EC1F2B183}" presName="parTxOnly" presStyleLbl="node1" presStyleIdx="0" presStyleCnt="3" custScaleX="102139">
        <dgm:presLayoutVars>
          <dgm:chMax val="0"/>
          <dgm:chPref val="0"/>
          <dgm:bulletEnabled val="1"/>
        </dgm:presLayoutVars>
      </dgm:prSet>
      <dgm:spPr/>
    </dgm:pt>
    <dgm:pt modelId="{819412D3-8739-496E-A1D0-9148F2549245}" type="pres">
      <dgm:prSet presAssocID="{8FF4FD44-17FF-4297-80FA-F40FCF849A60}" presName="parTxOnlySpace" presStyleCnt="0"/>
      <dgm:spPr/>
    </dgm:pt>
    <dgm:pt modelId="{AD068FC4-B5CC-4CAC-87F8-EBFC92887345}" type="pres">
      <dgm:prSet presAssocID="{7AA916FF-7762-4918-8B14-D1FAE48AC2C2}" presName="parTxOnly" presStyleLbl="node1" presStyleIdx="1" presStyleCnt="3" custScaleX="168282">
        <dgm:presLayoutVars>
          <dgm:chMax val="0"/>
          <dgm:chPref val="0"/>
          <dgm:bulletEnabled val="1"/>
        </dgm:presLayoutVars>
      </dgm:prSet>
      <dgm:spPr/>
    </dgm:pt>
    <dgm:pt modelId="{81180035-E45A-4A63-8BDB-7EF5367FABCD}" type="pres">
      <dgm:prSet presAssocID="{0FA259C1-88D5-48F4-866C-5BACDD62BE90}" presName="parTxOnlySpace" presStyleCnt="0"/>
      <dgm:spPr/>
    </dgm:pt>
    <dgm:pt modelId="{623E6E6A-2158-4B90-BB54-17DC662F1B1A}" type="pres">
      <dgm:prSet presAssocID="{CAC72606-A6B1-4FAB-B64A-0E233F320BE9}" presName="parTxOnly" presStyleLbl="node1" presStyleIdx="2" presStyleCnt="3" custScaleX="123910">
        <dgm:presLayoutVars>
          <dgm:chMax val="0"/>
          <dgm:chPref val="0"/>
          <dgm:bulletEnabled val="1"/>
        </dgm:presLayoutVars>
      </dgm:prSet>
      <dgm:spPr/>
    </dgm:pt>
  </dgm:ptLst>
  <dgm:cxnLst>
    <dgm:cxn modelId="{C6764722-3F6C-4935-A734-30288A4F2735}" srcId="{FF3C8615-C8B2-4A3A-AF45-C76B3CED464C}" destId="{0E8EE2D6-A510-4533-AA03-4F5EC1F2B183}" srcOrd="0" destOrd="0" parTransId="{0BD2A778-A936-4D8E-84A9-A377F298E5CA}" sibTransId="{8FF4FD44-17FF-4297-80FA-F40FCF849A60}"/>
    <dgm:cxn modelId="{1760D288-44EC-4C71-8121-EDF8781E14BD}" type="presOf" srcId="{0E8EE2D6-A510-4533-AA03-4F5EC1F2B183}" destId="{50E97F11-C5DA-4A5E-A5BB-34CD20A37FA3}" srcOrd="0" destOrd="0" presId="urn:microsoft.com/office/officeart/2005/8/layout/chevron1"/>
    <dgm:cxn modelId="{35646993-0B42-419F-8EE6-AA3A5E4AF238}" srcId="{FF3C8615-C8B2-4A3A-AF45-C76B3CED464C}" destId="{CAC72606-A6B1-4FAB-B64A-0E233F320BE9}" srcOrd="2" destOrd="0" parTransId="{6FC8CB84-4F72-4AA8-948E-7C91B6E7EA93}" sibTransId="{A9B5098F-AF1B-40C6-A767-630AC16D7112}"/>
    <dgm:cxn modelId="{EC9D51C2-AC62-458E-8FB3-AE73EF5C15C7}" type="presOf" srcId="{CAC72606-A6B1-4FAB-B64A-0E233F320BE9}" destId="{623E6E6A-2158-4B90-BB54-17DC662F1B1A}" srcOrd="0" destOrd="0" presId="urn:microsoft.com/office/officeart/2005/8/layout/chevron1"/>
    <dgm:cxn modelId="{36036BCC-4A55-47B4-B0F0-3D8CF1271EBC}" type="presOf" srcId="{FF3C8615-C8B2-4A3A-AF45-C76B3CED464C}" destId="{C5DF6A26-3100-46D7-A514-884A10CDF4DC}" srcOrd="0" destOrd="0" presId="urn:microsoft.com/office/officeart/2005/8/layout/chevron1"/>
    <dgm:cxn modelId="{264CD1D6-44E4-4D6D-9A0B-E2E983D70067}" type="presOf" srcId="{7AA916FF-7762-4918-8B14-D1FAE48AC2C2}" destId="{AD068FC4-B5CC-4CAC-87F8-EBFC92887345}" srcOrd="0" destOrd="0" presId="urn:microsoft.com/office/officeart/2005/8/layout/chevron1"/>
    <dgm:cxn modelId="{E937E6E9-2D0D-4180-A372-6A3E5E3311A1}" srcId="{FF3C8615-C8B2-4A3A-AF45-C76B3CED464C}" destId="{7AA916FF-7762-4918-8B14-D1FAE48AC2C2}" srcOrd="1" destOrd="0" parTransId="{AAD0F720-92F0-4B54-9B24-1D429D0324EB}" sibTransId="{0FA259C1-88D5-48F4-866C-5BACDD62BE90}"/>
    <dgm:cxn modelId="{20E26632-F0F3-4EC8-BC9D-E0B8750EF165}" type="presParOf" srcId="{C5DF6A26-3100-46D7-A514-884A10CDF4DC}" destId="{50E97F11-C5DA-4A5E-A5BB-34CD20A37FA3}" srcOrd="0" destOrd="0" presId="urn:microsoft.com/office/officeart/2005/8/layout/chevron1"/>
    <dgm:cxn modelId="{829EF0F9-3454-4DC9-A27E-48D8CAEDCBC9}" type="presParOf" srcId="{C5DF6A26-3100-46D7-A514-884A10CDF4DC}" destId="{819412D3-8739-496E-A1D0-9148F2549245}" srcOrd="1" destOrd="0" presId="urn:microsoft.com/office/officeart/2005/8/layout/chevron1"/>
    <dgm:cxn modelId="{D7B707B2-9BD9-4FB7-BF3C-69A3B3C5EEAD}" type="presParOf" srcId="{C5DF6A26-3100-46D7-A514-884A10CDF4DC}" destId="{AD068FC4-B5CC-4CAC-87F8-EBFC92887345}" srcOrd="2" destOrd="0" presId="urn:microsoft.com/office/officeart/2005/8/layout/chevron1"/>
    <dgm:cxn modelId="{2CEF65B6-AC4A-4E0C-8827-3CD209AC04C4}" type="presParOf" srcId="{C5DF6A26-3100-46D7-A514-884A10CDF4DC}" destId="{81180035-E45A-4A63-8BDB-7EF5367FABCD}" srcOrd="3" destOrd="0" presId="urn:microsoft.com/office/officeart/2005/8/layout/chevron1"/>
    <dgm:cxn modelId="{679FD77E-5B77-4082-9EE2-CB4EA6888923}" type="presParOf" srcId="{C5DF6A26-3100-46D7-A514-884A10CDF4DC}" destId="{623E6E6A-2158-4B90-BB54-17DC662F1B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230B2-0A83-4501-9CF6-B0AE72ACE4ED}">
      <dsp:nvSpPr>
        <dsp:cNvPr id="0" name=""/>
        <dsp:cNvSpPr/>
      </dsp:nvSpPr>
      <dsp:spPr>
        <a:xfrm>
          <a:off x="3352" y="0"/>
          <a:ext cx="3268523" cy="1180800"/>
        </a:xfrm>
        <a:prstGeom prst="rect">
          <a:avLst/>
        </a:prstGeom>
        <a:solidFill>
          <a:srgbClr val="CD6731"/>
        </a:solidFill>
        <a:ln w="25400" cap="flat" cmpd="sng" algn="ctr">
          <a:solidFill>
            <a:srgbClr val="CD673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Limiting Enrollment Opportunities and Imposing New Administrative Requirements</a:t>
          </a:r>
        </a:p>
      </dsp:txBody>
      <dsp:txXfrm>
        <a:off x="3352" y="0"/>
        <a:ext cx="3268523" cy="1180800"/>
      </dsp:txXfrm>
    </dsp:sp>
    <dsp:sp modelId="{FB2A9FEF-D5D6-4521-A19C-BF71FBAE4F79}">
      <dsp:nvSpPr>
        <dsp:cNvPr id="0" name=""/>
        <dsp:cNvSpPr/>
      </dsp:nvSpPr>
      <dsp:spPr>
        <a:xfrm>
          <a:off x="3352" y="1145954"/>
          <a:ext cx="3268523" cy="2080673"/>
        </a:xfrm>
        <a:prstGeom prst="rect">
          <a:avLst/>
        </a:prstGeom>
        <a:solidFill>
          <a:srgbClr val="F5F5F5"/>
        </a:solidFill>
        <a:ln w="25400" cap="flat" cmpd="sng" algn="ctr">
          <a:solidFill>
            <a:srgbClr val="F5F5F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Imposes pre-enrollment verification and ending automatic re-enrollment: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2028</a:t>
          </a:r>
        </a:p>
        <a:p>
          <a:pPr marL="114300" lvl="1" indent="-114300" algn="l" defTabSz="622300" rtl="0">
            <a:lnSpc>
              <a:spcPct val="90000"/>
            </a:lnSpc>
            <a:spcBef>
              <a:spcPct val="0"/>
            </a:spcBef>
            <a:spcAft>
              <a:spcPct val="15000"/>
            </a:spcAft>
            <a:buChar char="•"/>
          </a:pPr>
          <a:endPar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rtl="0">
            <a:lnSpc>
              <a:spcPct val="90000"/>
            </a:lnSpc>
            <a:spcBef>
              <a:spcPct val="0"/>
            </a:spcBef>
            <a:spcAft>
              <a:spcPct val="150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Eliminates income-based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Special Enrollment Period </a:t>
          </a: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(SEP):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dsp:txBody>
      <dsp:txXfrm>
        <a:off x="3352" y="1145954"/>
        <a:ext cx="3268523" cy="2080673"/>
      </dsp:txXfrm>
    </dsp:sp>
    <dsp:sp modelId="{E0133A37-0A22-42EF-8197-E008C9F776AB}">
      <dsp:nvSpPr>
        <dsp:cNvPr id="0" name=""/>
        <dsp:cNvSpPr/>
      </dsp:nvSpPr>
      <dsp:spPr>
        <a:xfrm>
          <a:off x="3729469" y="0"/>
          <a:ext cx="3268523" cy="1180800"/>
        </a:xfrm>
        <a:prstGeom prst="rect">
          <a:avLst/>
        </a:prstGeom>
        <a:solidFill>
          <a:srgbClr val="356F7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Restricting Eligibility for Immigrant Groups</a:t>
          </a:r>
        </a:p>
      </dsp:txBody>
      <dsp:txXfrm>
        <a:off x="3729469" y="0"/>
        <a:ext cx="3268523" cy="1180800"/>
      </dsp:txXfrm>
    </dsp:sp>
    <dsp:sp modelId="{4A44EC4B-CA11-4C60-86A8-B6AFA1A09077}">
      <dsp:nvSpPr>
        <dsp:cNvPr id="0" name=""/>
        <dsp:cNvSpPr/>
      </dsp:nvSpPr>
      <dsp:spPr>
        <a:xfrm>
          <a:off x="3729469" y="1164167"/>
          <a:ext cx="3268523" cy="2045990"/>
        </a:xfrm>
        <a:prstGeom prst="rect">
          <a:avLst/>
        </a:prstGeom>
        <a:solidFill>
          <a:srgbClr val="EBEBEB"/>
        </a:solidFill>
        <a:ln w="25400" cap="flat" cmpd="sng" algn="ctr">
          <a:solidFill>
            <a:srgbClr val="EBEBEB">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Limits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Premium Tax Credit </a:t>
          </a: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(PTC) eligibility to certain immigrant groups: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2027</a:t>
          </a:r>
        </a:p>
        <a:p>
          <a:pPr marL="114300" lvl="1" indent="-114300" algn="l" defTabSz="622300" rtl="0">
            <a:lnSpc>
              <a:spcPct val="90000"/>
            </a:lnSpc>
            <a:spcBef>
              <a:spcPct val="0"/>
            </a:spcBef>
            <a:spcAft>
              <a:spcPct val="15000"/>
            </a:spcAft>
            <a:buChar char="•"/>
          </a:pPr>
          <a:endPar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rtl="0">
            <a:lnSpc>
              <a:spcPct val="90000"/>
            </a:lnSpc>
            <a:spcBef>
              <a:spcPct val="0"/>
            </a:spcBef>
            <a:spcAft>
              <a:spcPct val="150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Ends Premium Tax Credit  for low-income lawfully present immigrants: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a:p>
          <a:pPr marL="114300" lvl="1" indent="-114300" algn="l" defTabSz="622300" rtl="0">
            <a:lnSpc>
              <a:spcPct val="90000"/>
            </a:lnSpc>
            <a:spcBef>
              <a:spcPct val="0"/>
            </a:spcBef>
            <a:spcAft>
              <a:spcPct val="15000"/>
            </a:spcAft>
            <a:buChar char="•"/>
          </a:pP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3729469" y="1164167"/>
        <a:ext cx="3268523" cy="2045990"/>
      </dsp:txXfrm>
    </dsp:sp>
    <dsp:sp modelId="{CD88F75B-D034-4A69-877B-2E1FE7FC93DF}">
      <dsp:nvSpPr>
        <dsp:cNvPr id="0" name=""/>
        <dsp:cNvSpPr/>
      </dsp:nvSpPr>
      <dsp:spPr>
        <a:xfrm>
          <a:off x="7455586" y="0"/>
          <a:ext cx="3268523" cy="1180800"/>
        </a:xfrm>
        <a:prstGeom prst="rect">
          <a:avLst/>
        </a:prstGeom>
        <a:solidFill>
          <a:srgbClr val="19B9C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Affordability and Coverage Changes</a:t>
          </a:r>
        </a:p>
      </dsp:txBody>
      <dsp:txXfrm>
        <a:off x="7455586" y="0"/>
        <a:ext cx="3268523" cy="1180800"/>
      </dsp:txXfrm>
    </dsp:sp>
    <dsp:sp modelId="{11077EA4-3760-4A2B-925C-4B04A1CAC921}">
      <dsp:nvSpPr>
        <dsp:cNvPr id="0" name=""/>
        <dsp:cNvSpPr/>
      </dsp:nvSpPr>
      <dsp:spPr>
        <a:xfrm>
          <a:off x="7455586" y="1161243"/>
          <a:ext cx="3268523" cy="2063259"/>
        </a:xfrm>
        <a:prstGeom prst="rect">
          <a:avLst/>
        </a:prstGeom>
        <a:solidFill>
          <a:srgbClr val="F5F5F5">
            <a:alpha val="90000"/>
          </a:srgbClr>
        </a:solidFill>
        <a:ln w="25400" cap="flat" cmpd="sng" algn="ctr">
          <a:solidFill>
            <a:srgbClr val="F5F5F5">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ts val="12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Removes caps on repayment of excess Advance Premium Tax Credit: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2026</a:t>
          </a:r>
        </a:p>
        <a:p>
          <a:pPr marL="114300" lvl="1" indent="-114300" algn="l" defTabSz="622300" rtl="0">
            <a:lnSpc>
              <a:spcPct val="90000"/>
            </a:lnSpc>
            <a:spcBef>
              <a:spcPct val="0"/>
            </a:spcBef>
            <a:spcAft>
              <a:spcPts val="1200"/>
            </a:spcAft>
            <a:buChar char="•"/>
          </a:pPr>
          <a:r>
            <a:rPr lang="en-US" sz="1400" kern="1200">
              <a:solidFill>
                <a:srgbClr val="1D1B23"/>
              </a:solidFill>
              <a:latin typeface="Open Sans" panose="020B0606030504020204" pitchFamily="34" charset="0"/>
              <a:ea typeface="Open Sans" panose="020B0606030504020204" pitchFamily="34" charset="0"/>
              <a:cs typeface="Open Sans" panose="020B0606030504020204" pitchFamily="34" charset="0"/>
            </a:rPr>
            <a:t>Denies Advance Premium Tax Credit to consumers who lose Medi-Cal due to work requirements beginning as early as 2027 but can be delayed until December 31, </a:t>
          </a:r>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2028</a:t>
          </a:r>
        </a:p>
      </dsp:txBody>
      <dsp:txXfrm>
        <a:off x="7455586" y="1161243"/>
        <a:ext cx="3268523" cy="2063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1960F-8335-4F2C-9769-870D1041911B}">
      <dsp:nvSpPr>
        <dsp:cNvPr id="0" name=""/>
        <dsp:cNvSpPr/>
      </dsp:nvSpPr>
      <dsp:spPr>
        <a:xfrm>
          <a:off x="0" y="334385"/>
          <a:ext cx="10702456" cy="779955"/>
        </a:xfrm>
        <a:prstGeom prst="flowChartProcess">
          <a:avLst/>
        </a:prstGeom>
        <a:solidFill>
          <a:srgbClr val="356F77"/>
        </a:solidFill>
        <a:ln>
          <a:solidFill>
            <a:srgbClr val="356F77"/>
          </a:solidFill>
        </a:ln>
        <a:effectLst/>
      </dsp:spPr>
      <dsp:style>
        <a:lnRef idx="0">
          <a:scrgbClr r="0" g="0" b="0"/>
        </a:lnRef>
        <a:fillRef idx="1">
          <a:scrgbClr r="0" g="0" b="0"/>
        </a:fillRef>
        <a:effectRef idx="0">
          <a:scrgbClr r="0" g="0" b="0"/>
        </a:effectRef>
        <a:fontRef idx="minor"/>
      </dsp:style>
    </dsp:sp>
    <dsp:sp modelId="{A4DF3F41-DAF8-4C3A-8C59-5A57F5F28DDA}">
      <dsp:nvSpPr>
        <dsp:cNvPr id="0" name=""/>
        <dsp:cNvSpPr/>
      </dsp:nvSpPr>
      <dsp:spPr>
        <a:xfrm>
          <a:off x="407306" y="369425"/>
          <a:ext cx="740557" cy="74055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FD1EB3-F320-45DB-A031-483A7036F031}">
      <dsp:nvSpPr>
        <dsp:cNvPr id="0" name=""/>
        <dsp:cNvSpPr/>
      </dsp:nvSpPr>
      <dsp:spPr>
        <a:xfrm>
          <a:off x="1464626" y="412592"/>
          <a:ext cx="9145765" cy="624205"/>
        </a:xfrm>
        <a:prstGeom prst="rect">
          <a:avLst/>
        </a:prstGeom>
        <a:solidFill>
          <a:srgbClr val="356F77"/>
        </a:solidFill>
        <a:ln>
          <a:solidFill>
            <a:srgbClr val="356F77"/>
          </a:solidFill>
        </a:ln>
        <a:effectLst/>
      </dsp:spPr>
      <dsp:style>
        <a:lnRef idx="0">
          <a:scrgbClr r="0" g="0" b="0"/>
        </a:lnRef>
        <a:fillRef idx="0">
          <a:scrgbClr r="0" g="0" b="0"/>
        </a:fillRef>
        <a:effectRef idx="0">
          <a:scrgbClr r="0" g="0" b="0"/>
        </a:effectRef>
        <a:fontRef idx="minor"/>
      </dsp:style>
      <dsp:txBody>
        <a:bodyPr spcFirstLastPara="0" vert="horz" wrap="square" lIns="97073" tIns="97073" rIns="97073" bIns="97073" numCol="1" spcCol="1270" anchor="ctr" anchorCtr="0">
          <a:noAutofit/>
        </a:bodyPr>
        <a:lstStyle/>
        <a:p>
          <a:pPr marL="0" lvl="0" indent="0" algn="l" defTabSz="711200">
            <a:lnSpc>
              <a:spcPct val="100000"/>
            </a:lnSpc>
            <a:spcBef>
              <a:spcPct val="0"/>
            </a:spcBef>
            <a:spcAft>
              <a:spcPct val="35000"/>
            </a:spcAft>
            <a:buNone/>
          </a:pPr>
          <a:r>
            <a:rPr lang="en-US" sz="1600" kern="1200">
              <a:solidFill>
                <a:schemeClr val="bg1"/>
              </a:solidFill>
              <a:latin typeface="Open Sans" panose="020B0606030504020204" pitchFamily="34" charset="0"/>
              <a:ea typeface="Open Sans" panose="020B0606030504020204" pitchFamily="34" charset="0"/>
              <a:cs typeface="Open Sans" panose="020B0606030504020204" pitchFamily="34" charset="0"/>
            </a:rPr>
            <a:t>In place since 2021, the enhanced premium tax credits are set to expire at the end of 2025. The enhanced tax credits were previously extended in 2022. </a:t>
          </a:r>
        </a:p>
      </dsp:txBody>
      <dsp:txXfrm>
        <a:off x="1464626" y="412592"/>
        <a:ext cx="9145765" cy="624205"/>
      </dsp:txXfrm>
    </dsp:sp>
    <dsp:sp modelId="{5DD6709F-B653-4D2E-8958-E8251FF79105}">
      <dsp:nvSpPr>
        <dsp:cNvPr id="0" name=""/>
        <dsp:cNvSpPr/>
      </dsp:nvSpPr>
      <dsp:spPr>
        <a:xfrm>
          <a:off x="0" y="1328153"/>
          <a:ext cx="10702456" cy="1346467"/>
        </a:xfrm>
        <a:prstGeom prst="rect">
          <a:avLst/>
        </a:prstGeom>
        <a:solidFill>
          <a:srgbClr val="E8A83C"/>
        </a:solidFill>
        <a:ln>
          <a:solidFill>
            <a:srgbClr val="E8A83C"/>
          </a:solidFill>
        </a:ln>
        <a:effectLst/>
      </dsp:spPr>
      <dsp:style>
        <a:lnRef idx="0">
          <a:scrgbClr r="0" g="0" b="0"/>
        </a:lnRef>
        <a:fillRef idx="1">
          <a:scrgbClr r="0" g="0" b="0"/>
        </a:fillRef>
        <a:effectRef idx="0">
          <a:scrgbClr r="0" g="0" b="0"/>
        </a:effectRef>
        <a:fontRef idx="minor"/>
      </dsp:style>
    </dsp:sp>
    <dsp:sp modelId="{F8B0D41A-69DD-4BD2-A5AA-26E76FCCF95C}">
      <dsp:nvSpPr>
        <dsp:cNvPr id="0" name=""/>
        <dsp:cNvSpPr/>
      </dsp:nvSpPr>
      <dsp:spPr>
        <a:xfrm>
          <a:off x="407306" y="1660955"/>
          <a:ext cx="740557" cy="7405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2483B4-8E8B-4A84-A3F7-620326C1D3AE}">
      <dsp:nvSpPr>
        <dsp:cNvPr id="0" name=""/>
        <dsp:cNvSpPr/>
      </dsp:nvSpPr>
      <dsp:spPr>
        <a:xfrm>
          <a:off x="1364755" y="1338090"/>
          <a:ext cx="9145765" cy="1346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01" tIns="142501" rIns="142501" bIns="142501" numCol="1" spcCol="1270" anchor="ctr" anchorCtr="0">
          <a:noAutofit/>
        </a:bodyPr>
        <a:lstStyle/>
        <a:p>
          <a:pPr marL="0" lvl="0" indent="0" algn="l" defTabSz="666750">
            <a:lnSpc>
              <a:spcPct val="100000"/>
            </a:lnSpc>
            <a:spcBef>
              <a:spcPct val="0"/>
            </a:spcBef>
            <a:spcAft>
              <a:spcPct val="35000"/>
            </a:spcAft>
            <a:buNone/>
          </a:pPr>
          <a:r>
            <a:rPr lang="en-US" sz="1500" kern="1200">
              <a:solidFill>
                <a:schemeClr val="bg1"/>
              </a:solidFill>
              <a:latin typeface="Open Sans" panose="020B0606030504020204" pitchFamily="34" charset="0"/>
              <a:ea typeface="Open Sans" panose="020B0606030504020204" pitchFamily="34" charset="0"/>
              <a:cs typeface="Open Sans" panose="020B0606030504020204" pitchFamily="34" charset="0"/>
            </a:rPr>
            <a:t>While Covered California reports a </a:t>
          </a:r>
          <a:r>
            <a:rPr lang="en-US" sz="15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10.3% </a:t>
          </a:r>
          <a:r>
            <a:rPr lang="en-US" sz="1500" kern="1200">
              <a:solidFill>
                <a:schemeClr val="bg1"/>
              </a:solidFill>
              <a:latin typeface="Open Sans" panose="020B0606030504020204" pitchFamily="34" charset="0"/>
              <a:ea typeface="Open Sans" panose="020B0606030504020204" pitchFamily="34" charset="0"/>
              <a:cs typeface="Open Sans" panose="020B0606030504020204" pitchFamily="34" charset="0"/>
            </a:rPr>
            <a:t>statewide average gross rate increase, the changes in net premium costs experienced by consumers will be much higher when also accounting for the decrease in generosity of tax credits, the loss of tax credit eligibility for middle income consumers, and other federal policy changes. </a:t>
          </a:r>
        </a:p>
      </dsp:txBody>
      <dsp:txXfrm>
        <a:off x="1364755" y="1338090"/>
        <a:ext cx="9145765" cy="1346467"/>
      </dsp:txXfrm>
    </dsp:sp>
    <dsp:sp modelId="{1DF522D3-DE84-4624-B70A-5056716C3AB0}">
      <dsp:nvSpPr>
        <dsp:cNvPr id="0" name=""/>
        <dsp:cNvSpPr/>
      </dsp:nvSpPr>
      <dsp:spPr>
        <a:xfrm>
          <a:off x="0" y="2934650"/>
          <a:ext cx="10702456" cy="1346467"/>
        </a:xfrm>
        <a:prstGeom prst="rect">
          <a:avLst/>
        </a:prstGeom>
        <a:solidFill>
          <a:srgbClr val="CD6731"/>
        </a:solidFill>
        <a:ln>
          <a:noFill/>
        </a:ln>
        <a:effectLst/>
      </dsp:spPr>
      <dsp:style>
        <a:lnRef idx="0">
          <a:scrgbClr r="0" g="0" b="0"/>
        </a:lnRef>
        <a:fillRef idx="1">
          <a:scrgbClr r="0" g="0" b="0"/>
        </a:fillRef>
        <a:effectRef idx="0">
          <a:scrgbClr r="0" g="0" b="0"/>
        </a:effectRef>
        <a:fontRef idx="minor"/>
      </dsp:style>
    </dsp:sp>
    <dsp:sp modelId="{618C3E05-138D-4F7D-A6D1-7158B80B30E0}">
      <dsp:nvSpPr>
        <dsp:cNvPr id="0" name=""/>
        <dsp:cNvSpPr/>
      </dsp:nvSpPr>
      <dsp:spPr>
        <a:xfrm>
          <a:off x="400878" y="3224743"/>
          <a:ext cx="740557" cy="74055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D529BC-9A44-4B28-A236-1CED3BB5D78C}">
      <dsp:nvSpPr>
        <dsp:cNvPr id="0" name=""/>
        <dsp:cNvSpPr/>
      </dsp:nvSpPr>
      <dsp:spPr>
        <a:xfrm>
          <a:off x="1417188" y="2934637"/>
          <a:ext cx="4816105" cy="1346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01" tIns="142501" rIns="142501" bIns="142501" numCol="1" spcCol="1270" anchor="ctr" anchorCtr="0">
          <a:noAutofit/>
        </a:bodyPr>
        <a:lstStyle/>
        <a:p>
          <a:pPr marL="0" lvl="0" indent="0" algn="l" defTabSz="666750">
            <a:lnSpc>
              <a:spcPct val="100000"/>
            </a:lnSpc>
            <a:spcBef>
              <a:spcPct val="0"/>
            </a:spcBef>
            <a:spcAft>
              <a:spcPct val="35000"/>
            </a:spcAft>
            <a:buNone/>
          </a:pPr>
          <a:r>
            <a:rPr lang="en-US" sz="1500" kern="1200">
              <a:solidFill>
                <a:schemeClr val="bg1"/>
              </a:solidFill>
              <a:latin typeface="Open Sans" panose="020B0606030504020204" pitchFamily="34" charset="0"/>
              <a:ea typeface="Open Sans" panose="020B0606030504020204" pitchFamily="34" charset="0"/>
              <a:cs typeface="Open Sans" panose="020B0606030504020204" pitchFamily="34" charset="0"/>
            </a:rPr>
            <a:t>If no action is taken to extend the Enhanced Premium Tax Credits: </a:t>
          </a:r>
        </a:p>
      </dsp:txBody>
      <dsp:txXfrm>
        <a:off x="1417188" y="2934637"/>
        <a:ext cx="4816105" cy="1346467"/>
      </dsp:txXfrm>
    </dsp:sp>
    <dsp:sp modelId="{0E933868-3CB0-4C5F-8749-D9D53D89E516}">
      <dsp:nvSpPr>
        <dsp:cNvPr id="0" name=""/>
        <dsp:cNvSpPr/>
      </dsp:nvSpPr>
      <dsp:spPr>
        <a:xfrm>
          <a:off x="6372660" y="2944574"/>
          <a:ext cx="4329660" cy="1346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501" tIns="142501" rIns="142501" bIns="142501" numCol="1" spcCol="1270" anchor="ctr" anchorCtr="0">
          <a:noAutofit/>
        </a:bodyPr>
        <a:lstStyle/>
        <a:p>
          <a:pPr marL="0" lvl="0" indent="0" algn="l" defTabSz="533400">
            <a:lnSpc>
              <a:spcPct val="100000"/>
            </a:lnSpc>
            <a:spcBef>
              <a:spcPct val="0"/>
            </a:spcBef>
            <a:spcAft>
              <a:spcPct val="35000"/>
            </a:spcAft>
            <a:buNone/>
          </a:pP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Enrollees will experience, on average, a </a:t>
          </a:r>
          <a:r>
            <a:rPr lang="en-US" sz="12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97% increase </a:t>
          </a: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in monthly premium costs.</a:t>
          </a:r>
          <a:b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This translates to ,an average, </a:t>
          </a:r>
          <a:r>
            <a:rPr lang="en-US" sz="12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$125 </a:t>
          </a: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more that consumers will pay every month for their coverage.</a:t>
          </a:r>
          <a:b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An estimated </a:t>
          </a:r>
          <a:r>
            <a:rPr lang="en-US" sz="12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400,000</a:t>
          </a:r>
          <a:r>
            <a:rPr lang="en-US" sz="12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 Californians </a:t>
          </a:r>
          <a:r>
            <a:rPr lang="en-US" sz="1200" kern="1200">
              <a:solidFill>
                <a:schemeClr val="bg1"/>
              </a:solidFill>
              <a:latin typeface="Open Sans" panose="020B0606030504020204" pitchFamily="34" charset="0"/>
              <a:ea typeface="Open Sans" panose="020B0606030504020204" pitchFamily="34" charset="0"/>
              <a:cs typeface="Open Sans" panose="020B0606030504020204" pitchFamily="34" charset="0"/>
            </a:rPr>
            <a:t>could drop coverage due to lack of affordability.</a:t>
          </a:r>
        </a:p>
      </dsp:txBody>
      <dsp:txXfrm>
        <a:off x="6372660" y="2944574"/>
        <a:ext cx="4329660" cy="1346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B5DC8-0425-48E1-B1ED-9111F73B61BC}">
      <dsp:nvSpPr>
        <dsp:cNvPr id="0" name=""/>
        <dsp:cNvSpPr/>
      </dsp:nvSpPr>
      <dsp:spPr>
        <a:xfrm>
          <a:off x="5393944" y="591824"/>
          <a:ext cx="2743207" cy="2743208"/>
        </a:xfrm>
        <a:prstGeom prst="ellipse">
          <a:avLst/>
        </a:prstGeom>
        <a:solidFill>
          <a:srgbClr val="356F77">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795677" y="993558"/>
        <a:ext cx="1939741" cy="1939740"/>
      </dsp:txXfrm>
    </dsp:sp>
    <dsp:sp modelId="{2EEDB77E-5C51-43BE-BC86-969D1A59C488}">
      <dsp:nvSpPr>
        <dsp:cNvPr id="0" name=""/>
        <dsp:cNvSpPr/>
      </dsp:nvSpPr>
      <dsp:spPr>
        <a:xfrm>
          <a:off x="441851" y="602311"/>
          <a:ext cx="2743207" cy="2743208"/>
        </a:xfrm>
        <a:prstGeom prst="ellipse">
          <a:avLst/>
        </a:prstGeom>
        <a:solidFill>
          <a:srgbClr val="356F77">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43584" y="1004045"/>
        <a:ext cx="1939741" cy="1939740"/>
      </dsp:txXfrm>
    </dsp:sp>
    <dsp:sp modelId="{96D9E10C-023C-4B90-8A1F-BDD4A5593608}">
      <dsp:nvSpPr>
        <dsp:cNvPr id="0" name=""/>
        <dsp:cNvSpPr/>
      </dsp:nvSpPr>
      <dsp:spPr>
        <a:xfrm>
          <a:off x="2909886" y="591824"/>
          <a:ext cx="2743207" cy="2743208"/>
        </a:xfrm>
        <a:prstGeom prst="ellipse">
          <a:avLst/>
        </a:prstGeom>
        <a:solidFill>
          <a:srgbClr val="356F77">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311619" y="993558"/>
        <a:ext cx="1939741" cy="1939740"/>
      </dsp:txXfrm>
    </dsp:sp>
    <dsp:sp modelId="{CD189DAB-CA9F-46A2-8707-E8E04021DEF6}">
      <dsp:nvSpPr>
        <dsp:cNvPr id="0" name=""/>
        <dsp:cNvSpPr/>
      </dsp:nvSpPr>
      <dsp:spPr>
        <a:xfrm>
          <a:off x="7863804" y="591835"/>
          <a:ext cx="2743207" cy="2743208"/>
        </a:xfrm>
        <a:prstGeom prst="ellipse">
          <a:avLst/>
        </a:prstGeom>
        <a:solidFill>
          <a:srgbClr val="356F77">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8265537" y="993569"/>
        <a:ext cx="1939741" cy="1939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C3B08-E54C-4EE5-AB1D-8F43556B7E98}">
      <dsp:nvSpPr>
        <dsp:cNvPr id="0" name=""/>
        <dsp:cNvSpPr/>
      </dsp:nvSpPr>
      <dsp:spPr>
        <a:xfrm>
          <a:off x="0" y="1287278"/>
          <a:ext cx="2893483" cy="2893483"/>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Pediatric utilization of QDPs is </a:t>
          </a:r>
          <a:r>
            <a:rPr lang="en-US" sz="1400" b="1" kern="1200">
              <a:latin typeface="Open Sans" panose="020B0606030504020204" pitchFamily="34" charset="0"/>
              <a:ea typeface="Open Sans" panose="020B0606030504020204" pitchFamily="34" charset="0"/>
              <a:cs typeface="Open Sans" panose="020B0606030504020204" pitchFamily="34" charset="0"/>
            </a:rPr>
            <a:t>overall higher </a:t>
          </a:r>
          <a:r>
            <a:rPr lang="en-US" sz="1400" kern="1200">
              <a:latin typeface="Open Sans" panose="020B0606030504020204" pitchFamily="34" charset="0"/>
              <a:ea typeface="Open Sans" panose="020B0606030504020204" pitchFamily="34" charset="0"/>
              <a:cs typeface="Open Sans" panose="020B0606030504020204" pitchFamily="34" charset="0"/>
            </a:rPr>
            <a:t>than adult utilization, and services used skew more toward Preventive for children than adults</a:t>
          </a:r>
        </a:p>
      </dsp:txBody>
      <dsp:txXfrm>
        <a:off x="423741" y="1711019"/>
        <a:ext cx="2046001" cy="2046001"/>
      </dsp:txXfrm>
    </dsp:sp>
    <dsp:sp modelId="{81757B4B-F264-4311-BDA1-4AD5BED8C4AA}">
      <dsp:nvSpPr>
        <dsp:cNvPr id="0" name=""/>
        <dsp:cNvSpPr/>
      </dsp:nvSpPr>
      <dsp:spPr>
        <a:xfrm>
          <a:off x="2893483" y="1287278"/>
          <a:ext cx="2893483" cy="2893483"/>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We see the largest differences in dental plan utilization </a:t>
          </a:r>
          <a:r>
            <a:rPr lang="en-US" sz="1400" b="1" kern="1200">
              <a:latin typeface="Open Sans" panose="020B0606030504020204" pitchFamily="34" charset="0"/>
              <a:ea typeface="Open Sans" panose="020B0606030504020204" pitchFamily="34" charset="0"/>
              <a:cs typeface="Open Sans" panose="020B0606030504020204" pitchFamily="34" charset="0"/>
            </a:rPr>
            <a:t>by plan type</a:t>
          </a:r>
          <a:r>
            <a:rPr lang="en-US" sz="1400" kern="1200">
              <a:latin typeface="Open Sans" panose="020B0606030504020204" pitchFamily="34" charset="0"/>
              <a:ea typeface="Open Sans" panose="020B0606030504020204" pitchFamily="34" charset="0"/>
              <a:cs typeface="Open Sans" panose="020B0606030504020204" pitchFamily="34" charset="0"/>
            </a:rPr>
            <a:t>, PPO utilization is 3 times DHMO utilization and this holds true for children and adults</a:t>
          </a:r>
        </a:p>
      </dsp:txBody>
      <dsp:txXfrm>
        <a:off x="3317224" y="1711019"/>
        <a:ext cx="2046001" cy="2046001"/>
      </dsp:txXfrm>
    </dsp:sp>
    <dsp:sp modelId="{3DD077AD-9978-4F8C-AF48-9FFF616752E7}">
      <dsp:nvSpPr>
        <dsp:cNvPr id="0" name=""/>
        <dsp:cNvSpPr/>
      </dsp:nvSpPr>
      <dsp:spPr>
        <a:xfrm>
          <a:off x="5786966" y="1287278"/>
          <a:ext cx="2893483" cy="2893483"/>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Open Sans" panose="020B0606030504020204" pitchFamily="34" charset="0"/>
              <a:ea typeface="Open Sans" panose="020B0606030504020204" pitchFamily="34" charset="0"/>
              <a:cs typeface="Open Sans" panose="020B0606030504020204" pitchFamily="34" charset="0"/>
            </a:rPr>
            <a:t>No significant increase </a:t>
          </a:r>
          <a:r>
            <a:rPr lang="en-US" sz="1400" kern="1200">
              <a:latin typeface="Open Sans" panose="020B0606030504020204" pitchFamily="34" charset="0"/>
              <a:ea typeface="Open Sans" panose="020B0606030504020204" pitchFamily="34" charset="0"/>
              <a:cs typeface="Open Sans" panose="020B0606030504020204" pitchFamily="34" charset="0"/>
            </a:rPr>
            <a:t>in utilization when we apply a 180-day continuous enrollment rule (180d) versus a 90-day rule (90d) (dental enrollees tend to enroll for the full 12 months )</a:t>
          </a:r>
        </a:p>
      </dsp:txBody>
      <dsp:txXfrm>
        <a:off x="6210707" y="1711019"/>
        <a:ext cx="2046001" cy="2046001"/>
      </dsp:txXfrm>
    </dsp:sp>
    <dsp:sp modelId="{4B5B1305-BED9-4A5B-9D05-4D4EB6DD1D67}">
      <dsp:nvSpPr>
        <dsp:cNvPr id="0" name=""/>
        <dsp:cNvSpPr/>
      </dsp:nvSpPr>
      <dsp:spPr>
        <a:xfrm>
          <a:off x="8680449" y="1287278"/>
          <a:ext cx="2893483" cy="2893483"/>
        </a:xfrm>
        <a:prstGeom prst="ellipse">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While we observe differences in utilization rates by race/ethnicity, region, and income, these differences are </a:t>
          </a:r>
          <a:r>
            <a:rPr lang="en-US" sz="1400" b="0" kern="1200">
              <a:latin typeface="Open Sans" panose="020B0606030504020204" pitchFamily="34" charset="0"/>
              <a:ea typeface="Open Sans" panose="020B0606030504020204" pitchFamily="34" charset="0"/>
              <a:cs typeface="Open Sans" panose="020B0606030504020204" pitchFamily="34" charset="0"/>
            </a:rPr>
            <a:t>generally </a:t>
          </a:r>
          <a:r>
            <a:rPr lang="en-US" sz="1400" b="1" kern="1200">
              <a:latin typeface="Open Sans" panose="020B0606030504020204" pitchFamily="34" charset="0"/>
              <a:ea typeface="Open Sans" panose="020B0606030504020204" pitchFamily="34" charset="0"/>
              <a:cs typeface="Open Sans" panose="020B0606030504020204" pitchFamily="34" charset="0"/>
            </a:rPr>
            <a:t>not statistically significant</a:t>
          </a:r>
          <a:r>
            <a:rPr lang="en-US" sz="1400" kern="1200">
              <a:latin typeface="Open Sans" panose="020B0606030504020204" pitchFamily="34" charset="0"/>
              <a:ea typeface="Open Sans" panose="020B0606030504020204" pitchFamily="34" charset="0"/>
              <a:cs typeface="Open Sans" panose="020B0606030504020204" pitchFamily="34" charset="0"/>
            </a:rPr>
            <a:t>.</a:t>
          </a:r>
        </a:p>
      </dsp:txBody>
      <dsp:txXfrm>
        <a:off x="9104190" y="1711019"/>
        <a:ext cx="2046001" cy="2046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2F856-FCC7-470E-B5C2-E290F8C234EC}">
      <dsp:nvSpPr>
        <dsp:cNvPr id="0" name=""/>
        <dsp:cNvSpPr/>
      </dsp:nvSpPr>
      <dsp:spPr>
        <a:xfrm>
          <a:off x="1389436" y="397954"/>
          <a:ext cx="2404533" cy="2404899"/>
        </a:xfrm>
        <a:prstGeom prst="circularArrow">
          <a:avLst>
            <a:gd name="adj1" fmla="val 10980"/>
            <a:gd name="adj2" fmla="val 1142322"/>
            <a:gd name="adj3" fmla="val 4500000"/>
            <a:gd name="adj4" fmla="val 10800000"/>
            <a:gd name="adj5" fmla="val 12500"/>
          </a:avLst>
        </a:prstGeom>
        <a:solidFill>
          <a:schemeClr val="accent5">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6555858-9A77-4A69-92D3-D436AC945692}">
      <dsp:nvSpPr>
        <dsp:cNvPr id="0" name=""/>
        <dsp:cNvSpPr/>
      </dsp:nvSpPr>
      <dsp:spPr>
        <a:xfrm>
          <a:off x="1920917" y="1266195"/>
          <a:ext cx="1336153" cy="667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Concept Formulation</a:t>
          </a:r>
        </a:p>
      </dsp:txBody>
      <dsp:txXfrm>
        <a:off x="1920917" y="1266195"/>
        <a:ext cx="1336153" cy="667916"/>
      </dsp:txXfrm>
    </dsp:sp>
    <dsp:sp modelId="{CEF55BC2-DABA-4E77-875D-7417B2C794EB}">
      <dsp:nvSpPr>
        <dsp:cNvPr id="0" name=""/>
        <dsp:cNvSpPr/>
      </dsp:nvSpPr>
      <dsp:spPr>
        <a:xfrm>
          <a:off x="721585" y="1779747"/>
          <a:ext cx="2404533" cy="2404899"/>
        </a:xfrm>
        <a:prstGeom prst="leftCircularArrow">
          <a:avLst>
            <a:gd name="adj1" fmla="val 10980"/>
            <a:gd name="adj2" fmla="val 1142322"/>
            <a:gd name="adj3" fmla="val 6300000"/>
            <a:gd name="adj4" fmla="val 18900000"/>
            <a:gd name="adj5" fmla="val 12500"/>
          </a:avLst>
        </a:prstGeom>
        <a:solidFill>
          <a:schemeClr val="accent5">
            <a:shade val="50000"/>
            <a:hueOff val="168648"/>
            <a:satOff val="-3730"/>
            <a:lumOff val="2799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994EA86-C99C-4AF2-97DE-070839F812CF}">
      <dsp:nvSpPr>
        <dsp:cNvPr id="0" name=""/>
        <dsp:cNvSpPr/>
      </dsp:nvSpPr>
      <dsp:spPr>
        <a:xfrm>
          <a:off x="1255776" y="2655981"/>
          <a:ext cx="1336153" cy="667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Stakeholder Discussion</a:t>
          </a:r>
        </a:p>
      </dsp:txBody>
      <dsp:txXfrm>
        <a:off x="1255776" y="2655981"/>
        <a:ext cx="1336153" cy="667916"/>
      </dsp:txXfrm>
    </dsp:sp>
    <dsp:sp modelId="{94F1E491-FC6E-48A6-B519-8E0961B883EB}">
      <dsp:nvSpPr>
        <dsp:cNvPr id="0" name=""/>
        <dsp:cNvSpPr/>
      </dsp:nvSpPr>
      <dsp:spPr>
        <a:xfrm>
          <a:off x="1560576" y="3326895"/>
          <a:ext cx="2065866" cy="2066694"/>
        </a:xfrm>
        <a:prstGeom prst="blockArc">
          <a:avLst>
            <a:gd name="adj1" fmla="val 13500000"/>
            <a:gd name="adj2" fmla="val 10800000"/>
            <a:gd name="adj3" fmla="val 12740"/>
          </a:avLst>
        </a:prstGeom>
        <a:solidFill>
          <a:schemeClr val="accent5">
            <a:shade val="50000"/>
            <a:hueOff val="168648"/>
            <a:satOff val="-3730"/>
            <a:lumOff val="2799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93319C2-4A54-4EAE-A02C-9D4325B1AC48}">
      <dsp:nvSpPr>
        <dsp:cNvPr id="0" name=""/>
        <dsp:cNvSpPr/>
      </dsp:nvSpPr>
      <dsp:spPr>
        <a:xfrm>
          <a:off x="1924078" y="4047766"/>
          <a:ext cx="1336153" cy="667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Draft Contract Development &amp; Feedback</a:t>
          </a:r>
        </a:p>
      </dsp:txBody>
      <dsp:txXfrm>
        <a:off x="1924078" y="4047766"/>
        <a:ext cx="1336153" cy="667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97F11-C5DA-4A5E-A5BB-34CD20A37FA3}">
      <dsp:nvSpPr>
        <dsp:cNvPr id="0" name=""/>
        <dsp:cNvSpPr/>
      </dsp:nvSpPr>
      <dsp:spPr>
        <a:xfrm>
          <a:off x="1166" y="457168"/>
          <a:ext cx="3182286" cy="1246257"/>
        </a:xfrm>
        <a:prstGeom prst="chevron">
          <a:avLst/>
        </a:prstGeom>
        <a:solidFill>
          <a:schemeClr val="lt1">
            <a:hueOff val="0"/>
            <a:satOff val="0"/>
            <a:lumOff val="0"/>
            <a:alphaOff val="0"/>
          </a:schemeClr>
        </a:solidFill>
        <a:ln w="25400" cap="flat" cmpd="sng" algn="ctr">
          <a:solidFill>
            <a:srgbClr val="115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March – June </a:t>
          </a:r>
        </a:p>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2025</a:t>
          </a:r>
        </a:p>
      </dsp:txBody>
      <dsp:txXfrm>
        <a:off x="624295" y="457168"/>
        <a:ext cx="1936029" cy="1246257"/>
      </dsp:txXfrm>
    </dsp:sp>
    <dsp:sp modelId="{AD068FC4-B5CC-4CAC-87F8-EBFC92887345}">
      <dsp:nvSpPr>
        <dsp:cNvPr id="0" name=""/>
        <dsp:cNvSpPr/>
      </dsp:nvSpPr>
      <dsp:spPr>
        <a:xfrm>
          <a:off x="2871888" y="457168"/>
          <a:ext cx="5243066" cy="1246257"/>
        </a:xfrm>
        <a:prstGeom prst="chevron">
          <a:avLst/>
        </a:prstGeom>
        <a:solidFill>
          <a:schemeClr val="lt1">
            <a:hueOff val="0"/>
            <a:satOff val="0"/>
            <a:lumOff val="0"/>
            <a:alphaOff val="0"/>
          </a:schemeClr>
        </a:solidFill>
        <a:ln w="25400" cap="flat" cmpd="sng" algn="ctr">
          <a:solidFill>
            <a:srgbClr val="115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July – Dec</a:t>
          </a:r>
        </a:p>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2025</a:t>
          </a:r>
        </a:p>
      </dsp:txBody>
      <dsp:txXfrm>
        <a:off x="3495017" y="457168"/>
        <a:ext cx="3996809" cy="1246257"/>
      </dsp:txXfrm>
    </dsp:sp>
    <dsp:sp modelId="{623E6E6A-2158-4B90-BB54-17DC662F1B1A}">
      <dsp:nvSpPr>
        <dsp:cNvPr id="0" name=""/>
        <dsp:cNvSpPr/>
      </dsp:nvSpPr>
      <dsp:spPr>
        <a:xfrm>
          <a:off x="7803389" y="457168"/>
          <a:ext cx="3860593" cy="1246257"/>
        </a:xfrm>
        <a:prstGeom prst="chevron">
          <a:avLst/>
        </a:prstGeom>
        <a:solidFill>
          <a:schemeClr val="lt1">
            <a:hueOff val="0"/>
            <a:satOff val="0"/>
            <a:lumOff val="0"/>
            <a:alphaOff val="0"/>
          </a:schemeClr>
        </a:solidFill>
        <a:ln w="25400" cap="flat" cmpd="sng" algn="ctr">
          <a:solidFill>
            <a:srgbClr val="115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Jan – March </a:t>
          </a:r>
        </a:p>
        <a:p>
          <a:pPr marL="0" lvl="0" indent="0" algn="ctr" defTabSz="1022350">
            <a:lnSpc>
              <a:spcPct val="90000"/>
            </a:lnSpc>
            <a:spcBef>
              <a:spcPct val="0"/>
            </a:spcBef>
            <a:spcAft>
              <a:spcPts val="400"/>
            </a:spcAft>
            <a:buNone/>
          </a:pPr>
          <a:r>
            <a:rPr lang="en-US" sz="2300" kern="1200">
              <a:solidFill>
                <a:srgbClr val="554D56"/>
              </a:solidFill>
              <a:latin typeface="Open Sans" panose="020B0606030504020204" pitchFamily="34" charset="0"/>
              <a:ea typeface="Open Sans" panose="020B0606030504020204" pitchFamily="34" charset="0"/>
              <a:cs typeface="Open Sans" panose="020B0606030504020204" pitchFamily="34" charset="0"/>
            </a:rPr>
            <a:t>2026</a:t>
          </a:r>
        </a:p>
      </dsp:txBody>
      <dsp:txXfrm>
        <a:off x="8426518" y="457168"/>
        <a:ext cx="2614336" cy="124625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0.0885</cdr:x>
      <cdr:y>0.30327</cdr:y>
    </cdr:from>
    <cdr:to>
      <cdr:x>0.19293</cdr:x>
      <cdr:y>0.43836</cdr:y>
    </cdr:to>
    <cdr:sp macro="" textlink="">
      <cdr:nvSpPr>
        <cdr:cNvPr id="2" name="TextBox 12">
          <a:extLst xmlns:a="http://schemas.openxmlformats.org/drawingml/2006/main">
            <a:ext uri="{FF2B5EF4-FFF2-40B4-BE49-F238E27FC236}">
              <a16:creationId xmlns:a16="http://schemas.microsoft.com/office/drawing/2014/main" id="{064FB96A-7C8C-4AA2-A43A-65D57AD275FE}"/>
            </a:ext>
          </a:extLst>
        </cdr:cNvPr>
        <cdr:cNvSpPr txBox="1"/>
      </cdr:nvSpPr>
      <cdr:spPr>
        <a:xfrm xmlns:a="http://schemas.openxmlformats.org/drawingml/2006/main">
          <a:off x="441751" y="984622"/>
          <a:ext cx="521297" cy="43858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n-US" sz="1200" b="1" dirty="0">
              <a:solidFill>
                <a:schemeClr val="tx1">
                  <a:lumMod val="75000"/>
                  <a:lumOff val="25000"/>
                </a:schemeClr>
              </a:solidFill>
              <a:latin typeface="+mn-lt"/>
              <a:cs typeface="Arial" panose="020B0604020202020204" pitchFamily="34" charset="0"/>
            </a:rPr>
            <a:t>$502</a:t>
          </a:r>
        </a:p>
        <a:p xmlns:a="http://schemas.openxmlformats.org/drawingml/2006/main">
          <a:pPr algn="r"/>
          <a:r>
            <a:rPr lang="en-US" sz="10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cdr:txBody>
    </cdr:sp>
  </cdr:relSizeAnchor>
  <cdr:relSizeAnchor xmlns:cdr="http://schemas.openxmlformats.org/drawingml/2006/chartDrawing">
    <cdr:from>
      <cdr:x>0.34762</cdr:x>
      <cdr:y>0.3156</cdr:y>
    </cdr:from>
    <cdr:to>
      <cdr:x>0.41308</cdr:x>
      <cdr:y>0.4063</cdr:y>
    </cdr:to>
    <cdr:sp macro="" textlink="">
      <cdr:nvSpPr>
        <cdr:cNvPr id="5" name="TextBox 12">
          <a:extLst xmlns:a="http://schemas.openxmlformats.org/drawingml/2006/main">
            <a:ext uri="{FF2B5EF4-FFF2-40B4-BE49-F238E27FC236}">
              <a16:creationId xmlns:a16="http://schemas.microsoft.com/office/drawing/2014/main" id="{F94656DE-142E-85B8-91BE-D937DB0A8BA6}"/>
            </a:ext>
          </a:extLst>
        </cdr:cNvPr>
        <cdr:cNvSpPr txBox="1"/>
      </cdr:nvSpPr>
      <cdr:spPr>
        <a:xfrm xmlns:a="http://schemas.openxmlformats.org/drawingml/2006/main">
          <a:off x="2096167" y="1237762"/>
          <a:ext cx="394725" cy="35572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n-US" sz="1200" b="1" dirty="0">
              <a:solidFill>
                <a:schemeClr val="tx1">
                  <a:lumMod val="75000"/>
                  <a:lumOff val="25000"/>
                </a:schemeClr>
              </a:solidFill>
              <a:latin typeface="+mn-lt"/>
              <a:cs typeface="Arial" panose="020B0604020202020204" pitchFamily="34" charset="0"/>
            </a:rPr>
            <a:t>$513</a:t>
          </a:r>
        </a:p>
        <a:p xmlns:a="http://schemas.openxmlformats.org/drawingml/2006/main">
          <a:pPr algn="r"/>
          <a:r>
            <a:rPr lang="en-US" sz="1200" dirty="0">
              <a:solidFill>
                <a:schemeClr val="tx1">
                  <a:lumMod val="75000"/>
                  <a:lumOff val="25000"/>
                </a:schemeClr>
              </a:solidFill>
              <a:latin typeface="+mn-lt"/>
              <a:cs typeface="Arial" panose="020B0604020202020204" pitchFamily="34" charset="0"/>
            </a:rPr>
            <a:t>more</a:t>
          </a:r>
        </a:p>
      </cdr:txBody>
    </cdr:sp>
  </cdr:relSizeAnchor>
  <cdr:relSizeAnchor xmlns:cdr="http://schemas.openxmlformats.org/drawingml/2006/chartDrawing">
    <cdr:from>
      <cdr:x>0.58621</cdr:x>
      <cdr:y>0.31714</cdr:y>
    </cdr:from>
    <cdr:to>
      <cdr:x>0.65167</cdr:x>
      <cdr:y>0.40784</cdr:y>
    </cdr:to>
    <cdr:sp macro="" textlink="">
      <cdr:nvSpPr>
        <cdr:cNvPr id="7" name="TextBox 12">
          <a:extLst xmlns:a="http://schemas.openxmlformats.org/drawingml/2006/main">
            <a:ext uri="{FF2B5EF4-FFF2-40B4-BE49-F238E27FC236}">
              <a16:creationId xmlns:a16="http://schemas.microsoft.com/office/drawing/2014/main" id="{F94656DE-142E-85B8-91BE-D937DB0A8BA6}"/>
            </a:ext>
          </a:extLst>
        </cdr:cNvPr>
        <cdr:cNvSpPr txBox="1"/>
      </cdr:nvSpPr>
      <cdr:spPr>
        <a:xfrm xmlns:a="http://schemas.openxmlformats.org/drawingml/2006/main">
          <a:off x="2926199" y="1029641"/>
          <a:ext cx="326760" cy="29447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n-US" sz="1200" b="1" dirty="0">
              <a:solidFill>
                <a:schemeClr val="tx1">
                  <a:lumMod val="75000"/>
                  <a:lumOff val="25000"/>
                </a:schemeClr>
              </a:solidFill>
              <a:latin typeface="+mn-lt"/>
              <a:cs typeface="Arial" panose="020B0604020202020204" pitchFamily="34" charset="0"/>
            </a:rPr>
            <a:t>$495</a:t>
          </a:r>
        </a:p>
        <a:p xmlns:a="http://schemas.openxmlformats.org/drawingml/2006/main">
          <a:pPr algn="r"/>
          <a:r>
            <a:rPr lang="en-US" sz="1200" dirty="0">
              <a:solidFill>
                <a:schemeClr val="tx1">
                  <a:lumMod val="75000"/>
                  <a:lumOff val="25000"/>
                </a:schemeClr>
              </a:solidFill>
              <a:latin typeface="+mn-lt"/>
              <a:cs typeface="Arial" panose="020B0604020202020204" pitchFamily="34" charset="0"/>
            </a:rPr>
            <a:t>more</a:t>
          </a:r>
        </a:p>
      </cdr:txBody>
    </cdr:sp>
  </cdr:relSizeAnchor>
  <cdr:relSizeAnchor xmlns:cdr="http://schemas.openxmlformats.org/drawingml/2006/chartDrawing">
    <cdr:from>
      <cdr:x>0.78207</cdr:x>
      <cdr:y>0.2493</cdr:y>
    </cdr:from>
    <cdr:to>
      <cdr:x>0.88971</cdr:x>
      <cdr:y>0.38202</cdr:y>
    </cdr:to>
    <cdr:sp macro="" textlink="">
      <cdr:nvSpPr>
        <cdr:cNvPr id="9" name="TextBox 12">
          <a:extLst xmlns:a="http://schemas.openxmlformats.org/drawingml/2006/main">
            <a:ext uri="{FF2B5EF4-FFF2-40B4-BE49-F238E27FC236}">
              <a16:creationId xmlns:a16="http://schemas.microsoft.com/office/drawing/2014/main" id="{F94656DE-142E-85B8-91BE-D937DB0A8BA6}"/>
            </a:ext>
          </a:extLst>
        </cdr:cNvPr>
        <cdr:cNvSpPr txBox="1"/>
      </cdr:nvSpPr>
      <cdr:spPr>
        <a:xfrm xmlns:a="http://schemas.openxmlformats.org/drawingml/2006/main">
          <a:off x="3903882" y="809409"/>
          <a:ext cx="537327" cy="43088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n-US" sz="105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$485</a:t>
          </a:r>
        </a:p>
        <a:p xmlns:a="http://schemas.openxmlformats.org/drawingml/2006/main">
          <a:pPr algn="r"/>
          <a:r>
            <a:rPr lang="en-US" sz="10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3701CC-D0F3-4B2D-DD1B-ACA38279C48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Tribal Consultation</a:t>
            </a:r>
          </a:p>
        </p:txBody>
      </p:sp>
      <p:sp>
        <p:nvSpPr>
          <p:cNvPr id="3" name="Date Placeholder 2">
            <a:extLst>
              <a:ext uri="{FF2B5EF4-FFF2-40B4-BE49-F238E27FC236}">
                <a16:creationId xmlns:a16="http://schemas.microsoft.com/office/drawing/2014/main" id="{5F8E7D3E-4C14-BD08-A785-E212197E3E2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B82AAE-277F-4E03-8B33-D851E5537B22}" type="datetimeFigureOut">
              <a:rPr lang="en-US" smtClean="0"/>
              <a:t>10/8/2025</a:t>
            </a:fld>
            <a:endParaRPr lang="en-US"/>
          </a:p>
        </p:txBody>
      </p:sp>
      <p:sp>
        <p:nvSpPr>
          <p:cNvPr id="4" name="Footer Placeholder 3">
            <a:extLst>
              <a:ext uri="{FF2B5EF4-FFF2-40B4-BE49-F238E27FC236}">
                <a16:creationId xmlns:a16="http://schemas.microsoft.com/office/drawing/2014/main" id="{D6B9F6AB-EC79-06C5-4B16-6E1CCF2D322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DF2103-152A-1981-5648-07768C3C52F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9E4D52A-019A-40AE-B3C0-B4091F4F1534}" type="slidenum">
              <a:rPr lang="en-US" smtClean="0"/>
              <a:t>‹#›</a:t>
            </a:fld>
            <a:endParaRPr lang="en-US"/>
          </a:p>
        </p:txBody>
      </p:sp>
    </p:spTree>
    <p:extLst>
      <p:ext uri="{BB962C8B-B14F-4D97-AF65-F5344CB8AC3E}">
        <p14:creationId xmlns:p14="http://schemas.microsoft.com/office/powerpoint/2010/main" val="385421621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Tribal Consultation</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AD3194-B4F0-439F-BD56-6B404C0D21BB}" type="datetimeFigureOut">
              <a:rPr lang="en-US" smtClean="0"/>
              <a:t>10/8/2025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554040-ADBB-4880-8555-6FF87011A78D}" type="slidenum">
              <a:rPr lang="en-US" smtClean="0"/>
              <a:t>‹#›</a:t>
            </a:fld>
            <a:endParaRPr lang="en-US"/>
          </a:p>
        </p:txBody>
      </p:sp>
    </p:spTree>
    <p:extLst>
      <p:ext uri="{BB962C8B-B14F-4D97-AF65-F5344CB8AC3E}">
        <p14:creationId xmlns:p14="http://schemas.microsoft.com/office/powerpoint/2010/main" val="140458865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8EFDC3A-B7B1-4A14-B519-85B7D246681B}" type="slidenum">
              <a:rPr lang="en-US" smtClean="0"/>
              <a:t>1</a:t>
            </a:fld>
            <a:endParaRPr lang="en-US"/>
          </a:p>
        </p:txBody>
      </p:sp>
      <p:sp>
        <p:nvSpPr>
          <p:cNvPr id="5" name="Header Placeholder 4">
            <a:extLst>
              <a:ext uri="{FF2B5EF4-FFF2-40B4-BE49-F238E27FC236}">
                <a16:creationId xmlns:a16="http://schemas.microsoft.com/office/drawing/2014/main" id="{20DC01BB-E7CF-DBE8-239E-327DB6C3CDAB}"/>
              </a:ext>
            </a:extLst>
          </p:cNvPr>
          <p:cNvSpPr>
            <a:spLocks noGrp="1"/>
          </p:cNvSpPr>
          <p:nvPr>
            <p:ph type="hdr" sz="quarter"/>
          </p:nvPr>
        </p:nvSpPr>
        <p:spPr>
          <a:xfrm>
            <a:off x="5197033" y="-1"/>
            <a:ext cx="1813368" cy="466434"/>
          </a:xfrm>
        </p:spPr>
        <p:txBody>
          <a:bodyPr/>
          <a:lstStyle/>
          <a:p>
            <a:r>
              <a:rPr lang="en-US"/>
              <a:t>Tribal Consultation</a:t>
            </a:r>
          </a:p>
          <a:p>
            <a:r>
              <a:rPr lang="en-US"/>
              <a:t>October 8, 2025</a:t>
            </a:r>
          </a:p>
        </p:txBody>
      </p:sp>
    </p:spTree>
    <p:extLst>
      <p:ext uri="{BB962C8B-B14F-4D97-AF65-F5344CB8AC3E}">
        <p14:creationId xmlns:p14="http://schemas.microsoft.com/office/powerpoint/2010/main" val="82331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EFDC3A-B7B1-4A14-B519-85B7D246681B}" type="slidenum">
              <a:rPr lang="en-US" smtClean="0"/>
              <a:t>15</a:t>
            </a:fld>
            <a:endParaRPr lang="en-US"/>
          </a:p>
        </p:txBody>
      </p:sp>
      <p:sp>
        <p:nvSpPr>
          <p:cNvPr id="5" name="Header Placeholder 4">
            <a:extLst>
              <a:ext uri="{FF2B5EF4-FFF2-40B4-BE49-F238E27FC236}">
                <a16:creationId xmlns:a16="http://schemas.microsoft.com/office/drawing/2014/main" id="{D17C7A24-DC79-C908-92C4-5DCC378C519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324377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B251-8E54-C13A-4EED-23D14AFAB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16358-A811-E6F2-9B8D-42CC34723E1D}"/>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94AA41F0-0F1B-1748-669C-224561DA6B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9465FF-77C5-31A0-1371-EE0940857F54}"/>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19C86268-A344-810B-6ECF-73AD4FD1FCA2}"/>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53930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54F91-FB81-AA16-A98D-546AA51D4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C3A25-D07C-60FC-D4BA-FAD213EF2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FB6CA-B55F-8218-AF4D-436F21BB1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9EF479-E581-6BB8-79DC-F66BD762AAAE}"/>
              </a:ext>
            </a:extLst>
          </p:cNvPr>
          <p:cNvSpPr>
            <a:spLocks noGrp="1"/>
          </p:cNvSpPr>
          <p:nvPr>
            <p:ph type="sldNum" sz="quarter" idx="5"/>
          </p:nvPr>
        </p:nvSpPr>
        <p:spPr/>
        <p:txBody>
          <a:bodyPr/>
          <a:lstStyle/>
          <a:p>
            <a:fld id="{99138C3A-7C76-8042-B10B-734FB36E177F}" type="slidenum">
              <a:rPr lang="en-US" smtClean="0"/>
              <a:t>17</a:t>
            </a:fld>
            <a:endParaRPr lang="en-US"/>
          </a:p>
        </p:txBody>
      </p:sp>
      <p:sp>
        <p:nvSpPr>
          <p:cNvPr id="5" name="Header Placeholder 4">
            <a:extLst>
              <a:ext uri="{FF2B5EF4-FFF2-40B4-BE49-F238E27FC236}">
                <a16:creationId xmlns:a16="http://schemas.microsoft.com/office/drawing/2014/main" id="{B7B0FDB1-DA4B-5806-B7C2-BB7C1052360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5045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38C3A-7C76-8042-B10B-734FB36E177F}" type="slidenum">
              <a:rPr lang="en-US" smtClean="0"/>
              <a:t>18</a:t>
            </a:fld>
            <a:endParaRPr lang="en-US"/>
          </a:p>
        </p:txBody>
      </p:sp>
      <p:sp>
        <p:nvSpPr>
          <p:cNvPr id="5" name="Header Placeholder 4">
            <a:extLst>
              <a:ext uri="{FF2B5EF4-FFF2-40B4-BE49-F238E27FC236}">
                <a16:creationId xmlns:a16="http://schemas.microsoft.com/office/drawing/2014/main" id="{25DF3C54-7898-24AE-385E-EADC4FDC6947}"/>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420524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38C3A-7C76-8042-B10B-734FB36E177F}" type="slidenum">
              <a:rPr lang="en-US" smtClean="0"/>
              <a:t>19</a:t>
            </a:fld>
            <a:endParaRPr lang="en-US"/>
          </a:p>
        </p:txBody>
      </p:sp>
      <p:sp>
        <p:nvSpPr>
          <p:cNvPr id="5" name="Header Placeholder 4">
            <a:extLst>
              <a:ext uri="{FF2B5EF4-FFF2-40B4-BE49-F238E27FC236}">
                <a16:creationId xmlns:a16="http://schemas.microsoft.com/office/drawing/2014/main" id="{08B2B47F-3FE2-6C1D-08F3-C8701BA4855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8537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CDC184-AC05-47F1-B275-5858CF45D42A}" type="slidenum">
              <a:rPr lang="en-US" smtClean="0"/>
              <a:t>20</a:t>
            </a:fld>
            <a:endParaRPr lang="en-US"/>
          </a:p>
        </p:txBody>
      </p:sp>
      <p:sp>
        <p:nvSpPr>
          <p:cNvPr id="5" name="Header Placeholder 4">
            <a:extLst>
              <a:ext uri="{FF2B5EF4-FFF2-40B4-BE49-F238E27FC236}">
                <a16:creationId xmlns:a16="http://schemas.microsoft.com/office/drawing/2014/main" id="{AB675B5D-67EF-62C3-091A-AEBA9A661F2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95655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2D003CC5-EDED-F0E4-4056-519AB15606C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8488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1E8B-C74D-9517-56DF-243C9B142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9E5C-BE53-65E6-B1A5-4ABAD8136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39894-167F-B8A3-35EB-087C85BBBC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E30672-9C40-4918-215E-7A9F3904A083}"/>
              </a:ext>
            </a:extLst>
          </p:cNvPr>
          <p:cNvSpPr>
            <a:spLocks noGrp="1"/>
          </p:cNvSpPr>
          <p:nvPr>
            <p:ph type="sldNum" sz="quarter" idx="5"/>
          </p:nvPr>
        </p:nvSpPr>
        <p:spPr/>
        <p:txBody>
          <a:bodyPr/>
          <a:lstStyle/>
          <a:p>
            <a:fld id="{99138C3A-7C76-8042-B10B-734FB36E177F}" type="slidenum">
              <a:rPr lang="en-US" smtClean="0"/>
              <a:t>22</a:t>
            </a:fld>
            <a:endParaRPr lang="en-US"/>
          </a:p>
        </p:txBody>
      </p:sp>
      <p:sp>
        <p:nvSpPr>
          <p:cNvPr id="5" name="Header Placeholder 4">
            <a:extLst>
              <a:ext uri="{FF2B5EF4-FFF2-40B4-BE49-F238E27FC236}">
                <a16:creationId xmlns:a16="http://schemas.microsoft.com/office/drawing/2014/main" id="{45B31B87-F383-0B42-D5A7-AB7A6759880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27608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23</a:t>
            </a:fld>
            <a:endParaRPr lang="en-US"/>
          </a:p>
        </p:txBody>
      </p:sp>
      <p:sp>
        <p:nvSpPr>
          <p:cNvPr id="5" name="Header Placeholder 4">
            <a:extLst>
              <a:ext uri="{FF2B5EF4-FFF2-40B4-BE49-F238E27FC236}">
                <a16:creationId xmlns:a16="http://schemas.microsoft.com/office/drawing/2014/main" id="{B6F00D04-DBC5-674B-943A-3B428425533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996808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06AD-33B6-88CF-BF81-969C3A33E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687E0-0C0C-152C-0403-E6A9FE646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76303-35AE-046A-3086-C37A706A35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18D661-2645-D7D8-20F6-E6515FBB0D46}"/>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E92BC466-D004-8471-9B79-43FE060B534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88321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38C3A-7C76-8042-B10B-734FB36E177F}" type="slidenum">
              <a:rPr lang="en-US" smtClean="0"/>
              <a:t>5</a:t>
            </a:fld>
            <a:endParaRPr lang="en-US"/>
          </a:p>
        </p:txBody>
      </p:sp>
      <p:sp>
        <p:nvSpPr>
          <p:cNvPr id="5" name="Header Placeholder 4">
            <a:extLst>
              <a:ext uri="{FF2B5EF4-FFF2-40B4-BE49-F238E27FC236}">
                <a16:creationId xmlns:a16="http://schemas.microsoft.com/office/drawing/2014/main" id="{5357F84B-3C76-3658-5C88-5DA8ADC82B3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640423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813383A1-BE0F-DA72-7DE9-A12D7D02EFD4}"/>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298204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0F66-7BE0-03B6-3694-FC9464E05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EDD31-D34E-8FEF-259C-E4CA89E8E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D12F5-C687-8B79-E269-4A611C45EE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F88C7-8F5E-EEB1-0020-9C0E3E28CBF6}"/>
              </a:ext>
            </a:extLst>
          </p:cNvPr>
          <p:cNvSpPr>
            <a:spLocks noGrp="1"/>
          </p:cNvSpPr>
          <p:nvPr>
            <p:ph type="sldNum" sz="quarter" idx="5"/>
          </p:nvPr>
        </p:nvSpPr>
        <p:spPr/>
        <p:txBody>
          <a:bodyPr/>
          <a:lstStyle/>
          <a:p>
            <a:fld id="{99138C3A-7C76-8042-B10B-734FB36E177F}" type="slidenum">
              <a:rPr lang="en-US" smtClean="0"/>
              <a:t>28</a:t>
            </a:fld>
            <a:endParaRPr lang="en-US"/>
          </a:p>
        </p:txBody>
      </p:sp>
      <p:sp>
        <p:nvSpPr>
          <p:cNvPr id="5" name="Header Placeholder 4">
            <a:extLst>
              <a:ext uri="{FF2B5EF4-FFF2-40B4-BE49-F238E27FC236}">
                <a16:creationId xmlns:a16="http://schemas.microsoft.com/office/drawing/2014/main" id="{6EC2AC1A-8DBA-18B0-68ED-3AF30B581C9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94369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7254-0AC0-1A6C-B1FC-3794DE84F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D4432-B063-C318-B2C9-3EAFA1F39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AB4C0-D313-8F3A-F611-1E50D8637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54E9D-3F22-0984-ADF4-26AEC03131BF}"/>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DB260E10-0803-A0F8-3375-AA8DEE11DC9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676007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ADD6-11CE-22DD-7B87-0661C6840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51109-E57C-353D-B6D3-569507322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5F877-BEC4-E2C4-BF12-5628083B29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DC4938-6A9A-D741-65CF-4C736FF95F33}"/>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D546B96A-72EC-9074-F6C3-175E4F1462B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9406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defTabSz="914400">
              <a:lnSpc>
                <a:spcPct val="100000"/>
              </a:lnSpc>
              <a:defRPr sz="1400">
                <a:latin typeface="Arial"/>
                <a:ea typeface="Arial"/>
                <a:cs typeface="Arial"/>
                <a:sym typeface="Arial"/>
              </a:defRPr>
            </a:pPr>
            <a:endParaRPr/>
          </a:p>
        </p:txBody>
      </p:sp>
      <p:sp>
        <p:nvSpPr>
          <p:cNvPr id="2" name="Header Placeholder 1">
            <a:extLst>
              <a:ext uri="{FF2B5EF4-FFF2-40B4-BE49-F238E27FC236}">
                <a16:creationId xmlns:a16="http://schemas.microsoft.com/office/drawing/2014/main" id="{4075559B-2A22-695C-1C35-814646BBF165}"/>
              </a:ext>
            </a:extLst>
          </p:cNvPr>
          <p:cNvSpPr>
            <a:spLocks noGrp="1"/>
          </p:cNvSpPr>
          <p:nvPr>
            <p:ph type="hdr" sz="quarter"/>
          </p:nvPr>
        </p:nvSpPr>
        <p:spPr/>
        <p:txBody>
          <a:bodyPr/>
          <a:lstStyle/>
          <a:p>
            <a:r>
              <a:rPr lang="en-US"/>
              <a:t>Tribal Consultation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F04CFAA-625A-1980-7624-8B8D1F25C8B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170668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33</a:t>
            </a:fld>
            <a:endParaRPr lang="en-US"/>
          </a:p>
        </p:txBody>
      </p:sp>
      <p:sp>
        <p:nvSpPr>
          <p:cNvPr id="5" name="Header Placeholder 4">
            <a:extLst>
              <a:ext uri="{FF2B5EF4-FFF2-40B4-BE49-F238E27FC236}">
                <a16:creationId xmlns:a16="http://schemas.microsoft.com/office/drawing/2014/main" id="{C05415D4-6CCE-8CF5-F3E6-79055AC19F44}"/>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13951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57122">
              <a:defRPr/>
            </a:pPr>
            <a:endParaRPr lang="en-US"/>
          </a:p>
        </p:txBody>
      </p:sp>
      <p:sp>
        <p:nvSpPr>
          <p:cNvPr id="4" name="Slide Number Placeholder 3"/>
          <p:cNvSpPr>
            <a:spLocks noGrp="1"/>
          </p:cNvSpPr>
          <p:nvPr>
            <p:ph type="sldNum" sz="quarter" idx="5"/>
          </p:nvPr>
        </p:nvSpPr>
        <p:spPr/>
        <p:txBody>
          <a:bodyPr/>
          <a:lstStyle/>
          <a:p>
            <a:fld id="{99138C3A-7C76-8042-B10B-734FB36E177F}" type="slidenum">
              <a:rPr lang="en-US" smtClean="0"/>
              <a:t>34</a:t>
            </a:fld>
            <a:endParaRPr lang="en-US"/>
          </a:p>
        </p:txBody>
      </p:sp>
      <p:sp>
        <p:nvSpPr>
          <p:cNvPr id="5" name="Header Placeholder 4">
            <a:extLst>
              <a:ext uri="{FF2B5EF4-FFF2-40B4-BE49-F238E27FC236}">
                <a16:creationId xmlns:a16="http://schemas.microsoft.com/office/drawing/2014/main" id="{8233149C-FD63-33D1-66C7-2436AFEA374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073424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35</a:t>
            </a:fld>
            <a:endParaRPr lang="en-US"/>
          </a:p>
        </p:txBody>
      </p:sp>
      <p:sp>
        <p:nvSpPr>
          <p:cNvPr id="5" name="Header Placeholder 4">
            <a:extLst>
              <a:ext uri="{FF2B5EF4-FFF2-40B4-BE49-F238E27FC236}">
                <a16:creationId xmlns:a16="http://schemas.microsoft.com/office/drawing/2014/main" id="{DF0A4D66-9AC4-E3E6-F473-321247A606C9}"/>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042454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4D35-B486-A199-A570-E0AB91436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B562E-CFFE-6401-7032-82D703C7B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E2C28-AA36-688F-ED08-4073F90280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08C635E-D044-293B-78A9-B20B5DA49D8D}"/>
              </a:ext>
            </a:extLst>
          </p:cNvPr>
          <p:cNvSpPr>
            <a:spLocks noGrp="1"/>
          </p:cNvSpPr>
          <p:nvPr>
            <p:ph type="sldNum" sz="quarter" idx="5"/>
          </p:nvPr>
        </p:nvSpPr>
        <p:spPr/>
        <p:txBody>
          <a:bodyPr/>
          <a:lstStyle/>
          <a:p>
            <a:fld id="{30554040-ADBB-4880-8555-6FF87011A78D}" type="slidenum">
              <a:rPr lang="en-US" smtClean="0"/>
              <a:t>36</a:t>
            </a:fld>
            <a:endParaRPr lang="en-US"/>
          </a:p>
        </p:txBody>
      </p:sp>
      <p:sp>
        <p:nvSpPr>
          <p:cNvPr id="5" name="Header Placeholder 4">
            <a:extLst>
              <a:ext uri="{FF2B5EF4-FFF2-40B4-BE49-F238E27FC236}">
                <a16:creationId xmlns:a16="http://schemas.microsoft.com/office/drawing/2014/main" id="{4D764D0D-D0B0-1F8B-3AC9-23A742C9B57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548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FDC3A-B7B1-4A14-B519-85B7D24668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0AD05184-C0BD-92ED-9073-494983104DB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55071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7D3CA327-889C-FDB0-37A2-D98F6195768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6641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E18B6-DA09-E6E4-21D4-82317AA76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57EC5-CC49-3838-5436-689C01843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EF78E-3A3D-5CC1-44B9-84451A1297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1BCC8E-8146-0CEE-683A-EB2FCFE46A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1F1BFD13-0548-86D3-1DFA-3CAD7D64C9D9}"/>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571032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20F139D6-F163-C00C-22B4-2AC80CFA2F96}"/>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00267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0FA4C-6EEE-07A4-3F37-5F2AECD9B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89839-8557-EF04-BD7F-BC60EB273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B6700-9818-EB2C-9E0F-5BBFA68678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9CEC05-A64A-8025-B476-E8C2494FE7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14670DF5-FB63-3C51-8288-5B7297A527A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580921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9C054-493D-08B4-92CE-0FC9BAC7B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3D89D-8B46-DCC5-1C71-9A91779C8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63DBF-FD03-6060-8A6E-CA54D64805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5D1F5-5593-437B-5EAC-B2A02EB636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FB9179A-6190-F1C5-2BC4-2C99D77AAC1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249297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5CCF7FD1-BE90-E372-5A0A-D504AA8B192B}"/>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692061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D358A-1459-E113-1A3B-3339C1787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D4B32-3AF3-4C3C-672D-405366DCC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848AE-021F-6A8B-2ABA-280FA6B5F7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A4636A-A4E6-C5E1-812C-949AD7BF2A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D92C4C4C-994D-FF92-CCDD-8B18BC7DC80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950399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8CAEA-97D9-EC96-8D4A-29955E57F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4631A-9F26-12B6-088E-6B679131E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29071-C987-3C3E-7FA1-B1F9F6C19C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46FF5A-DE3A-ECDA-6966-3BBF8720C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48234966-40E5-E5B3-ED31-252CD5204E92}"/>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005448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49FA0-13CA-8131-9A6F-AB2D56D9C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5DB47-A762-6C76-C021-7918A5AF6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C987C-D8D1-EC32-6714-A3C6118CD4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46E743-8A76-75E9-8DD8-8A60D039B3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784A0DE3-E8B4-1B32-EEEA-F6153025F059}"/>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655807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29BA0-9BEF-46B9-8D6D-046AF2AED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29E94F22-C0E4-3EA3-FF82-D11315C3654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16051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1C9D817A-0EA3-E13E-A964-52F3B8C40FF2}"/>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907713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9CA7B-F0C1-4DFE-B331-D937BC08E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20DB93F8-4B99-B9FD-AB07-FB53D3AF223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242616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F94C-72E5-B828-9357-A6A74D28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85B98-0C6B-45F9-EB85-FE2095FFF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A878F-6735-0E4C-684D-67129AC7EA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77BE28-A1C6-1062-1F85-7E80C7785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7A037-F92C-42BA-B55A-790740E4E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537D65E-1C8C-B326-BF5B-9342C4D6804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56280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138C3A-7C76-8042-B10B-734FB36E177F}" type="slidenum">
              <a:rPr lang="en-US" smtClean="0"/>
              <a:t>55</a:t>
            </a:fld>
            <a:endParaRPr lang="en-US"/>
          </a:p>
        </p:txBody>
      </p:sp>
      <p:sp>
        <p:nvSpPr>
          <p:cNvPr id="5" name="Header Placeholder 4">
            <a:extLst>
              <a:ext uri="{FF2B5EF4-FFF2-40B4-BE49-F238E27FC236}">
                <a16:creationId xmlns:a16="http://schemas.microsoft.com/office/drawing/2014/main" id="{38DDBC62-2219-FEC8-6BDC-338EFEFA8994}"/>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68429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DFA40177-13E2-6127-C27D-91B104CFF00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997066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A6E210E-5C18-5245-23A3-EFAA908708B7}"/>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870432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604AEBBF-D252-52BF-777D-9AB34290E80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155513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D122E307-E2ED-6896-2446-04A92A5C8A27}"/>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564506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F9CA7B-F0C1-4DFE-B331-D937BC08E710}" type="slidenum">
              <a:rPr lang="en-US" smtClean="0"/>
              <a:t>62</a:t>
            </a:fld>
            <a:endParaRPr lang="en-US"/>
          </a:p>
        </p:txBody>
      </p:sp>
      <p:sp>
        <p:nvSpPr>
          <p:cNvPr id="5" name="Header Placeholder 4">
            <a:extLst>
              <a:ext uri="{FF2B5EF4-FFF2-40B4-BE49-F238E27FC236}">
                <a16:creationId xmlns:a16="http://schemas.microsoft.com/office/drawing/2014/main" id="{C48008F7-D71A-DAA2-FA26-EC5213B0F62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095526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15EB2594-74B5-B93D-B579-64A3C34B7187}"/>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554558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299FA1DF-A0E8-42BD-9292-F18566FDD03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92617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7A0D-580E-EE7B-61BE-D73435A40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6048B-139C-2892-2A1C-C21E9E70C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74E2C-529C-D5AF-D6AF-92D1F9869D3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24583B0-589D-E418-E3E4-CD1C099428F5}"/>
              </a:ext>
            </a:extLst>
          </p:cNvPr>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D8FC5E75-9733-3055-E1EF-3B52B6C900D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193756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96A34-660F-922D-C46E-3EB7297DD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23EEB-4BDB-B65B-9D5B-021935769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6A184-08D2-7833-2EAB-8F5F68DF36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DF309-2FB1-366D-920A-56A04AD96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3494E7C-EC91-4A8D-536F-F00492EC4F6A}"/>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865019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7BF84-CB49-B3FC-4E2C-8C68094DA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05072-1FDA-2542-71D3-2422ACA2A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9469D-136B-36A6-9389-297EAED10F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147BB2-5C3F-FFA4-4769-ACE7AE5676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87D72AC4-3216-E262-ACD8-56DF0BD97B2F}"/>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568039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36EDB-E438-7734-FFC7-6D29D5D35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022F4-9043-60BB-5939-B6054F34E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563B1-8D18-FFC8-F32D-D1E903E33A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9F393F-B1D1-5F4D-88F7-4426268046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F1CCFCBC-C31F-654A-5E10-77372136FAE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763613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C744-D563-3E54-17D0-381C65DFB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3199E-B667-94C8-2D30-93054F33B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35D38-0C2D-47CE-2564-C2E4784F7A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5EF5D6-E340-E9EA-275F-0A2D82A60A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DF1968EE-1607-EF9D-1401-F4D935CAD9A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626120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BB2D-03A9-5E4B-9C15-0C9E2D61F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F3964-F119-EBA5-F9A2-75A76024D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003EE-CD4C-A8BD-9C44-44FD43FBC0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8E7A5D-1360-9725-9E42-007C7F7E5F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614F3998-A359-D1C2-3C39-6F652413302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987601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4C98-5C2B-F6B8-E9D7-D8A3C719F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A4213-9E14-4810-117E-CEC4E1CE3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66456-47BE-EB9F-DC2E-4E05D35828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69C748-A2D9-DFD0-69DF-B4B3DD3B74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4229A10-5ABD-60B6-2D0D-7DEAED9241A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315025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BA8F-C44D-B39C-F07E-C492D23A6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7C0FF-C94F-950E-2BA0-17DAF6B97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DF38E-A28D-88AD-E9D1-E11CA763D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81AD1D-758E-5FC8-5CD5-923E8872DD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822DD48B-3353-8E16-A83C-CDBF7669402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646195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12743-7E41-2D38-333E-0EA52C820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CF6C7-6A5C-7EEF-CFB2-209CC69DD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A6742-0043-9771-C85A-92F9488897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961494-0941-EBE5-D266-2E586DA848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E6638FBD-B3CE-F457-05CD-C15E86E1490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308947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030C-6F0A-B8C2-8116-FC0C7CC35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B8747-03D8-CC9C-BD73-6AD888153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727A2-4C0E-352B-7459-9E3B9AA4AF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246EB7-E910-B4D8-A8A1-EF5184598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E48BD353-C54C-0095-5242-A306BDB7388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289426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0B574-BE6A-E3EA-D48E-2FA528FCB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DCC1B-5B41-91B7-5444-8CD8CC528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DB4F2-C837-BE32-7731-F19A3A8282EA}"/>
              </a:ext>
            </a:extLst>
          </p:cNvPr>
          <p:cNvSpPr>
            <a:spLocks noGrp="1"/>
          </p:cNvSpPr>
          <p:nvPr>
            <p:ph type="body" idx="1"/>
          </p:nvPr>
        </p:nvSpPr>
        <p:spPr/>
        <p:txBody>
          <a:bodyPr/>
          <a:lstStyle/>
          <a:p>
            <a:pPr marL="171450" indent="-171450">
              <a:buFont typeface="Calibri"/>
              <a:buChar char="-"/>
            </a:pPr>
            <a:endParaRPr lang="en-US">
              <a:cs typeface="Calibri"/>
            </a:endParaRPr>
          </a:p>
        </p:txBody>
      </p:sp>
      <p:sp>
        <p:nvSpPr>
          <p:cNvPr id="4" name="Slide Number Placeholder 3">
            <a:extLst>
              <a:ext uri="{FF2B5EF4-FFF2-40B4-BE49-F238E27FC236}">
                <a16:creationId xmlns:a16="http://schemas.microsoft.com/office/drawing/2014/main" id="{F35519C0-A8F3-6F4F-1C1D-D307AB01A70D}"/>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0758B1BD-7E75-CC4E-3A83-D8B62B8F4B6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69865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CCE4-DCFF-062D-E9A3-FD1F4AE9E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4DD1F-5FA7-0D00-D810-F2BCC9BE8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E1377-906D-936B-B16F-F9999BE0E94E}"/>
              </a:ext>
            </a:extLst>
          </p:cNvPr>
          <p:cNvSpPr>
            <a:spLocks noGrp="1"/>
          </p:cNvSpPr>
          <p:nvPr>
            <p:ph type="body" idx="1"/>
          </p:nvPr>
        </p:nvSpPr>
        <p:spPr/>
        <p:txBody>
          <a:bodyPr/>
          <a:lstStyle/>
          <a:p>
            <a:pPr marL="0" indent="0">
              <a:buFont typeface="Arial" panose="020B0604020202020204" pitchFamily="34" charset="0"/>
              <a:buNone/>
            </a:pPr>
            <a:endParaRPr lang="en-US" b="0" i="0"/>
          </a:p>
        </p:txBody>
      </p:sp>
      <p:sp>
        <p:nvSpPr>
          <p:cNvPr id="4" name="Slide Number Placeholder 3">
            <a:extLst>
              <a:ext uri="{FF2B5EF4-FFF2-40B4-BE49-F238E27FC236}">
                <a16:creationId xmlns:a16="http://schemas.microsoft.com/office/drawing/2014/main" id="{2D1687A3-F7BA-FD4F-B6D6-0A3F2C05AEBF}"/>
              </a:ext>
            </a:extLst>
          </p:cNvPr>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131CD3C8-5AD9-F6DE-2DE3-72A524B4869B}"/>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22981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34D0F-EA64-4687-84C6-C8BF9A7403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660430B2-1721-4DD7-4384-F75760CCFF8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55626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79</a:t>
            </a:fld>
            <a:endParaRPr lang="en-US"/>
          </a:p>
        </p:txBody>
      </p:sp>
      <p:sp>
        <p:nvSpPr>
          <p:cNvPr id="5" name="Header Placeholder 4">
            <a:extLst>
              <a:ext uri="{FF2B5EF4-FFF2-40B4-BE49-F238E27FC236}">
                <a16:creationId xmlns:a16="http://schemas.microsoft.com/office/drawing/2014/main" id="{1B45E3AE-C959-A9EB-FD02-B7A9B03A843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121568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80</a:t>
            </a:fld>
            <a:endParaRPr lang="en-US"/>
          </a:p>
        </p:txBody>
      </p:sp>
      <p:sp>
        <p:nvSpPr>
          <p:cNvPr id="5" name="Header Placeholder 4">
            <a:extLst>
              <a:ext uri="{FF2B5EF4-FFF2-40B4-BE49-F238E27FC236}">
                <a16:creationId xmlns:a16="http://schemas.microsoft.com/office/drawing/2014/main" id="{ED790FD7-065E-F2FB-CBF1-83CDDC67DC0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6131765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138C3A-7C76-8042-B10B-734FB36E177F}" type="slidenum">
              <a:rPr lang="en-US" smtClean="0"/>
              <a:t>81</a:t>
            </a:fld>
            <a:endParaRPr lang="en-US"/>
          </a:p>
        </p:txBody>
      </p:sp>
      <p:sp>
        <p:nvSpPr>
          <p:cNvPr id="5" name="Header Placeholder 4">
            <a:extLst>
              <a:ext uri="{FF2B5EF4-FFF2-40B4-BE49-F238E27FC236}">
                <a16:creationId xmlns:a16="http://schemas.microsoft.com/office/drawing/2014/main" id="{5BC22BA2-8D49-C43C-27AB-E6AE54FA3C9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040469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6815-4CD1-BBAB-C5F1-81BA075D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F3730-0F48-3615-A553-E1BC5DA86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EF790-C815-CC32-72D3-5CB8CB09EA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59A84F-04A2-0DFD-AFCE-9979999E99DC}"/>
              </a:ext>
            </a:extLst>
          </p:cNvPr>
          <p:cNvSpPr>
            <a:spLocks noGrp="1"/>
          </p:cNvSpPr>
          <p:nvPr>
            <p:ph type="sldNum" sz="quarter" idx="10"/>
          </p:nvPr>
        </p:nvSpPr>
        <p:spPr/>
        <p:txBody>
          <a:bodyPr/>
          <a:lstStyle/>
          <a:p>
            <a:fld id="{99138C3A-7C76-8042-B10B-734FB36E177F}" type="slidenum">
              <a:rPr lang="en-US" smtClean="0"/>
              <a:t>82</a:t>
            </a:fld>
            <a:endParaRPr lang="en-US"/>
          </a:p>
        </p:txBody>
      </p:sp>
      <p:sp>
        <p:nvSpPr>
          <p:cNvPr id="5" name="Header Placeholder 4">
            <a:extLst>
              <a:ext uri="{FF2B5EF4-FFF2-40B4-BE49-F238E27FC236}">
                <a16:creationId xmlns:a16="http://schemas.microsoft.com/office/drawing/2014/main" id="{44FC30AD-70DD-0B00-196D-2FACC9C6551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521839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6AF7-9D0B-FCE5-AD14-9DDFF2419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101DA-B2B8-2C14-015C-FA65AB44C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8FB1F-8342-ACBC-28D2-2268DFD045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2CD6CF-664B-B062-4F88-85335B2EE80F}"/>
              </a:ext>
            </a:extLst>
          </p:cNvPr>
          <p:cNvSpPr>
            <a:spLocks noGrp="1"/>
          </p:cNvSpPr>
          <p:nvPr>
            <p:ph type="sldNum" sz="quarter" idx="10"/>
          </p:nvPr>
        </p:nvSpPr>
        <p:spPr/>
        <p:txBody>
          <a:bodyPr/>
          <a:lstStyle/>
          <a:p>
            <a:fld id="{99138C3A-7C76-8042-B10B-734FB36E177F}" type="slidenum">
              <a:rPr lang="en-US" smtClean="0"/>
              <a:t>83</a:t>
            </a:fld>
            <a:endParaRPr lang="en-US"/>
          </a:p>
        </p:txBody>
      </p:sp>
      <p:sp>
        <p:nvSpPr>
          <p:cNvPr id="5" name="Header Placeholder 4">
            <a:extLst>
              <a:ext uri="{FF2B5EF4-FFF2-40B4-BE49-F238E27FC236}">
                <a16:creationId xmlns:a16="http://schemas.microsoft.com/office/drawing/2014/main" id="{CDA9F617-806D-BCB9-6C11-A08D7BE582D1}"/>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9026479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B7E84-24CA-988B-ACAB-D0CBD5201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21DB3-533E-DAA6-6FB3-F5AD3710C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01CB5-3709-7F78-234C-0E5142B288F3}"/>
              </a:ext>
            </a:extLst>
          </p:cNvPr>
          <p:cNvSpPr>
            <a:spLocks noGrp="1"/>
          </p:cNvSpPr>
          <p:nvPr>
            <p:ph type="body" idx="1"/>
          </p:nvPr>
        </p:nvSpPr>
        <p:spPr/>
        <p:txBody>
          <a:bodyPr/>
          <a:lstStyle/>
          <a:p>
            <a:pPr>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F0C72C7A-0BC2-E7BF-ECD8-74CE09C0967B}"/>
              </a:ext>
            </a:extLst>
          </p:cNvPr>
          <p:cNvSpPr>
            <a:spLocks noGrp="1"/>
          </p:cNvSpPr>
          <p:nvPr>
            <p:ph type="sldNum" sz="quarter" idx="10"/>
          </p:nvPr>
        </p:nvSpPr>
        <p:spPr/>
        <p:txBody>
          <a:bodyPr/>
          <a:lstStyle/>
          <a:p>
            <a:fld id="{99138C3A-7C76-8042-B10B-734FB36E177F}" type="slidenum">
              <a:rPr lang="en-US" smtClean="0"/>
              <a:t>84</a:t>
            </a:fld>
            <a:endParaRPr lang="en-US"/>
          </a:p>
        </p:txBody>
      </p:sp>
      <p:sp>
        <p:nvSpPr>
          <p:cNvPr id="5" name="Header Placeholder 4">
            <a:extLst>
              <a:ext uri="{FF2B5EF4-FFF2-40B4-BE49-F238E27FC236}">
                <a16:creationId xmlns:a16="http://schemas.microsoft.com/office/drawing/2014/main" id="{BD679C7E-CB48-A92C-65EB-78EEEC92F746}"/>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082078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9B285-CD19-1013-6F41-0A1FA0732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0135D-C29C-FA1E-E92B-C7327188D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963CA-23CD-C503-8FCB-0DC6CC32EFEA}"/>
              </a:ext>
            </a:extLst>
          </p:cNvPr>
          <p:cNvSpPr>
            <a:spLocks noGrp="1"/>
          </p:cNvSpPr>
          <p:nvPr>
            <p:ph type="body" idx="1"/>
          </p:nvPr>
        </p:nvSpPr>
        <p:spPr/>
        <p:txBody>
          <a:bodyPr/>
          <a:lstStyle/>
          <a:p>
            <a:pPr>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E8716F2-56AB-63B6-73F5-D1C38DEFED5D}"/>
              </a:ext>
            </a:extLst>
          </p:cNvPr>
          <p:cNvSpPr>
            <a:spLocks noGrp="1"/>
          </p:cNvSpPr>
          <p:nvPr>
            <p:ph type="sldNum" sz="quarter" idx="10"/>
          </p:nvPr>
        </p:nvSpPr>
        <p:spPr/>
        <p:txBody>
          <a:bodyPr/>
          <a:lstStyle/>
          <a:p>
            <a:fld id="{99138C3A-7C76-8042-B10B-734FB36E177F}" type="slidenum">
              <a:rPr lang="en-US" smtClean="0"/>
              <a:t>85</a:t>
            </a:fld>
            <a:endParaRPr lang="en-US"/>
          </a:p>
        </p:txBody>
      </p:sp>
      <p:sp>
        <p:nvSpPr>
          <p:cNvPr id="5" name="Header Placeholder 4">
            <a:extLst>
              <a:ext uri="{FF2B5EF4-FFF2-40B4-BE49-F238E27FC236}">
                <a16:creationId xmlns:a16="http://schemas.microsoft.com/office/drawing/2014/main" id="{187020AD-900D-B5CA-198E-9D4A3FEC2111}"/>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5595707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3B52-14C3-ED8D-2DAC-93AEA55A0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DAEF4-EAF5-95BD-ED6E-3F5A823CD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6EF39-3F5A-FEB8-1EDD-9439E6D9AAD7}"/>
              </a:ext>
            </a:extLst>
          </p:cNvPr>
          <p:cNvSpPr>
            <a:spLocks noGrp="1"/>
          </p:cNvSpPr>
          <p:nvPr>
            <p:ph type="body" idx="1"/>
          </p:nvPr>
        </p:nvSpPr>
        <p:spPr/>
        <p:txBody>
          <a:bodyPr/>
          <a:lstStyle/>
          <a:p>
            <a:pPr lvl="0"/>
            <a:endParaRPr lang="en-US"/>
          </a:p>
        </p:txBody>
      </p:sp>
      <p:sp>
        <p:nvSpPr>
          <p:cNvPr id="4" name="Slide Number Placeholder 3">
            <a:extLst>
              <a:ext uri="{FF2B5EF4-FFF2-40B4-BE49-F238E27FC236}">
                <a16:creationId xmlns:a16="http://schemas.microsoft.com/office/drawing/2014/main" id="{0520B8AD-D91B-24EB-81AD-2D5A78D784B8}"/>
              </a:ext>
            </a:extLst>
          </p:cNvPr>
          <p:cNvSpPr>
            <a:spLocks noGrp="1"/>
          </p:cNvSpPr>
          <p:nvPr>
            <p:ph type="sldNum" sz="quarter" idx="10"/>
          </p:nvPr>
        </p:nvSpPr>
        <p:spPr/>
        <p:txBody>
          <a:bodyPr/>
          <a:lstStyle/>
          <a:p>
            <a:fld id="{99138C3A-7C76-8042-B10B-734FB36E177F}" type="slidenum">
              <a:rPr lang="en-US" smtClean="0"/>
              <a:t>86</a:t>
            </a:fld>
            <a:endParaRPr lang="en-US"/>
          </a:p>
        </p:txBody>
      </p:sp>
      <p:sp>
        <p:nvSpPr>
          <p:cNvPr id="5" name="Header Placeholder 4">
            <a:extLst>
              <a:ext uri="{FF2B5EF4-FFF2-40B4-BE49-F238E27FC236}">
                <a16:creationId xmlns:a16="http://schemas.microsoft.com/office/drawing/2014/main" id="{AEC0070B-4F58-EB63-2914-CAAE94D4FEE2}"/>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552542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A7E8-F3B4-FAC5-713D-ACCB64D41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E2D85-DE58-F978-6CA7-EE8D8E5A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02D9E-0305-6051-EE0E-A4DB279092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1CE46-B68C-25C3-B379-D921CE6E32E4}"/>
              </a:ext>
            </a:extLst>
          </p:cNvPr>
          <p:cNvSpPr>
            <a:spLocks noGrp="1"/>
          </p:cNvSpPr>
          <p:nvPr>
            <p:ph type="sldNum" sz="quarter" idx="10"/>
          </p:nvPr>
        </p:nvSpPr>
        <p:spPr/>
        <p:txBody>
          <a:bodyPr/>
          <a:lstStyle/>
          <a:p>
            <a:fld id="{99138C3A-7C76-8042-B10B-734FB36E177F}" type="slidenum">
              <a:rPr lang="en-US" smtClean="0"/>
              <a:t>87</a:t>
            </a:fld>
            <a:endParaRPr lang="en-US"/>
          </a:p>
        </p:txBody>
      </p:sp>
      <p:sp>
        <p:nvSpPr>
          <p:cNvPr id="5" name="Header Placeholder 4">
            <a:extLst>
              <a:ext uri="{FF2B5EF4-FFF2-40B4-BE49-F238E27FC236}">
                <a16:creationId xmlns:a16="http://schemas.microsoft.com/office/drawing/2014/main" id="{4126105F-03EE-F7A1-C0EB-362F6486EF6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13670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30554040-ADBB-4880-8555-6FF87011A78D}" type="slidenum">
              <a:rPr lang="en-US" smtClean="0"/>
              <a:t>10</a:t>
            </a:fld>
            <a:endParaRPr lang="en-US"/>
          </a:p>
        </p:txBody>
      </p:sp>
      <p:sp>
        <p:nvSpPr>
          <p:cNvPr id="5" name="Header Placeholder 4">
            <a:extLst>
              <a:ext uri="{FF2B5EF4-FFF2-40B4-BE49-F238E27FC236}">
                <a16:creationId xmlns:a16="http://schemas.microsoft.com/office/drawing/2014/main" id="{F9C1DF25-1CD9-F130-E723-08E14C4DB2E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731891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88</a:t>
            </a:fld>
            <a:endParaRPr lang="en-US"/>
          </a:p>
        </p:txBody>
      </p:sp>
      <p:sp>
        <p:nvSpPr>
          <p:cNvPr id="5" name="Header Placeholder 4">
            <a:extLst>
              <a:ext uri="{FF2B5EF4-FFF2-40B4-BE49-F238E27FC236}">
                <a16:creationId xmlns:a16="http://schemas.microsoft.com/office/drawing/2014/main" id="{6C1E9769-0547-DE60-0418-D7CFA1F6829C}"/>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1009864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89</a:t>
            </a:fld>
            <a:endParaRPr lang="en-US"/>
          </a:p>
        </p:txBody>
      </p:sp>
      <p:sp>
        <p:nvSpPr>
          <p:cNvPr id="5" name="Header Placeholder 4">
            <a:extLst>
              <a:ext uri="{FF2B5EF4-FFF2-40B4-BE49-F238E27FC236}">
                <a16:creationId xmlns:a16="http://schemas.microsoft.com/office/drawing/2014/main" id="{1E303F1C-3C9A-E898-C159-2A7DAAC3BA3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032461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90</a:t>
            </a:fld>
            <a:endParaRPr lang="en-US"/>
          </a:p>
        </p:txBody>
      </p:sp>
      <p:sp>
        <p:nvSpPr>
          <p:cNvPr id="5" name="Header Placeholder 4">
            <a:extLst>
              <a:ext uri="{FF2B5EF4-FFF2-40B4-BE49-F238E27FC236}">
                <a16:creationId xmlns:a16="http://schemas.microsoft.com/office/drawing/2014/main" id="{0DFC4389-4B8D-2A97-C3D1-A96CF47856F1}"/>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597361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91</a:t>
            </a:fld>
            <a:endParaRPr lang="en-US"/>
          </a:p>
        </p:txBody>
      </p:sp>
      <p:sp>
        <p:nvSpPr>
          <p:cNvPr id="5" name="Header Placeholder 4">
            <a:extLst>
              <a:ext uri="{FF2B5EF4-FFF2-40B4-BE49-F238E27FC236}">
                <a16:creationId xmlns:a16="http://schemas.microsoft.com/office/drawing/2014/main" id="{783741E7-A57A-0071-DE52-C2BAF5675B8B}"/>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3347318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93</a:t>
            </a:fld>
            <a:endParaRPr lang="en-US"/>
          </a:p>
        </p:txBody>
      </p:sp>
      <p:sp>
        <p:nvSpPr>
          <p:cNvPr id="5" name="Header Placeholder 4">
            <a:extLst>
              <a:ext uri="{FF2B5EF4-FFF2-40B4-BE49-F238E27FC236}">
                <a16:creationId xmlns:a16="http://schemas.microsoft.com/office/drawing/2014/main" id="{BEE4F780-593F-1224-E29F-CA855F10FDB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577288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96</a:t>
            </a:fld>
            <a:endParaRPr lang="en-US"/>
          </a:p>
        </p:txBody>
      </p:sp>
      <p:sp>
        <p:nvSpPr>
          <p:cNvPr id="5" name="Header Placeholder 4">
            <a:extLst>
              <a:ext uri="{FF2B5EF4-FFF2-40B4-BE49-F238E27FC236}">
                <a16:creationId xmlns:a16="http://schemas.microsoft.com/office/drawing/2014/main" id="{64A47832-2308-14C5-12E0-8B0F83B51A51}"/>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4373865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98D30-F71B-8C1B-CA39-B4EDBE772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D8A60-81D6-AB01-2949-F3C58DC46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FF44C-5CC2-270D-4EFC-223730A032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FC4CDD-3034-FB9E-FF41-BDF519D7AAEE}"/>
              </a:ext>
            </a:extLst>
          </p:cNvPr>
          <p:cNvSpPr>
            <a:spLocks noGrp="1"/>
          </p:cNvSpPr>
          <p:nvPr>
            <p:ph type="sldNum" sz="quarter" idx="5"/>
          </p:nvPr>
        </p:nvSpPr>
        <p:spPr/>
        <p:txBody>
          <a:bodyPr/>
          <a:lstStyle/>
          <a:p>
            <a:fld id="{30554040-ADBB-4880-8555-6FF87011A78D}" type="slidenum">
              <a:rPr lang="en-US" smtClean="0"/>
              <a:t>97</a:t>
            </a:fld>
            <a:endParaRPr lang="en-US"/>
          </a:p>
        </p:txBody>
      </p:sp>
      <p:sp>
        <p:nvSpPr>
          <p:cNvPr id="5" name="Header Placeholder 4">
            <a:extLst>
              <a:ext uri="{FF2B5EF4-FFF2-40B4-BE49-F238E27FC236}">
                <a16:creationId xmlns:a16="http://schemas.microsoft.com/office/drawing/2014/main" id="{93EAABC9-B15E-74C6-BC1F-83BEBB8F6B92}"/>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852264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fld id="{99138C3A-7C76-8042-B10B-734FB36E177F}" type="slidenum">
              <a:rPr lang="en-US" smtClean="0"/>
              <a:t>100</a:t>
            </a:fld>
            <a:endParaRPr lang="en-US"/>
          </a:p>
        </p:txBody>
      </p:sp>
      <p:sp>
        <p:nvSpPr>
          <p:cNvPr id="5" name="Header Placeholder 4">
            <a:extLst>
              <a:ext uri="{FF2B5EF4-FFF2-40B4-BE49-F238E27FC236}">
                <a16:creationId xmlns:a16="http://schemas.microsoft.com/office/drawing/2014/main" id="{0B630CAD-C83B-D2E0-80B9-B6B670642251}"/>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2932176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CAB6D36C-A0C3-4BD7-032C-A060411DC51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9550163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38091-8887-BA1E-1C6F-351B100E9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D2EBB-7A43-D004-D8C8-31611DE77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86732-B90E-6256-D91B-C553D7784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9D6E79-9450-2BFC-3080-D9E6CC1B90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E9ACAF54-638D-5A89-3A79-B69DABCDFEC9}"/>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89385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11</a:t>
            </a:fld>
            <a:endParaRPr lang="en-US"/>
          </a:p>
        </p:txBody>
      </p:sp>
      <p:sp>
        <p:nvSpPr>
          <p:cNvPr id="5" name="Header Placeholder 4">
            <a:extLst>
              <a:ext uri="{FF2B5EF4-FFF2-40B4-BE49-F238E27FC236}">
                <a16:creationId xmlns:a16="http://schemas.microsoft.com/office/drawing/2014/main" id="{465C7424-23EE-EADC-7718-941523B42B3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2552650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F733-710A-B99E-8A8D-539C4B7E9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40CA0-1EA2-2AFF-0C26-BBDB2E8E5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6C34A-FEB7-0ABC-E08C-B54BEA94DE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F45EE9-89B2-40A4-8153-B69C9AA921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A9067B64-529B-F6C3-A0DC-3622D6E4BEB0}"/>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6393810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21F86-7397-00F0-D810-77D09CE27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4A61B-B629-1CA8-C62D-8D4440FD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295F4-43B8-9CB0-F55A-57CE93AFCB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CF9952-65BD-207E-A5C5-6F87DEED42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48285208-B2D7-CCB1-BB22-3D0690A24F1D}"/>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0265544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4D482-7BBD-47AF-823D-1CE164821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Header Placeholder 4">
            <a:extLst>
              <a:ext uri="{FF2B5EF4-FFF2-40B4-BE49-F238E27FC236}">
                <a16:creationId xmlns:a16="http://schemas.microsoft.com/office/drawing/2014/main" id="{071107B0-1B4A-C39D-9545-9F29A56875E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1535925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B058BE8E-FC00-C19C-05C4-5D9850C57F48}"/>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7067676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3FB089C3-7A7E-9CBE-E95E-EB8C4DFF0F3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40404817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5EB2-FF95-2276-124F-E81B6734E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B4977-1A63-30BF-75E2-19B6625F9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BC6D2-2106-1E3B-1B3D-B1E1B0E6A4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21DA2A-A729-828C-1C88-02EA8C58B9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B8FF4-44D8-4FFA-A07F-D11EAEE26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A3168116-000D-478E-0370-A97383FF70A9}"/>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12783743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9AFB-A7EE-9A8A-807B-F6420F1EE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0A199-FA91-FA42-D5DD-63623E936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E25CA-31C4-9CDE-F443-296952F994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9562C7-678E-AEC2-8BEB-EF7A47778409}"/>
              </a:ext>
            </a:extLst>
          </p:cNvPr>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99138C3A-7C76-8042-B10B-734FB36E17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60043F49-8972-8B12-3466-AA2141217AC5}"/>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4111490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7D707-EC18-2BFF-77B1-4BCCFBBC5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98C96-4675-E7F4-67B8-36B13A49B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3102-C96A-060D-FEB8-F55299750A9C}"/>
              </a:ext>
            </a:extLst>
          </p:cNvPr>
          <p:cNvSpPr>
            <a:spLocks noGrp="1"/>
          </p:cNvSpPr>
          <p:nvPr>
            <p:ph type="body" idx="1"/>
          </p:nvPr>
        </p:nvSpPr>
        <p:spPr/>
        <p:txBody>
          <a:bodyPr/>
          <a:lstStyle/>
          <a:p>
            <a:pPr>
              <a:buNone/>
            </a:pPr>
            <a:endParaRPr lang="en-US"/>
          </a:p>
        </p:txBody>
      </p:sp>
      <p:sp>
        <p:nvSpPr>
          <p:cNvPr id="4" name="Slide Number Placeholder 3">
            <a:extLst>
              <a:ext uri="{FF2B5EF4-FFF2-40B4-BE49-F238E27FC236}">
                <a16:creationId xmlns:a16="http://schemas.microsoft.com/office/drawing/2014/main" id="{1B072763-EE6C-4503-2A6E-CDF041052BCF}"/>
              </a:ext>
            </a:extLst>
          </p:cNvPr>
          <p:cNvSpPr>
            <a:spLocks noGrp="1"/>
          </p:cNvSpPr>
          <p:nvPr>
            <p:ph type="sldNum" sz="quarter" idx="5"/>
          </p:nvPr>
        </p:nvSpPr>
        <p:spPr/>
        <p:txBody>
          <a:bodyPr/>
          <a:lstStyle/>
          <a:p>
            <a:fld id="{30554040-ADBB-4880-8555-6FF87011A78D}" type="slidenum">
              <a:rPr lang="en-US" smtClean="0"/>
              <a:t>113</a:t>
            </a:fld>
            <a:endParaRPr lang="en-US"/>
          </a:p>
        </p:txBody>
      </p:sp>
      <p:sp>
        <p:nvSpPr>
          <p:cNvPr id="5" name="Header Placeholder 4">
            <a:extLst>
              <a:ext uri="{FF2B5EF4-FFF2-40B4-BE49-F238E27FC236}">
                <a16:creationId xmlns:a16="http://schemas.microsoft.com/office/drawing/2014/main" id="{9B661281-F6D1-AAED-B665-24F9A537242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3142145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138C3A-7C76-8042-B10B-734FB36E177F}" type="slidenum">
              <a:rPr lang="en-US" smtClean="0"/>
              <a:t>114</a:t>
            </a:fld>
            <a:endParaRPr lang="en-US"/>
          </a:p>
        </p:txBody>
      </p:sp>
      <p:sp>
        <p:nvSpPr>
          <p:cNvPr id="5" name="Header Placeholder 4">
            <a:extLst>
              <a:ext uri="{FF2B5EF4-FFF2-40B4-BE49-F238E27FC236}">
                <a16:creationId xmlns:a16="http://schemas.microsoft.com/office/drawing/2014/main" id="{E1175AA0-E428-DF72-CBB5-F6220DEA6C7E}"/>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054312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116</a:t>
            </a:fld>
            <a:endParaRPr lang="en-US"/>
          </a:p>
        </p:txBody>
      </p:sp>
      <p:sp>
        <p:nvSpPr>
          <p:cNvPr id="5" name="Header Placeholder 4">
            <a:extLst>
              <a:ext uri="{FF2B5EF4-FFF2-40B4-BE49-F238E27FC236}">
                <a16:creationId xmlns:a16="http://schemas.microsoft.com/office/drawing/2014/main" id="{8DBBD4A6-D525-B01F-09E7-FD81EA26B523}"/>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378978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54040-ADBB-4880-8555-6FF87011A78D}" type="slidenum">
              <a:rPr lang="en-US" smtClean="0"/>
              <a:t>12</a:t>
            </a:fld>
            <a:endParaRPr lang="en-US"/>
          </a:p>
        </p:txBody>
      </p:sp>
      <p:sp>
        <p:nvSpPr>
          <p:cNvPr id="5" name="Header Placeholder 4">
            <a:extLst>
              <a:ext uri="{FF2B5EF4-FFF2-40B4-BE49-F238E27FC236}">
                <a16:creationId xmlns:a16="http://schemas.microsoft.com/office/drawing/2014/main" id="{1CAD098C-A67E-3BF8-3A8A-261B660F51A4}"/>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26819676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CD6DE7-7080-4314-8B19-0BEB55871CE2}" type="slidenum">
              <a:rPr lang="en-US" smtClean="0"/>
              <a:t>117</a:t>
            </a:fld>
            <a:endParaRPr lang="en-US"/>
          </a:p>
        </p:txBody>
      </p:sp>
      <p:sp>
        <p:nvSpPr>
          <p:cNvPr id="5" name="Header Placeholder 4">
            <a:extLst>
              <a:ext uri="{FF2B5EF4-FFF2-40B4-BE49-F238E27FC236}">
                <a16:creationId xmlns:a16="http://schemas.microsoft.com/office/drawing/2014/main" id="{0F694C08-A3E5-5529-51E1-FAFD5832B8CB}"/>
              </a:ext>
            </a:extLst>
          </p:cNvPr>
          <p:cNvSpPr>
            <a:spLocks noGrp="1"/>
          </p:cNvSpPr>
          <p:nvPr>
            <p:ph type="hdr" sz="quarter"/>
          </p:nvPr>
        </p:nvSpPr>
        <p:spPr/>
        <p:txBody>
          <a:bodyPr/>
          <a:lstStyle/>
          <a:p>
            <a:r>
              <a:rPr lang="en-US"/>
              <a:t>Tribal Consultation</a:t>
            </a:r>
          </a:p>
        </p:txBody>
      </p:sp>
    </p:spTree>
    <p:extLst>
      <p:ext uri="{BB962C8B-B14F-4D97-AF65-F5344CB8AC3E}">
        <p14:creationId xmlns:p14="http://schemas.microsoft.com/office/powerpoint/2010/main" val="590160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A orange and white background">
            <a:extLst>
              <a:ext uri="{FF2B5EF4-FFF2-40B4-BE49-F238E27FC236}">
                <a16:creationId xmlns:a16="http://schemas.microsoft.com/office/drawing/2014/main" id="{EDDE44A5-F740-0B8B-0FC2-02CDAD37342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9173" cy="6858000"/>
          </a:xfrm>
          <a:prstGeom prst="rect">
            <a:avLst/>
          </a:prstGeom>
        </p:spPr>
      </p:pic>
    </p:spTree>
    <p:extLst>
      <p:ext uri="{BB962C8B-B14F-4D97-AF65-F5344CB8AC3E}">
        <p14:creationId xmlns:p14="http://schemas.microsoft.com/office/powerpoint/2010/main" val="65968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ivider 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20ADB-B652-09CF-9007-D550E00AEC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4575"/>
            <a:ext cx="12189173" cy="6848851"/>
          </a:xfrm>
          <a:prstGeom prst="rect">
            <a:avLst/>
          </a:prstGeom>
        </p:spPr>
      </p:pic>
      <p:sp>
        <p:nvSpPr>
          <p:cNvPr id="16" name="Title 15">
            <a:extLst>
              <a:ext uri="{FF2B5EF4-FFF2-40B4-BE49-F238E27FC236}">
                <a16:creationId xmlns:a16="http://schemas.microsoft.com/office/drawing/2014/main" id="{CF05DE3F-AC50-DE59-8C81-7829BD7A66A9}"/>
              </a:ext>
            </a:extLst>
          </p:cNvPr>
          <p:cNvSpPr>
            <a:spLocks noGrp="1"/>
          </p:cNvSpPr>
          <p:nvPr>
            <p:ph type="title" hasCustomPrompt="1"/>
          </p:nvPr>
        </p:nvSpPr>
        <p:spPr>
          <a:xfrm>
            <a:off x="835620" y="2766484"/>
            <a:ext cx="10515600" cy="1325033"/>
          </a:xfrm>
          <a:prstGeom prst="rect">
            <a:avLst/>
          </a:prstGeom>
        </p:spPr>
        <p:txBody>
          <a:bodyPr/>
          <a:lstStyle>
            <a:lvl1pPr algn="ctr">
              <a:defRPr sz="8000" b="1">
                <a:solidFill>
                  <a:schemeClr val="bg1"/>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Divider Content</a:t>
            </a:r>
          </a:p>
        </p:txBody>
      </p:sp>
    </p:spTree>
    <p:extLst>
      <p:ext uri="{BB962C8B-B14F-4D97-AF65-F5344CB8AC3E}">
        <p14:creationId xmlns:p14="http://schemas.microsoft.com/office/powerpoint/2010/main" val="30807829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Conten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2D71D-90F2-31D6-96ED-220753FD40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891" y="0"/>
            <a:ext cx="12268892" cy="6912864"/>
          </a:xfrm>
          <a:prstGeom prst="rect">
            <a:avLst/>
          </a:prstGeom>
        </p:spPr>
      </p:pic>
      <p:sp>
        <p:nvSpPr>
          <p:cNvPr id="16" name="Title 15">
            <a:extLst>
              <a:ext uri="{FF2B5EF4-FFF2-40B4-BE49-F238E27FC236}">
                <a16:creationId xmlns:a16="http://schemas.microsoft.com/office/drawing/2014/main" id="{CF05DE3F-AC50-DE59-8C81-7829BD7A66A9}"/>
              </a:ext>
            </a:extLst>
          </p:cNvPr>
          <p:cNvSpPr>
            <a:spLocks noGrp="1"/>
          </p:cNvSpPr>
          <p:nvPr>
            <p:ph type="title" hasCustomPrompt="1"/>
          </p:nvPr>
        </p:nvSpPr>
        <p:spPr>
          <a:xfrm>
            <a:off x="835620" y="2766484"/>
            <a:ext cx="10515600" cy="1325033"/>
          </a:xfrm>
          <a:prstGeom prst="rect">
            <a:avLst/>
          </a:prstGeom>
        </p:spPr>
        <p:txBody>
          <a:bodyPr/>
          <a:lstStyle>
            <a:lvl1pPr algn="ctr">
              <a:defRPr sz="8000" b="1">
                <a:solidFill>
                  <a:schemeClr val="bg1"/>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Divider Content</a:t>
            </a:r>
          </a:p>
        </p:txBody>
      </p:sp>
      <p:pic>
        <p:nvPicPr>
          <p:cNvPr id="17" name="pasted-image.pdf" descr="pasted-image.pdf">
            <a:extLst>
              <a:ext uri="{FF2B5EF4-FFF2-40B4-BE49-F238E27FC236}">
                <a16:creationId xmlns:a16="http://schemas.microsoft.com/office/drawing/2014/main" id="{AAAF1657-FCA8-607E-D158-5A2737F23983}"/>
              </a:ext>
            </a:extLst>
          </p:cNvPr>
          <p:cNvPicPr>
            <a:picLocks noChangeAspect="1"/>
          </p:cNvPicPr>
          <p:nvPr/>
        </p:nvPicPr>
        <p:blipFill>
          <a:blip r:embed="rId3"/>
          <a:stretch>
            <a:fillRect/>
          </a:stretch>
        </p:blipFill>
        <p:spPr>
          <a:xfrm>
            <a:off x="5132177" y="5638859"/>
            <a:ext cx="1922489" cy="444484"/>
          </a:xfrm>
          <a:prstGeom prst="rect">
            <a:avLst/>
          </a:prstGeom>
          <a:ln w="12700">
            <a:miter lim="400000"/>
          </a:ln>
        </p:spPr>
      </p:pic>
    </p:spTree>
    <p:extLst>
      <p:ext uri="{BB962C8B-B14F-4D97-AF65-F5344CB8AC3E}">
        <p14:creationId xmlns:p14="http://schemas.microsoft.com/office/powerpoint/2010/main" val="18564888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btitle 1">
    <p:spTree>
      <p:nvGrpSpPr>
        <p:cNvPr id="1" name=""/>
        <p:cNvGrpSpPr/>
        <p:nvPr/>
      </p:nvGrpSpPr>
      <p:grpSpPr>
        <a:xfrm>
          <a:off x="0" y="0"/>
          <a:ext cx="0" cy="0"/>
          <a:chOff x="0" y="0"/>
          <a:chExt cx="0" cy="0"/>
        </a:xfrm>
      </p:grpSpPr>
      <p:pic>
        <p:nvPicPr>
          <p:cNvPr id="2" name="Picture 1" descr="A orange and white background&#10;&#10;AI-generated content may be incorrect.">
            <a:extLst>
              <a:ext uri="{FF2B5EF4-FFF2-40B4-BE49-F238E27FC236}">
                <a16:creationId xmlns:a16="http://schemas.microsoft.com/office/drawing/2014/main" id="{E7B68DEC-E740-2E8F-3DFA-EC6B58A2F2D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9173" cy="6858000"/>
          </a:xfrm>
          <a:prstGeom prst="rect">
            <a:avLst/>
          </a:prstGeom>
        </p:spPr>
      </p:pic>
      <p:sp>
        <p:nvSpPr>
          <p:cNvPr id="9" name="Title 15">
            <a:extLst>
              <a:ext uri="{FF2B5EF4-FFF2-40B4-BE49-F238E27FC236}">
                <a16:creationId xmlns:a16="http://schemas.microsoft.com/office/drawing/2014/main" id="{DB189E22-692D-18FC-0F67-6B93FB7AEA90}"/>
              </a:ext>
            </a:extLst>
          </p:cNvPr>
          <p:cNvSpPr>
            <a:spLocks noGrp="1"/>
          </p:cNvSpPr>
          <p:nvPr>
            <p:ph type="title" hasCustomPrompt="1"/>
          </p:nvPr>
        </p:nvSpPr>
        <p:spPr>
          <a:xfrm>
            <a:off x="835620" y="2766484"/>
            <a:ext cx="10515600" cy="1325033"/>
          </a:xfrm>
          <a:prstGeom prst="rect">
            <a:avLst/>
          </a:prstGeom>
        </p:spPr>
        <p:txBody>
          <a:bodyPr/>
          <a:lstStyle>
            <a:lvl1pPr algn="ctr">
              <a:defRPr sz="8000" b="1">
                <a:solidFill>
                  <a:schemeClr val="bg1"/>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Divider Content</a:t>
            </a:r>
          </a:p>
        </p:txBody>
      </p:sp>
      <p:pic>
        <p:nvPicPr>
          <p:cNvPr id="10" name="pasted-image.pdf" descr="pasted-image.pdf">
            <a:extLst>
              <a:ext uri="{FF2B5EF4-FFF2-40B4-BE49-F238E27FC236}">
                <a16:creationId xmlns:a16="http://schemas.microsoft.com/office/drawing/2014/main" id="{738277EF-733C-6D8C-A0BB-0BA38B579065}"/>
              </a:ext>
            </a:extLst>
          </p:cNvPr>
          <p:cNvPicPr>
            <a:picLocks noChangeAspect="1"/>
          </p:cNvPicPr>
          <p:nvPr/>
        </p:nvPicPr>
        <p:blipFill>
          <a:blip r:embed="rId3"/>
          <a:stretch>
            <a:fillRect/>
          </a:stretch>
        </p:blipFill>
        <p:spPr>
          <a:xfrm>
            <a:off x="5132177" y="5638859"/>
            <a:ext cx="1922489" cy="444484"/>
          </a:xfrm>
          <a:prstGeom prst="rect">
            <a:avLst/>
          </a:prstGeom>
          <a:ln w="12700">
            <a:miter lim="400000"/>
          </a:ln>
        </p:spPr>
      </p:pic>
    </p:spTree>
    <p:extLst>
      <p:ext uri="{BB962C8B-B14F-4D97-AF65-F5344CB8AC3E}">
        <p14:creationId xmlns:p14="http://schemas.microsoft.com/office/powerpoint/2010/main" val="19814762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Long Header Title Page">
    <p:bg>
      <p:bgPr>
        <a:solidFill>
          <a:srgbClr val="19B9C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183689"/>
            <a:ext cx="11582400" cy="1314155"/>
          </a:xfrm>
        </p:spPr>
        <p:txBody>
          <a:bodyPr lIns="91440" anchor="t">
            <a:noAutofit/>
          </a:bodyPr>
          <a:lstStyle>
            <a:lvl1pPr algn="ctr">
              <a:defRPr sz="4000" b="1" i="0" cap="none" baseline="0">
                <a:solidFill>
                  <a:schemeClr val="bg1"/>
                </a:solidFill>
                <a:latin typeface="Arial"/>
                <a:cs typeface="Arial"/>
              </a:defRPr>
            </a:lvl1pPr>
          </a:lstStyle>
          <a:p>
            <a:r>
              <a:rPr lang="en-US"/>
              <a:t>INSERT LONG </a:t>
            </a:r>
            <a:br>
              <a:rPr lang="en-US"/>
            </a:br>
            <a:r>
              <a:rPr lang="en-US"/>
              <a:t>TITLE HERE</a:t>
            </a:r>
          </a:p>
        </p:txBody>
      </p:sp>
      <p:cxnSp>
        <p:nvCxnSpPr>
          <p:cNvPr id="9" name="Straight Connector 8"/>
          <p:cNvCxnSpPr/>
          <p:nvPr userDrawn="1"/>
        </p:nvCxnSpPr>
        <p:spPr>
          <a:xfrm>
            <a:off x="1524005" y="6409451"/>
            <a:ext cx="103544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C_Horz_K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76" y="6220455"/>
            <a:ext cx="1172789" cy="462240"/>
          </a:xfrm>
          <a:prstGeom prst="rect">
            <a:avLst/>
          </a:prstGeom>
        </p:spPr>
      </p:pic>
      <p:sp>
        <p:nvSpPr>
          <p:cNvPr id="8"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chemeClr val="bg1"/>
                </a:solidFill>
                <a:latin typeface="Arial"/>
                <a:cs typeface="Arial"/>
              </a:defRPr>
            </a:lvl1pPr>
          </a:lstStyle>
          <a:p>
            <a:fld id="{C8146628-1A01-9741-8A8B-916D51547CC7}" type="slidenum">
              <a:rPr lang="en-US" smtClean="0"/>
              <a:pPr/>
              <a:t>‹#›</a:t>
            </a:fld>
            <a:endParaRPr lang="en-US"/>
          </a:p>
        </p:txBody>
      </p:sp>
      <p:sp>
        <p:nvSpPr>
          <p:cNvPr id="10" name="Text Placeholder 2"/>
          <p:cNvSpPr>
            <a:spLocks noGrp="1"/>
          </p:cNvSpPr>
          <p:nvPr>
            <p:ph type="body" idx="1" hasCustomPrompt="1"/>
          </p:nvPr>
        </p:nvSpPr>
        <p:spPr>
          <a:xfrm>
            <a:off x="304800" y="3524825"/>
            <a:ext cx="11582400" cy="404483"/>
          </a:xfrm>
          <a:prstGeom prst="rect">
            <a:avLst/>
          </a:prstGeom>
        </p:spPr>
        <p:txBody>
          <a:bodyPr lIns="91440" anchor="t" anchorCtr="0">
            <a:noAutofit/>
          </a:bodyPr>
          <a:lstStyle>
            <a:lvl1pPr marL="0" indent="0" algn="ctr">
              <a:buNone/>
              <a:defRPr sz="2133" b="0" i="0" spc="0" baseline="0">
                <a:solidFill>
                  <a:schemeClr val="bg1"/>
                </a:solidFill>
                <a:latin typeface="Arial"/>
                <a:cs typeface="Arial"/>
              </a:defRPr>
            </a:lvl1pPr>
            <a:lvl2pPr marL="609539" indent="0">
              <a:buNone/>
              <a:defRPr sz="2400">
                <a:solidFill>
                  <a:schemeClr val="tx1">
                    <a:tint val="75000"/>
                  </a:schemeClr>
                </a:solidFill>
              </a:defRPr>
            </a:lvl2pPr>
            <a:lvl3pPr marL="1219080" indent="0">
              <a:buNone/>
              <a:defRPr sz="2133">
                <a:solidFill>
                  <a:schemeClr val="tx1">
                    <a:tint val="75000"/>
                  </a:schemeClr>
                </a:solidFill>
              </a:defRPr>
            </a:lvl3pPr>
            <a:lvl4pPr marL="1828618" indent="0">
              <a:buNone/>
              <a:defRPr sz="1867">
                <a:solidFill>
                  <a:schemeClr val="tx1">
                    <a:tint val="75000"/>
                  </a:schemeClr>
                </a:solidFill>
              </a:defRPr>
            </a:lvl4pPr>
            <a:lvl5pPr marL="2438158" indent="0">
              <a:buNone/>
              <a:defRPr sz="1867">
                <a:solidFill>
                  <a:schemeClr val="tx1">
                    <a:tint val="75000"/>
                  </a:schemeClr>
                </a:solidFill>
              </a:defRPr>
            </a:lvl5pPr>
            <a:lvl6pPr marL="3047696" indent="0">
              <a:buNone/>
              <a:defRPr sz="1867">
                <a:solidFill>
                  <a:schemeClr val="tx1">
                    <a:tint val="75000"/>
                  </a:schemeClr>
                </a:solidFill>
              </a:defRPr>
            </a:lvl6pPr>
            <a:lvl7pPr marL="3657235" indent="0">
              <a:buNone/>
              <a:defRPr sz="1867">
                <a:solidFill>
                  <a:schemeClr val="tx1">
                    <a:tint val="75000"/>
                  </a:schemeClr>
                </a:solidFill>
              </a:defRPr>
            </a:lvl7pPr>
            <a:lvl8pPr marL="4266773" indent="0">
              <a:buNone/>
              <a:defRPr sz="1867">
                <a:solidFill>
                  <a:schemeClr val="tx1">
                    <a:tint val="75000"/>
                  </a:schemeClr>
                </a:solidFill>
              </a:defRPr>
            </a:lvl8pPr>
            <a:lvl9pPr marL="4876313" indent="0">
              <a:buNone/>
              <a:defRPr sz="1867">
                <a:solidFill>
                  <a:schemeClr val="tx1">
                    <a:tint val="75000"/>
                  </a:schemeClr>
                </a:solidFill>
              </a:defRPr>
            </a:lvl9pPr>
          </a:lstStyle>
          <a:p>
            <a:pPr lvl="0"/>
            <a:r>
              <a:rPr lang="en-US"/>
              <a:t>Presenter, Presenter Title in Arial 16</a:t>
            </a:r>
          </a:p>
        </p:txBody>
      </p:sp>
    </p:spTree>
    <p:extLst>
      <p:ext uri="{BB962C8B-B14F-4D97-AF65-F5344CB8AC3E}">
        <p14:creationId xmlns:p14="http://schemas.microsoft.com/office/powerpoint/2010/main" val="4073551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hort Header Title Page">
    <p:bg>
      <p:bgPr>
        <a:solidFill>
          <a:srgbClr val="19B9C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682276"/>
            <a:ext cx="11582400" cy="599689"/>
          </a:xfrm>
        </p:spPr>
        <p:txBody>
          <a:bodyPr lIns="91440" anchor="t">
            <a:noAutofit/>
          </a:bodyPr>
          <a:lstStyle>
            <a:lvl1pPr algn="ctr">
              <a:defRPr sz="4000" b="1" i="0" cap="all">
                <a:solidFill>
                  <a:schemeClr val="bg1"/>
                </a:solidFill>
                <a:latin typeface="Arial"/>
                <a:cs typeface="Arial"/>
              </a:defRPr>
            </a:lvl1pPr>
          </a:lstStyle>
          <a:p>
            <a:r>
              <a:rPr lang="en-US"/>
              <a:t>INSERT SHORT TITLE HERE</a:t>
            </a:r>
          </a:p>
        </p:txBody>
      </p:sp>
      <p:cxnSp>
        <p:nvCxnSpPr>
          <p:cNvPr id="14" name="Straight Connector 13"/>
          <p:cNvCxnSpPr/>
          <p:nvPr userDrawn="1"/>
        </p:nvCxnSpPr>
        <p:spPr>
          <a:xfrm>
            <a:off x="1524003" y="6409451"/>
            <a:ext cx="103544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CC_Horz_K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76" y="6220455"/>
            <a:ext cx="1172789" cy="462240"/>
          </a:xfrm>
          <a:prstGeom prst="rect">
            <a:avLst/>
          </a:prstGeom>
        </p:spPr>
      </p:pic>
      <p:sp>
        <p:nvSpPr>
          <p:cNvPr id="7"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chemeClr val="bg1"/>
                </a:solidFill>
                <a:latin typeface="Arial"/>
                <a:cs typeface="Arial"/>
              </a:defRPr>
            </a:lvl1pPr>
          </a:lstStyle>
          <a:p>
            <a:fld id="{C8146628-1A01-9741-8A8B-916D51547CC7}" type="slidenum">
              <a:rPr lang="en-US" smtClean="0"/>
              <a:pPr/>
              <a:t>‹#›</a:t>
            </a:fld>
            <a:endParaRPr lang="en-US"/>
          </a:p>
        </p:txBody>
      </p:sp>
      <p:sp>
        <p:nvSpPr>
          <p:cNvPr id="8" name="Text Placeholder 2"/>
          <p:cNvSpPr>
            <a:spLocks noGrp="1"/>
          </p:cNvSpPr>
          <p:nvPr>
            <p:ph type="body" idx="1" hasCustomPrompt="1"/>
          </p:nvPr>
        </p:nvSpPr>
        <p:spPr>
          <a:xfrm>
            <a:off x="304800" y="3524824"/>
            <a:ext cx="11582400" cy="404483"/>
          </a:xfrm>
          <a:prstGeom prst="rect">
            <a:avLst/>
          </a:prstGeom>
        </p:spPr>
        <p:txBody>
          <a:bodyPr lIns="91440" anchor="t" anchorCtr="0">
            <a:noAutofit/>
          </a:bodyPr>
          <a:lstStyle>
            <a:lvl1pPr marL="0" indent="0" algn="ctr">
              <a:buNone/>
              <a:defRPr sz="2133" b="0" i="0" spc="0" baseline="0">
                <a:solidFill>
                  <a:schemeClr val="bg1"/>
                </a:solidFill>
                <a:latin typeface="Arial"/>
                <a:cs typeface="Aria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Presenter, Presenter Title in Arial 16</a:t>
            </a:r>
          </a:p>
        </p:txBody>
      </p:sp>
    </p:spTree>
    <p:extLst>
      <p:ext uri="{BB962C8B-B14F-4D97-AF65-F5344CB8AC3E}">
        <p14:creationId xmlns:p14="http://schemas.microsoft.com/office/powerpoint/2010/main" val="3269511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hort Title and Content">
    <p:spTree>
      <p:nvGrpSpPr>
        <p:cNvPr id="1" name=""/>
        <p:cNvGrpSpPr/>
        <p:nvPr/>
      </p:nvGrpSpPr>
      <p:grpSpPr>
        <a:xfrm>
          <a:off x="0" y="0"/>
          <a:ext cx="0" cy="0"/>
          <a:chOff x="0" y="0"/>
          <a:chExt cx="0" cy="0"/>
        </a:xfrm>
      </p:grpSpPr>
      <p:cxnSp>
        <p:nvCxnSpPr>
          <p:cNvPr id="9" name="Straight Connector 8"/>
          <p:cNvCxnSpPr/>
          <p:nvPr userDrawn="1"/>
        </p:nvCxnSpPr>
        <p:spPr>
          <a:xfrm>
            <a:off x="1524006" y="6409451"/>
            <a:ext cx="10354423"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CC_Horz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15" y="6217599"/>
            <a:ext cx="1197743" cy="472075"/>
          </a:xfrm>
          <a:prstGeom prst="rect">
            <a:avLst/>
          </a:prstGeom>
        </p:spPr>
      </p:pic>
      <p:sp>
        <p:nvSpPr>
          <p:cNvPr id="11" name="Title 1"/>
          <p:cNvSpPr>
            <a:spLocks noGrp="1"/>
          </p:cNvSpPr>
          <p:nvPr>
            <p:ph type="title" hasCustomPrompt="1"/>
          </p:nvPr>
        </p:nvSpPr>
        <p:spPr>
          <a:xfrm>
            <a:off x="304799" y="182881"/>
            <a:ext cx="11582400" cy="843272"/>
          </a:xfrm>
        </p:spPr>
        <p:txBody>
          <a:bodyPr/>
          <a:lstStyle>
            <a:lvl1pPr>
              <a:defRPr/>
            </a:lvl1pPr>
          </a:lstStyle>
          <a:p>
            <a:r>
              <a:rPr lang="en-US"/>
              <a:t>INSERT HEADER HERE</a:t>
            </a:r>
          </a:p>
        </p:txBody>
      </p:sp>
      <p:sp>
        <p:nvSpPr>
          <p:cNvPr id="7" name="Text Placeholder 6"/>
          <p:cNvSpPr>
            <a:spLocks noGrp="1"/>
          </p:cNvSpPr>
          <p:nvPr>
            <p:ph type="body" sz="quarter" idx="13" hasCustomPrompt="1"/>
          </p:nvPr>
        </p:nvSpPr>
        <p:spPr>
          <a:xfrm>
            <a:off x="304804" y="1079943"/>
            <a:ext cx="11582811" cy="5074611"/>
          </a:xfrm>
        </p:spPr>
        <p:txBody>
          <a:bodyPr/>
          <a:lstStyle>
            <a:lvl1pPr marL="0" indent="0">
              <a:buNone/>
              <a:defRPr sz="2400" baseline="0"/>
            </a:lvl1pPr>
          </a:lstStyle>
          <a:p>
            <a:pPr lvl="0"/>
            <a:r>
              <a:rPr lang="en-US"/>
              <a:t>Insert body text here.</a:t>
            </a:r>
          </a:p>
        </p:txBody>
      </p:sp>
      <p:sp>
        <p:nvSpPr>
          <p:cNvPr id="8" name="Slide Number Placeholder 5"/>
          <p:cNvSpPr>
            <a:spLocks noGrp="1"/>
          </p:cNvSpPr>
          <p:nvPr>
            <p:ph type="sldNum" sz="quarter" idx="4"/>
          </p:nvPr>
        </p:nvSpPr>
        <p:spPr>
          <a:xfrm>
            <a:off x="10911714" y="6362748"/>
            <a:ext cx="975492" cy="365125"/>
          </a:xfrm>
          <a:prstGeom prst="rect">
            <a:avLst/>
          </a:prstGeom>
        </p:spPr>
        <p:txBody>
          <a:bodyPr vert="horz" lIns="91440" tIns="45720" rIns="91440" bIns="45720" rtlCol="0" anchor="ctr"/>
          <a:lstStyle>
            <a:lvl1pPr algn="r">
              <a:defRPr sz="700" b="1" i="0">
                <a:solidFill>
                  <a:srgbClr val="554D56"/>
                </a:solidFill>
                <a:latin typeface="Arial"/>
                <a:cs typeface="Arial"/>
              </a:defRPr>
            </a:lvl1pPr>
          </a:lstStyle>
          <a:p>
            <a:fld id="{C8146628-1A01-9741-8A8B-916D51547CC7}" type="slidenum">
              <a:rPr lang="en-US" smtClean="0"/>
              <a:pPr/>
              <a:t>‹#›</a:t>
            </a:fld>
            <a:endParaRPr lang="en-US"/>
          </a:p>
        </p:txBody>
      </p:sp>
    </p:spTree>
    <p:extLst>
      <p:ext uri="{BB962C8B-B14F-4D97-AF65-F5344CB8AC3E}">
        <p14:creationId xmlns:p14="http://schemas.microsoft.com/office/powerpoint/2010/main" val="312903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Presentation Introdu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3953435"/>
            <a:ext cx="11582400" cy="459960"/>
          </a:xfrm>
        </p:spPr>
        <p:txBody>
          <a:bodyPr lIns="91440">
            <a:noAutofit/>
          </a:bodyPr>
          <a:lstStyle>
            <a:lvl1pPr algn="ctr">
              <a:defRPr sz="2133" spc="0" baseline="0">
                <a:solidFill>
                  <a:schemeClr val="tx1"/>
                </a:solidFill>
              </a:defRPr>
            </a:lvl1pPr>
          </a:lstStyle>
          <a:p>
            <a:r>
              <a:rPr lang="en-US"/>
              <a:t>NAME OF PRESENTATION HERE</a:t>
            </a:r>
          </a:p>
        </p:txBody>
      </p:sp>
      <p:sp>
        <p:nvSpPr>
          <p:cNvPr id="3" name="Subtitle 2"/>
          <p:cNvSpPr>
            <a:spLocks noGrp="1"/>
          </p:cNvSpPr>
          <p:nvPr>
            <p:ph type="subTitle" idx="1" hasCustomPrompt="1"/>
          </p:nvPr>
        </p:nvSpPr>
        <p:spPr>
          <a:xfrm>
            <a:off x="304800" y="4422608"/>
            <a:ext cx="11582400" cy="485896"/>
          </a:xfrm>
          <a:prstGeom prst="rect">
            <a:avLst/>
          </a:prstGeom>
        </p:spPr>
        <p:txBody>
          <a:bodyPr lIns="91440">
            <a:noAutofit/>
          </a:bodyPr>
          <a:lstStyle>
            <a:lvl1pPr marL="0" indent="0" algn="ctr">
              <a:buNone/>
              <a:defRPr sz="2133" b="0" i="0" spc="0" baseline="0">
                <a:solidFill>
                  <a:schemeClr val="tx1"/>
                </a:solidFill>
                <a:latin typeface="Arial"/>
                <a:cs typeface="Aria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a:t>Presenter, Presenter Title | Month Day, Year </a:t>
            </a:r>
          </a:p>
        </p:txBody>
      </p:sp>
      <p:sp>
        <p:nvSpPr>
          <p:cNvPr id="4" name="Footer Placeholder 3">
            <a:extLst>
              <a:ext uri="{FF2B5EF4-FFF2-40B4-BE49-F238E27FC236}">
                <a16:creationId xmlns:a16="http://schemas.microsoft.com/office/drawing/2014/main" id="{7150CBBF-8CAE-F37D-BBED-44B458E9FB5D}"/>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B94A9FED-74EB-759B-8187-1B9879DD4AFB}"/>
              </a:ext>
            </a:extLst>
          </p:cNvPr>
          <p:cNvSpPr>
            <a:spLocks noGrp="1"/>
          </p:cNvSpPr>
          <p:nvPr>
            <p:ph type="sldNum" sz="quarter" idx="11"/>
          </p:nvPr>
        </p:nvSpPr>
        <p:spPr/>
        <p:txBody>
          <a:bodyPr/>
          <a:lstStyle>
            <a:lvl1pPr>
              <a:defRPr>
                <a:solidFill>
                  <a:schemeClr val="tx1"/>
                </a:solidFill>
              </a:defRPr>
            </a:lvl1pPr>
          </a:lstStyle>
          <a:p>
            <a:fld id="{0580CCDE-8FDF-4D5E-B0F6-0A287CC3696D}" type="slidenum">
              <a:rPr lang="en-US" smtClean="0"/>
              <a:t>‹#›</a:t>
            </a:fld>
            <a:endParaRPr lang="en-US"/>
          </a:p>
        </p:txBody>
      </p:sp>
    </p:spTree>
    <p:extLst>
      <p:ext uri="{BB962C8B-B14F-4D97-AF65-F5344CB8AC3E}">
        <p14:creationId xmlns:p14="http://schemas.microsoft.com/office/powerpoint/2010/main" val="59710350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hort Title and Bulleted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799" y="182883"/>
            <a:ext cx="11582400" cy="430887"/>
          </a:xfrm>
        </p:spPr>
        <p:txBody>
          <a:bodyPr/>
          <a:lstStyle>
            <a:lvl1pPr>
              <a:defRPr/>
            </a:lvl1pPr>
          </a:lstStyle>
          <a:p>
            <a:r>
              <a:rPr lang="en-US"/>
              <a:t>INSERT HEADER HERE</a:t>
            </a:r>
          </a:p>
        </p:txBody>
      </p:sp>
      <p:sp>
        <p:nvSpPr>
          <p:cNvPr id="7" name="Text Placeholder 6"/>
          <p:cNvSpPr>
            <a:spLocks noGrp="1"/>
          </p:cNvSpPr>
          <p:nvPr>
            <p:ph type="body" sz="quarter" idx="13" hasCustomPrompt="1"/>
          </p:nvPr>
        </p:nvSpPr>
        <p:spPr>
          <a:xfrm>
            <a:off x="304805" y="1079948"/>
            <a:ext cx="11582811" cy="675249"/>
          </a:xfrm>
        </p:spPr>
        <p:txBody>
          <a:bodyPr/>
          <a:lstStyle>
            <a:lvl1pPr marL="309026" indent="-309026">
              <a:spcBef>
                <a:spcPts val="0"/>
              </a:spcBef>
              <a:buFont typeface="Arial" pitchFamily="34" charset="0"/>
              <a:buChar char="•"/>
              <a:defRPr sz="1351" baseline="0"/>
            </a:lvl1pPr>
            <a:lvl3pPr marL="932214" indent="-101792">
              <a:spcBef>
                <a:spcPts val="0"/>
              </a:spcBef>
              <a:buSzPct val="75000"/>
              <a:buFont typeface="Arial" pitchFamily="34" charset="0"/>
              <a:buChar char="•"/>
              <a:defRPr/>
            </a:lvl3pPr>
          </a:lstStyle>
          <a:p>
            <a:pPr marL="231775" indent="-231775">
              <a:spcBef>
                <a:spcPts val="0"/>
              </a:spcBef>
            </a:pPr>
            <a:r>
              <a:rPr lang="en-US" sz="1351"/>
              <a:t>First Level.</a:t>
            </a:r>
          </a:p>
          <a:p>
            <a:pPr marL="417888" lvl="1" indent="-158940">
              <a:spcBef>
                <a:spcPts val="0"/>
              </a:spcBef>
              <a:buSzPct val="75000"/>
              <a:buFont typeface="Courier New" pitchFamily="49" charset="0"/>
              <a:buChar char="o"/>
            </a:pPr>
            <a:r>
              <a:rPr lang="en-US" sz="1125">
                <a:latin typeface="Arial" pitchFamily="34" charset="0"/>
                <a:cs typeface="Arial" pitchFamily="34" charset="0"/>
              </a:rPr>
              <a:t>Second Level.</a:t>
            </a:r>
          </a:p>
          <a:p>
            <a:pPr marL="707196" lvl="1" indent="-132154">
              <a:spcBef>
                <a:spcPts val="0"/>
              </a:spcBef>
              <a:buSzPct val="75000"/>
              <a:buFont typeface="Wingdings" pitchFamily="2" charset="2"/>
              <a:buChar char="§"/>
            </a:pPr>
            <a:r>
              <a:rPr lang="en-US" sz="1013">
                <a:latin typeface="Arial" pitchFamily="34" charset="0"/>
                <a:cs typeface="Arial" pitchFamily="34" charset="0"/>
              </a:rPr>
              <a:t>Third Level.</a:t>
            </a:r>
          </a:p>
          <a:p>
            <a:pPr marL="932214" lvl="2" indent="-101792">
              <a:spcBef>
                <a:spcPts val="0"/>
              </a:spcBef>
              <a:buSzPct val="75000"/>
              <a:buFont typeface="Arial" pitchFamily="34" charset="0"/>
              <a:buChar char="•"/>
            </a:pPr>
            <a:r>
              <a:rPr lang="en-US" sz="900">
                <a:latin typeface="Arial" pitchFamily="34" charset="0"/>
                <a:cs typeface="Arial" pitchFamily="34" charset="0"/>
              </a:rPr>
              <a:t>Fourth</a:t>
            </a:r>
            <a:r>
              <a:rPr lang="en-US" sz="900" baseline="0">
                <a:latin typeface="Arial" pitchFamily="34" charset="0"/>
                <a:cs typeface="Arial" pitchFamily="34" charset="0"/>
              </a:rPr>
              <a:t> Level.</a:t>
            </a:r>
            <a:endParaRPr lang="en-US" sz="900"/>
          </a:p>
        </p:txBody>
      </p:sp>
      <p:sp>
        <p:nvSpPr>
          <p:cNvPr id="13" name="Slide Number Placeholder 5"/>
          <p:cNvSpPr>
            <a:spLocks noGrp="1"/>
          </p:cNvSpPr>
          <p:nvPr>
            <p:ph type="sldNum" sz="quarter" idx="4"/>
          </p:nvPr>
        </p:nvSpPr>
        <p:spPr>
          <a:xfrm>
            <a:off x="10911719" y="6445286"/>
            <a:ext cx="975492" cy="200055"/>
          </a:xfrm>
          <a:prstGeom prst="rect">
            <a:avLst/>
          </a:prstGeom>
        </p:spPr>
        <p:txBody>
          <a:bodyPr vert="horz" lIns="91440" tIns="45720" rIns="91440" bIns="45720" rtlCol="0" anchor="ctr"/>
          <a:lstStyle>
            <a:lvl1pPr algn="r">
              <a:defRPr sz="700" b="1" i="0">
                <a:solidFill>
                  <a:srgbClr val="554D56"/>
                </a:solidFill>
                <a:latin typeface="Arial"/>
                <a:cs typeface="Arial"/>
              </a:defRPr>
            </a:lvl1pPr>
          </a:lstStyle>
          <a:p>
            <a:fld id="{C8146628-1A01-9741-8A8B-916D51547CC7}" type="slidenum">
              <a:rPr lang="en-US" smtClean="0"/>
              <a:pPr/>
              <a:t>‹#›</a:t>
            </a:fld>
            <a:endParaRPr lang="en-US"/>
          </a:p>
        </p:txBody>
      </p:sp>
      <p:cxnSp>
        <p:nvCxnSpPr>
          <p:cNvPr id="3" name="Straight Connector 2">
            <a:extLst>
              <a:ext uri="{FF2B5EF4-FFF2-40B4-BE49-F238E27FC236}">
                <a16:creationId xmlns:a16="http://schemas.microsoft.com/office/drawing/2014/main" id="{6E559789-A1AB-9D27-ECBE-2EE4B5DE951F}"/>
              </a:ext>
            </a:extLst>
          </p:cNvPr>
          <p:cNvCxnSpPr/>
          <p:nvPr userDrawn="1"/>
        </p:nvCxnSpPr>
        <p:spPr>
          <a:xfrm>
            <a:off x="1524001" y="6409451"/>
            <a:ext cx="10354423"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4" name="Picture 3" descr="CC_Horz_RGB_Logo.png">
            <a:extLst>
              <a:ext uri="{FF2B5EF4-FFF2-40B4-BE49-F238E27FC236}">
                <a16:creationId xmlns:a16="http://schemas.microsoft.com/office/drawing/2014/main" id="{3CBDC8E2-A25D-1D65-81E5-E1EB42D52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11" y="6217599"/>
            <a:ext cx="1197743" cy="472075"/>
          </a:xfrm>
          <a:prstGeom prst="rect">
            <a:avLst/>
          </a:prstGeom>
        </p:spPr>
      </p:pic>
    </p:spTree>
    <p:extLst>
      <p:ext uri="{BB962C8B-B14F-4D97-AF65-F5344CB8AC3E}">
        <p14:creationId xmlns:p14="http://schemas.microsoft.com/office/powerpoint/2010/main" val="3919886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CFF5-634F-3F0F-C4D2-230A21037A8B}"/>
              </a:ext>
            </a:extLst>
          </p:cNvPr>
          <p:cNvSpPr>
            <a:spLocks noGrp="1"/>
          </p:cNvSpPr>
          <p:nvPr>
            <p:ph type="title" hasCustomPrompt="1"/>
          </p:nvPr>
        </p:nvSpPr>
        <p:spPr/>
        <p:txBody>
          <a:bodyPr anchor="t"/>
          <a:lstStyle/>
          <a:p>
            <a:r>
              <a:rPr lang="en-US"/>
              <a:t>Slide header</a:t>
            </a:r>
          </a:p>
        </p:txBody>
      </p:sp>
      <p:sp>
        <p:nvSpPr>
          <p:cNvPr id="4" name="Footer Placeholder 3">
            <a:extLst>
              <a:ext uri="{FF2B5EF4-FFF2-40B4-BE49-F238E27FC236}">
                <a16:creationId xmlns:a16="http://schemas.microsoft.com/office/drawing/2014/main" id="{CF91F49C-F42E-EA96-AD52-0F7065190E3B}"/>
              </a:ext>
            </a:extLst>
          </p:cNvPr>
          <p:cNvSpPr>
            <a:spLocks noGrp="1"/>
          </p:cNvSpPr>
          <p:nvPr>
            <p:ph type="ftr" sz="quarter" idx="11"/>
          </p:nvPr>
        </p:nvSpPr>
        <p:spPr/>
        <p:txBody>
          <a:bodyPr/>
          <a:lstStyle/>
          <a:p>
            <a:r>
              <a:rPr lang="en-US"/>
              <a:t>©Pop Health Learning Center, 2025</a:t>
            </a:r>
          </a:p>
        </p:txBody>
      </p:sp>
      <p:sp>
        <p:nvSpPr>
          <p:cNvPr id="5" name="Slide Number Placeholder 4">
            <a:extLst>
              <a:ext uri="{FF2B5EF4-FFF2-40B4-BE49-F238E27FC236}">
                <a16:creationId xmlns:a16="http://schemas.microsoft.com/office/drawing/2014/main" id="{BC13C847-9CB5-9A50-614E-5B9F7E16F56A}"/>
              </a:ext>
            </a:extLst>
          </p:cNvPr>
          <p:cNvSpPr>
            <a:spLocks noGrp="1"/>
          </p:cNvSpPr>
          <p:nvPr>
            <p:ph type="sldNum" sz="quarter" idx="12"/>
          </p:nvPr>
        </p:nvSpPr>
        <p:spPr/>
        <p:txBody>
          <a:bodyPr/>
          <a:lstStyle/>
          <a:p>
            <a:fld id="{A05E8FFE-A9AA-084E-A551-A9A392068832}" type="slidenum">
              <a:rPr lang="en-US" smtClean="0"/>
              <a:t>‹#›</a:t>
            </a:fld>
            <a:endParaRPr lang="en-US"/>
          </a:p>
        </p:txBody>
      </p:sp>
    </p:spTree>
    <p:extLst>
      <p:ext uri="{BB962C8B-B14F-4D97-AF65-F5344CB8AC3E}">
        <p14:creationId xmlns:p14="http://schemas.microsoft.com/office/powerpoint/2010/main" val="2970164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69242-B042-44F4-9891-48CF6ABA8CC7}" type="datetime1">
              <a:rPr lang="en-US" smtClean="0"/>
              <a:t>10/8/2025</a:t>
            </a:fld>
            <a:endParaRPr lang="en-US"/>
          </a:p>
        </p:txBody>
      </p:sp>
      <p:sp>
        <p:nvSpPr>
          <p:cNvPr id="4" name="Slide Number Placeholder 3"/>
          <p:cNvSpPr>
            <a:spLocks noGrp="1"/>
          </p:cNvSpPr>
          <p:nvPr>
            <p:ph type="sldNum" sz="quarter" idx="12"/>
          </p:nvPr>
        </p:nvSpPr>
        <p:spPr/>
        <p:txBody>
          <a:bodyPr/>
          <a:lstStyle/>
          <a:p>
            <a:fld id="{C8146628-1A01-9741-8A8B-916D51547CC7}" type="slidenum">
              <a:rPr lang="en-US" smtClean="0"/>
              <a:pPr/>
              <a:t>‹#›</a:t>
            </a:fld>
            <a:endParaRPr lang="en-US"/>
          </a:p>
        </p:txBody>
      </p:sp>
    </p:spTree>
    <p:extLst>
      <p:ext uri="{BB962C8B-B14F-4D97-AF65-F5344CB8AC3E}">
        <p14:creationId xmlns:p14="http://schemas.microsoft.com/office/powerpoint/2010/main" val="320734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op Header // With Border">
    <p:spTree>
      <p:nvGrpSpPr>
        <p:cNvPr id="1" name=""/>
        <p:cNvGrpSpPr/>
        <p:nvPr/>
      </p:nvGrpSpPr>
      <p:grpSpPr>
        <a:xfrm>
          <a:off x="0" y="0"/>
          <a:ext cx="0" cy="0"/>
          <a:chOff x="0" y="0"/>
          <a:chExt cx="0" cy="0"/>
        </a:xfrm>
      </p:grpSpPr>
      <p:sp>
        <p:nvSpPr>
          <p:cNvPr id="176" name="Line"/>
          <p:cNvSpPr/>
          <p:nvPr/>
        </p:nvSpPr>
        <p:spPr>
          <a:xfrm>
            <a:off x="595154" y="793056"/>
            <a:ext cx="11001693" cy="0"/>
          </a:xfrm>
          <a:prstGeom prst="line">
            <a:avLst/>
          </a:prstGeom>
          <a:ln/>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a:lnSpc>
                <a:spcPct val="100000"/>
              </a:lnSpc>
              <a:spcBef>
                <a:spcPts val="0"/>
              </a:spcBef>
              <a:defRPr sz="2400">
                <a:solidFill>
                  <a:srgbClr val="5E5E5E"/>
                </a:solidFill>
              </a:defRPr>
            </a:pPr>
            <a:endParaRPr sz="1200" b="0"/>
          </a:p>
        </p:txBody>
      </p:sp>
      <p:sp>
        <p:nvSpPr>
          <p:cNvPr id="177" name="Slide Number"/>
          <p:cNvSpPr txBox="1">
            <a:spLocks noGrp="1"/>
          </p:cNvSpPr>
          <p:nvPr>
            <p:ph type="sldNum" sz="quarter" idx="2"/>
          </p:nvPr>
        </p:nvSpPr>
        <p:spPr>
          <a:xfrm>
            <a:off x="10598347" y="223237"/>
            <a:ext cx="998500" cy="365760"/>
          </a:xfrm>
          <a:prstGeom prst="rect">
            <a:avLst/>
          </a:prstGeom>
        </p:spPr>
        <p:txBody>
          <a:bodyPr wrap="square"/>
          <a:lstStyle>
            <a:lvl1pPr algn="r" defTabSz="1219139">
              <a:defRPr sz="1067" b="1">
                <a:solidFill>
                  <a:srgbClr val="5E5E5E"/>
                </a:solidFill>
                <a:latin typeface="Open Sans"/>
                <a:ea typeface="Open Sans"/>
                <a:cs typeface="Open Sans"/>
                <a:sym typeface="Open Sans"/>
              </a:defRPr>
            </a:lvl1pPr>
          </a:lstStyle>
          <a:p>
            <a:fld id="{86CB4B4D-7CA3-9044-876B-883B54F8677D}" type="slidenum">
              <a:rPr lang="en-US" smtClean="0"/>
              <a:t>‹#›</a:t>
            </a:fld>
            <a:endParaRPr lang="en-US"/>
          </a:p>
        </p:txBody>
      </p:sp>
      <p:sp>
        <p:nvSpPr>
          <p:cNvPr id="9" name="Covered California Brand Guidelines">
            <a:extLst>
              <a:ext uri="{FF2B5EF4-FFF2-40B4-BE49-F238E27FC236}">
                <a16:creationId xmlns:a16="http://schemas.microsoft.com/office/drawing/2014/main" id="{8E46FAB4-AE97-3711-2CC1-F75279145316}"/>
              </a:ext>
            </a:extLst>
          </p:cNvPr>
          <p:cNvSpPr txBox="1"/>
          <p:nvPr/>
        </p:nvSpPr>
        <p:spPr>
          <a:xfrm>
            <a:off x="598903" y="223238"/>
            <a:ext cx="7156895" cy="345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spAutoFit/>
          </a:bodyPr>
          <a:lstStyle>
            <a:lvl1pPr algn="l" defTabSz="1219200">
              <a:lnSpc>
                <a:spcPts val="1800"/>
              </a:lnSpc>
              <a:defRPr sz="1600" b="1">
                <a:latin typeface="+mj-lt"/>
                <a:ea typeface="+mj-ea"/>
                <a:cs typeface="+mj-cs"/>
                <a:sym typeface="Helvetica"/>
              </a:defRPr>
            </a:lvl1pPr>
          </a:lstStyle>
          <a:p>
            <a:pPr hangingPunct="0">
              <a:defRPr/>
            </a:pPr>
            <a:r>
              <a:rPr lang="en-US" sz="1067" b="1" kern="0">
                <a:solidFill>
                  <a:srgbClr val="5E5E5E"/>
                </a:solidFill>
                <a:latin typeface="Open Sans" panose="020B0606030504020204" pitchFamily="34" charset="0"/>
                <a:ea typeface="Open Sans" panose="020B0606030504020204" pitchFamily="34" charset="0"/>
                <a:cs typeface="Open Sans" panose="020B0606030504020204" pitchFamily="34" charset="0"/>
              </a:rPr>
              <a:t>Covered California Tribal Consultation Meeting</a:t>
            </a:r>
          </a:p>
        </p:txBody>
      </p:sp>
    </p:spTree>
    <p:extLst>
      <p:ext uri="{BB962C8B-B14F-4D97-AF65-F5344CB8AC3E}">
        <p14:creationId xmlns:p14="http://schemas.microsoft.com/office/powerpoint/2010/main" val="3455685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62" name="Line"/>
          <p:cNvSpPr/>
          <p:nvPr/>
        </p:nvSpPr>
        <p:spPr>
          <a:xfrm>
            <a:off x="595153" y="691456"/>
            <a:ext cx="11001695" cy="1"/>
          </a:xfrm>
          <a:prstGeom prst="line">
            <a:avLst/>
          </a:prstGeom>
          <a:ln w="3175">
            <a:solidFill>
              <a:srgbClr val="5E5E5E"/>
            </a:solidFill>
            <a:miter lim="400000"/>
          </a:ln>
        </p:spPr>
        <p:txBody>
          <a:bodyPr lIns="25400" tIns="25400" rIns="25400" bIns="25400" anchor="ctr"/>
          <a:lstStyle/>
          <a:p>
            <a:pPr algn="ctr" defTabSz="1219139">
              <a:defRPr sz="900">
                <a:solidFill>
                  <a:srgbClr val="5E5E5E"/>
                </a:solidFill>
                <a:latin typeface="Helvetica Neue"/>
                <a:ea typeface="Helvetica Neue"/>
                <a:cs typeface="Helvetica Neue"/>
                <a:sym typeface="Helvetica Neue"/>
              </a:defRPr>
            </a:pPr>
            <a:endParaRPr sz="1200"/>
          </a:p>
        </p:txBody>
      </p:sp>
      <p:sp>
        <p:nvSpPr>
          <p:cNvPr id="663" name="01"/>
          <p:cNvSpPr txBox="1">
            <a:spLocks noGrp="1"/>
          </p:cNvSpPr>
          <p:nvPr>
            <p:ph type="sldNum" sz="quarter" idx="2"/>
          </p:nvPr>
        </p:nvSpPr>
        <p:spPr>
          <a:xfrm>
            <a:off x="10594596" y="351202"/>
            <a:ext cx="998501" cy="161583"/>
          </a:xfrm>
          <a:prstGeom prst="rect">
            <a:avLst/>
          </a:prstGeom>
        </p:spPr>
        <p:txBody>
          <a:bodyPr wrap="square" lIns="19050" tIns="19050" rIns="19050" bIns="19050" anchor="b">
            <a:spAutoFit/>
          </a:bodyPr>
          <a:lstStyle>
            <a:lvl1pPr defTabSz="1219139">
              <a:defRPr sz="800" b="1">
                <a:solidFill>
                  <a:srgbClr val="5E5E5E"/>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7751956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01"/>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53044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15B37A7F-1516-B761-15E9-64D968005F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892" y="0"/>
            <a:ext cx="12268892" cy="6912864"/>
          </a:xfrm>
          <a:prstGeom prst="rect">
            <a:avLst/>
          </a:prstGeom>
        </p:spPr>
      </p:pic>
    </p:spTree>
    <p:extLst>
      <p:ext uri="{BB962C8B-B14F-4D97-AF65-F5344CB8AC3E}">
        <p14:creationId xmlns:p14="http://schemas.microsoft.com/office/powerpoint/2010/main" val="366272870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2" y="5929934"/>
            <a:ext cx="10985501" cy="318489"/>
          </a:xfrm>
          <a:prstGeom prst="rect">
            <a:avLst/>
          </a:prstGeom>
        </p:spPr>
        <p:txBody>
          <a:bodyPr lIns="45719" tIns="45719" rIns="45719" bIns="45719"/>
          <a:lstStyle>
            <a:lvl1pPr marL="0" indent="0" defTabSz="41273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50" y="1287498"/>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4" y="3611598"/>
            <a:ext cx="10985500" cy="952500"/>
          </a:xfrm>
          <a:prstGeom prst="rect">
            <a:avLst/>
          </a:prstGeom>
        </p:spPr>
        <p:txBody>
          <a:bodyPr/>
          <a:lstStyle>
            <a:lvl1pPr marL="0" indent="0" defTabSz="412730">
              <a:lnSpc>
                <a:spcPct val="100000"/>
              </a:lnSpc>
              <a:spcBef>
                <a:spcPts val="0"/>
              </a:spcBef>
              <a:buSzTx/>
              <a:buNone/>
              <a:defRPr sz="2751" b="1"/>
            </a:lvl1pPr>
            <a:lvl2pPr marL="0" indent="228589" defTabSz="412730">
              <a:lnSpc>
                <a:spcPct val="100000"/>
              </a:lnSpc>
              <a:spcBef>
                <a:spcPts val="0"/>
              </a:spcBef>
              <a:buSzTx/>
              <a:buNone/>
              <a:defRPr sz="2751" b="1"/>
            </a:lvl2pPr>
            <a:lvl3pPr marL="0" indent="457178" defTabSz="412730">
              <a:lnSpc>
                <a:spcPct val="100000"/>
              </a:lnSpc>
              <a:spcBef>
                <a:spcPts val="0"/>
              </a:spcBef>
              <a:buSzTx/>
              <a:buNone/>
              <a:defRPr sz="2751" b="1"/>
            </a:lvl3pPr>
            <a:lvl4pPr marL="0" indent="685766" defTabSz="412730">
              <a:lnSpc>
                <a:spcPct val="100000"/>
              </a:lnSpc>
              <a:spcBef>
                <a:spcPts val="0"/>
              </a:spcBef>
              <a:buSzTx/>
              <a:buNone/>
              <a:defRPr sz="2751" b="1"/>
            </a:lvl4pPr>
            <a:lvl5pPr marL="0" indent="914354" defTabSz="41273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A orange and white background&#10;&#10;AI-generated content may be incorrect.">
            <a:extLst>
              <a:ext uri="{FF2B5EF4-FFF2-40B4-BE49-F238E27FC236}">
                <a16:creationId xmlns:a16="http://schemas.microsoft.com/office/drawing/2014/main" id="{E7B68DEC-E740-2E8F-3DFA-EC6B58A2F2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9173" cy="6858000"/>
          </a:xfrm>
          <a:prstGeom prst="rect">
            <a:avLst/>
          </a:prstGeom>
        </p:spPr>
      </p:pic>
    </p:spTree>
    <p:extLst>
      <p:ext uri="{BB962C8B-B14F-4D97-AF65-F5344CB8AC3E}">
        <p14:creationId xmlns:p14="http://schemas.microsoft.com/office/powerpoint/2010/main" val="324618498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1_Short Header Title Page">
    <p:bg>
      <p:bgPr>
        <a:solidFill>
          <a:srgbClr val="19B9C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682274"/>
            <a:ext cx="11582400" cy="599689"/>
          </a:xfrm>
        </p:spPr>
        <p:txBody>
          <a:bodyPr lIns="91440" anchor="t"/>
          <a:lstStyle>
            <a:lvl1pPr algn="ctr">
              <a:defRPr sz="4400" b="1" i="0" cap="all">
                <a:solidFill>
                  <a:schemeClr val="bg1"/>
                </a:solidFill>
                <a:latin typeface="Arial"/>
                <a:cs typeface="Arial"/>
              </a:defRPr>
            </a:lvl1pPr>
          </a:lstStyle>
          <a:p>
            <a:r>
              <a:rPr lang="en-US"/>
              <a:t>INSERT SHORT TITLE HERE</a:t>
            </a:r>
          </a:p>
        </p:txBody>
      </p:sp>
      <p:sp>
        <p:nvSpPr>
          <p:cNvPr id="3" name="Text Placeholder 2"/>
          <p:cNvSpPr>
            <a:spLocks noGrp="1"/>
          </p:cNvSpPr>
          <p:nvPr>
            <p:ph type="body" idx="1" hasCustomPrompt="1"/>
          </p:nvPr>
        </p:nvSpPr>
        <p:spPr>
          <a:xfrm>
            <a:off x="304800" y="3291745"/>
            <a:ext cx="11582400" cy="404483"/>
          </a:xfrm>
        </p:spPr>
        <p:txBody>
          <a:bodyPr lIns="91440" anchor="t" anchorCtr="0"/>
          <a:lstStyle>
            <a:lvl1pPr marL="0" indent="0" algn="ctr">
              <a:buNone/>
              <a:defRPr sz="2133" b="0" i="0" spc="0" baseline="0">
                <a:solidFill>
                  <a:schemeClr val="bg1"/>
                </a:solidFill>
                <a:latin typeface="Arial"/>
                <a:cs typeface="Aria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Presenter, Presenter Title</a:t>
            </a:r>
          </a:p>
        </p:txBody>
      </p:sp>
      <p:cxnSp>
        <p:nvCxnSpPr>
          <p:cNvPr id="14" name="Straight Connector 13"/>
          <p:cNvCxnSpPr/>
          <p:nvPr userDrawn="1"/>
        </p:nvCxnSpPr>
        <p:spPr>
          <a:xfrm>
            <a:off x="1524002" y="6409451"/>
            <a:ext cx="1035442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CC_Horz_K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76" y="6220455"/>
            <a:ext cx="1172789" cy="462240"/>
          </a:xfrm>
          <a:prstGeom prst="rect">
            <a:avLst/>
          </a:prstGeom>
        </p:spPr>
      </p:pic>
      <p:sp>
        <p:nvSpPr>
          <p:cNvPr id="7"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chemeClr val="bg1"/>
                </a:solidFill>
                <a:latin typeface="Arial"/>
                <a:cs typeface="Arial"/>
              </a:defRPr>
            </a:lvl1pPr>
          </a:lstStyle>
          <a:p>
            <a:fld id="{C8146628-1A01-9741-8A8B-916D51547CC7}" type="slidenum">
              <a:rPr lang="en-US" smtClean="0"/>
              <a:pPr/>
              <a:t>‹#›</a:t>
            </a:fld>
            <a:endParaRPr lang="en-US"/>
          </a:p>
        </p:txBody>
      </p:sp>
    </p:spTree>
    <p:extLst>
      <p:ext uri="{BB962C8B-B14F-4D97-AF65-F5344CB8AC3E}">
        <p14:creationId xmlns:p14="http://schemas.microsoft.com/office/powerpoint/2010/main" val="2234441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8D1B-71D5-B551-46D0-C7E444C354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391EE9-EDAE-6B69-601C-EEA14A375A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11492AE-FF8F-5234-2050-A331530E8038}"/>
              </a:ext>
            </a:extLst>
          </p:cNvPr>
          <p:cNvSpPr>
            <a:spLocks noGrp="1"/>
          </p:cNvSpPr>
          <p:nvPr>
            <p:ph type="sldNum" sz="quarter" idx="10"/>
          </p:nvPr>
        </p:nvSpPr>
        <p:spPr/>
        <p:txBody>
          <a:bodyPr/>
          <a:lstStyle/>
          <a:p>
            <a:fld id="{C8146628-1A01-9741-8A8B-916D51547CC7}" type="slidenum">
              <a:rPr lang="en-US" smtClean="0"/>
              <a:pPr/>
              <a:t>‹#›</a:t>
            </a:fld>
            <a:endParaRPr lang="en-US"/>
          </a:p>
        </p:txBody>
      </p:sp>
    </p:spTree>
    <p:extLst>
      <p:ext uri="{BB962C8B-B14F-4D97-AF65-F5344CB8AC3E}">
        <p14:creationId xmlns:p14="http://schemas.microsoft.com/office/powerpoint/2010/main" val="1658160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A orange and white background&#10;&#10;AI-generated content may be incorrect.">
            <a:extLst>
              <a:ext uri="{FF2B5EF4-FFF2-40B4-BE49-F238E27FC236}">
                <a16:creationId xmlns:a16="http://schemas.microsoft.com/office/drawing/2014/main" id="{E7B68DEC-E740-2E8F-3DFA-EC6B58A2F2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173" cy="6858000"/>
          </a:xfrm>
          <a:prstGeom prst="rect">
            <a:avLst/>
          </a:prstGeom>
        </p:spPr>
      </p:pic>
    </p:spTree>
    <p:extLst>
      <p:ext uri="{BB962C8B-B14F-4D97-AF65-F5344CB8AC3E}">
        <p14:creationId xmlns:p14="http://schemas.microsoft.com/office/powerpoint/2010/main" val="158388605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49"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1" y="3562351"/>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6" y="553070"/>
            <a:ext cx="1098431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1" y="5804955"/>
            <a:ext cx="10985500" cy="558476"/>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321D8E97-8F6E-8D5F-988D-B136A092E5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575"/>
            <a:ext cx="12189173" cy="6848851"/>
          </a:xfrm>
          <a:prstGeom prst="rect">
            <a:avLst/>
          </a:prstGeom>
        </p:spPr>
      </p:pic>
    </p:spTree>
    <p:extLst>
      <p:ext uri="{BB962C8B-B14F-4D97-AF65-F5344CB8AC3E}">
        <p14:creationId xmlns:p14="http://schemas.microsoft.com/office/powerpoint/2010/main" val="20013424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1"/>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1" y="635000"/>
            <a:ext cx="4889500" cy="2941136"/>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1" y="3530288"/>
            <a:ext cx="4889500" cy="2692712"/>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53950" y="6454628"/>
            <a:ext cx="277855" cy="275289"/>
          </a:xfrm>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15B37A7F-1516-B761-15E9-64D968005F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891" y="0"/>
            <a:ext cx="12268892" cy="6912864"/>
          </a:xfrm>
          <a:prstGeom prst="rect">
            <a:avLst/>
          </a:prstGeom>
        </p:spPr>
      </p:pic>
    </p:spTree>
    <p:extLst>
      <p:ext uri="{BB962C8B-B14F-4D97-AF65-F5344CB8AC3E}">
        <p14:creationId xmlns:p14="http://schemas.microsoft.com/office/powerpoint/2010/main" val="86570296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19" name="01"/>
          <p:cNvSpPr txBox="1">
            <a:spLocks noGrp="1"/>
          </p:cNvSpPr>
          <p:nvPr>
            <p:ph type="sldNum" sz="quarter" idx="2"/>
          </p:nvPr>
        </p:nvSpPr>
        <p:spPr>
          <a:xfrm>
            <a:off x="5999902" y="6545763"/>
            <a:ext cx="185948" cy="182038"/>
          </a:xfrm>
          <a:prstGeom prst="rect">
            <a:avLst/>
          </a:prstGeom>
        </p:spPr>
        <p:txBody>
          <a:bodyPr lIns="19050" tIns="19050" rIns="19050" bIns="19050" anchor="b">
            <a:spAutoFit/>
          </a:bodyPr>
          <a:lstStyle>
            <a:lvl1pPr algn="ctr">
              <a:defRPr sz="933">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1226527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1">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956216"/>
            <a:ext cx="10741572" cy="537981"/>
          </a:xfrm>
          <a:prstGeom prst="rect">
            <a:avLst/>
          </a:prstGeom>
        </p:spPr>
        <p:txBody>
          <a:bodyPr>
            <a:noAutofit/>
          </a:bodyPr>
          <a:lstStyle>
            <a:lvl1pPr>
              <a:defRPr sz="4000" b="1" cap="none"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single row-headers // font: Source Serif 40 bold</a:t>
            </a:r>
          </a:p>
        </p:txBody>
      </p:sp>
      <p:sp>
        <p:nvSpPr>
          <p:cNvPr id="4" name="Text Placeholder 3"/>
          <p:cNvSpPr>
            <a:spLocks noGrp="1"/>
          </p:cNvSpPr>
          <p:nvPr>
            <p:ph type="body" sz="quarter" idx="10" hasCustomPrompt="1"/>
          </p:nvPr>
        </p:nvSpPr>
        <p:spPr>
          <a:xfrm>
            <a:off x="309032" y="1861415"/>
            <a:ext cx="11573933" cy="5468041"/>
          </a:xfrm>
          <a:prstGeom prst="rect">
            <a:avLst/>
          </a:prstGeom>
        </p:spPr>
        <p:txBody>
          <a:bodyPr/>
          <a:lstStyle>
            <a:lvl1pPr>
              <a:spcBef>
                <a:spcPts val="0"/>
              </a:spcBef>
              <a:spcAft>
                <a:spcPts val="800"/>
              </a:spcAft>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1pPr>
            <a:lvl2pPr marL="689999" indent="-378865">
              <a:spcBef>
                <a:spcPts val="0"/>
              </a:spcBef>
              <a:spcAft>
                <a:spcPts val="800"/>
              </a:spcAft>
              <a:buFont typeface="Wingdings" panose="05000000000000000000" pitchFamily="2" charset="2"/>
              <a:buChar char="q"/>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2pPr>
            <a:lvl3pPr marL="994783" indent="-298435">
              <a:spcBef>
                <a:spcPts val="0"/>
              </a:spcBef>
              <a:spcAft>
                <a:spcPts val="800"/>
              </a:spcAft>
              <a:tabLst/>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3pPr>
            <a:lvl4pPr marL="1371532" indent="-300551">
              <a:spcBef>
                <a:spcPts val="0"/>
              </a:spcBef>
              <a:spcAft>
                <a:spcPts val="800"/>
              </a:spcAft>
              <a:buSzPct val="100000"/>
              <a:buFont typeface="Arial" panose="020B0604020202020204" pitchFamily="34" charset="0"/>
              <a:buChar char="▫"/>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4pPr>
            <a:lvl5pPr marL="1676317" indent="-302668">
              <a:spcBef>
                <a:spcPts val="0"/>
              </a:spcBef>
              <a:spcAft>
                <a:spcPts val="800"/>
              </a:spcAft>
              <a:buSzPct val="75000"/>
              <a:buFont typeface="Wingdings" panose="05000000000000000000" pitchFamily="2" charset="2"/>
              <a:buChar char="§"/>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5pPr>
          </a:lstStyle>
          <a:p>
            <a:pPr lvl="0"/>
            <a:r>
              <a:rPr lang="en-US"/>
              <a:t>Body – Open Sans 18</a:t>
            </a:r>
          </a:p>
          <a:p>
            <a:pPr lvl="1"/>
            <a:r>
              <a:rPr lang="en-US"/>
              <a:t>Second level</a:t>
            </a:r>
          </a:p>
          <a:p>
            <a:pPr lvl="2"/>
            <a:r>
              <a:rPr lang="en-US"/>
              <a:t>Third level</a:t>
            </a:r>
          </a:p>
          <a:p>
            <a:pPr lvl="3"/>
            <a:r>
              <a:rPr lang="en-US"/>
              <a:t>Fourth level</a:t>
            </a:r>
          </a:p>
          <a:p>
            <a:pPr lvl="4"/>
            <a:r>
              <a:rPr lang="en-US"/>
              <a:t>Fifth level</a:t>
            </a:r>
          </a:p>
          <a:p>
            <a:pPr lvl="0"/>
            <a:r>
              <a:rPr lang="en-US"/>
              <a:t>Use 10 pt between paragraphs. </a:t>
            </a:r>
          </a:p>
          <a:p>
            <a:pPr lvl="0"/>
            <a:r>
              <a:rPr lang="en-US"/>
              <a:t>Do not add space between bullets. </a:t>
            </a:r>
          </a:p>
        </p:txBody>
      </p:sp>
      <p:sp>
        <p:nvSpPr>
          <p:cNvPr id="2" name="Line">
            <a:extLst>
              <a:ext uri="{FF2B5EF4-FFF2-40B4-BE49-F238E27FC236}">
                <a16:creationId xmlns:a16="http://schemas.microsoft.com/office/drawing/2014/main" id="{EDAC2613-3CC4-0FE7-651B-05991C6905BD}"/>
              </a:ext>
            </a:extLst>
          </p:cNvPr>
          <p:cNvSpPr/>
          <p:nvPr/>
        </p:nvSpPr>
        <p:spPr>
          <a:xfrm>
            <a:off x="595154" y="793056"/>
            <a:ext cx="11001693" cy="0"/>
          </a:xfrm>
          <a:prstGeom prst="line">
            <a:avLst/>
          </a:prstGeom>
          <a:ln/>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a:lnSpc>
                <a:spcPct val="100000"/>
              </a:lnSpc>
              <a:spcBef>
                <a:spcPts val="0"/>
              </a:spcBef>
              <a:defRPr sz="2400">
                <a:solidFill>
                  <a:srgbClr val="5E5E5E"/>
                </a:solidFill>
              </a:defRPr>
            </a:pPr>
            <a:endParaRPr sz="1200" b="0"/>
          </a:p>
        </p:txBody>
      </p:sp>
      <p:sp>
        <p:nvSpPr>
          <p:cNvPr id="3" name="Slide Number">
            <a:extLst>
              <a:ext uri="{FF2B5EF4-FFF2-40B4-BE49-F238E27FC236}">
                <a16:creationId xmlns:a16="http://schemas.microsoft.com/office/drawing/2014/main" id="{8EABD338-6FA1-8ADF-E121-A7B6AE7FDF7B}"/>
              </a:ext>
            </a:extLst>
          </p:cNvPr>
          <p:cNvSpPr txBox="1">
            <a:spLocks noGrp="1"/>
          </p:cNvSpPr>
          <p:nvPr>
            <p:ph type="sldNum" sz="quarter" idx="2"/>
          </p:nvPr>
        </p:nvSpPr>
        <p:spPr>
          <a:xfrm>
            <a:off x="10598347" y="223237"/>
            <a:ext cx="998500" cy="365760"/>
          </a:xfrm>
          <a:prstGeom prst="rect">
            <a:avLst/>
          </a:prstGeom>
        </p:spPr>
        <p:txBody>
          <a:bodyPr wrap="square"/>
          <a:lstStyle>
            <a:lvl1pPr algn="r" defTabSz="1219139">
              <a:defRPr sz="1067" b="1">
                <a:solidFill>
                  <a:srgbClr val="5E5E5E"/>
                </a:solidFill>
                <a:latin typeface="Open Sans"/>
                <a:ea typeface="Open Sans"/>
                <a:cs typeface="Open Sans"/>
                <a:sym typeface="Open Sans"/>
              </a:defRPr>
            </a:lvl1pPr>
          </a:lstStyle>
          <a:p>
            <a:fld id="{86CB4B4D-7CA3-9044-876B-883B54F8677D}" type="slidenum">
              <a:rPr lang="en-US" smtClean="0"/>
              <a:t>‹#›</a:t>
            </a:fld>
            <a:endParaRPr lang="en-US"/>
          </a:p>
        </p:txBody>
      </p:sp>
      <p:sp>
        <p:nvSpPr>
          <p:cNvPr id="6" name="Covered California Brand Guidelines">
            <a:extLst>
              <a:ext uri="{FF2B5EF4-FFF2-40B4-BE49-F238E27FC236}">
                <a16:creationId xmlns:a16="http://schemas.microsoft.com/office/drawing/2014/main" id="{F6CCEBEA-9CDA-1C8E-93B4-38C9E26715A4}"/>
              </a:ext>
            </a:extLst>
          </p:cNvPr>
          <p:cNvSpPr txBox="1"/>
          <p:nvPr/>
        </p:nvSpPr>
        <p:spPr>
          <a:xfrm>
            <a:off x="598903" y="223238"/>
            <a:ext cx="7156895" cy="345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spAutoFit/>
          </a:bodyPr>
          <a:lstStyle>
            <a:lvl1pPr algn="l" defTabSz="1219200">
              <a:lnSpc>
                <a:spcPts val="1800"/>
              </a:lnSpc>
              <a:defRPr sz="1600" b="1">
                <a:latin typeface="+mj-lt"/>
                <a:ea typeface="+mj-ea"/>
                <a:cs typeface="+mj-cs"/>
                <a:sym typeface="Helvetica"/>
              </a:defRPr>
            </a:lvl1pPr>
          </a:lstStyle>
          <a:p>
            <a:pPr hangingPunct="0">
              <a:defRPr/>
            </a:pPr>
            <a:r>
              <a:rPr lang="en-US" sz="1067" b="1" kern="0">
                <a:solidFill>
                  <a:srgbClr val="5E5E5E"/>
                </a:solidFill>
                <a:latin typeface="Open Sans" panose="020B0606030504020204" pitchFamily="34" charset="0"/>
                <a:ea typeface="Open Sans" panose="020B0606030504020204" pitchFamily="34" charset="0"/>
                <a:cs typeface="Open Sans" panose="020B0606030504020204" pitchFamily="34" charset="0"/>
              </a:rPr>
              <a:t>Covered California Tribal Consultation Meeting</a:t>
            </a:r>
          </a:p>
        </p:txBody>
      </p:sp>
    </p:spTree>
    <p:extLst>
      <p:ext uri="{BB962C8B-B14F-4D97-AF65-F5344CB8AC3E}">
        <p14:creationId xmlns:p14="http://schemas.microsoft.com/office/powerpoint/2010/main" val="272178207"/>
      </p:ext>
    </p:extLst>
  </p:cSld>
  <p:clrMapOvr>
    <a:masterClrMapping/>
  </p:clrMapOvr>
  <p:extLst>
    <p:ext uri="{DCECCB84-F9BA-43D5-87BE-67443E8EF086}">
      <p15:sldGuideLst xmlns:p15="http://schemas.microsoft.com/office/powerpoint/2012/main">
        <p15:guide id="1" orient="horz" pos="324">
          <p15:clr>
            <a:srgbClr val="FBAE40"/>
          </p15:clr>
        </p15:guide>
        <p15:guide id="2" pos="2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ingle Row Headers and Bulleted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799" y="182884"/>
            <a:ext cx="11582400" cy="537981"/>
          </a:xfrm>
          <a:prstGeom prst="rect">
            <a:avLst/>
          </a:prstGeom>
        </p:spPr>
        <p:txBody>
          <a:bodyPr>
            <a:noAutofit/>
          </a:bodyPr>
          <a:lstStyle>
            <a:lvl1pPr>
              <a:defRPr sz="3200" b="1" cap="none"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single row-headers // font: open sans 24 bold</a:t>
            </a:r>
          </a:p>
        </p:txBody>
      </p:sp>
      <p:sp>
        <p:nvSpPr>
          <p:cNvPr id="13"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rgbClr val="554D56"/>
                </a:solidFill>
                <a:latin typeface="Arial"/>
                <a:cs typeface="Arial"/>
              </a:defRPr>
            </a:lvl1pPr>
          </a:lstStyle>
          <a:p>
            <a:fld id="{86CB4B4D-7CA3-9044-876B-883B54F8677D}" type="slidenum">
              <a:rPr lang="en-US" smtClean="0"/>
              <a:t>‹#›</a:t>
            </a:fld>
            <a:endParaRPr lang="en-US"/>
          </a:p>
        </p:txBody>
      </p:sp>
      <p:sp>
        <p:nvSpPr>
          <p:cNvPr id="4" name="Text Placeholder 3"/>
          <p:cNvSpPr>
            <a:spLocks noGrp="1"/>
          </p:cNvSpPr>
          <p:nvPr>
            <p:ph type="body" sz="quarter" idx="10" hasCustomPrompt="1"/>
          </p:nvPr>
        </p:nvSpPr>
        <p:spPr>
          <a:xfrm>
            <a:off x="304800" y="749561"/>
            <a:ext cx="11573933" cy="5468041"/>
          </a:xfrm>
          <a:prstGeom prst="rect">
            <a:avLst/>
          </a:prstGeom>
        </p:spPr>
        <p:txBody>
          <a:bodyPr/>
          <a:lstStyle>
            <a:lvl1pPr>
              <a:spcBef>
                <a:spcPts val="0"/>
              </a:spcBef>
              <a:spcAft>
                <a:spcPts val="800"/>
              </a:spcAft>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1pPr>
            <a:lvl2pPr marL="689999" indent="-378865">
              <a:spcBef>
                <a:spcPts val="0"/>
              </a:spcBef>
              <a:spcAft>
                <a:spcPts val="800"/>
              </a:spcAft>
              <a:buFont typeface="Wingdings" panose="05000000000000000000" pitchFamily="2" charset="2"/>
              <a:buChar char="q"/>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2pPr>
            <a:lvl3pPr marL="994783" indent="-298435">
              <a:spcBef>
                <a:spcPts val="0"/>
              </a:spcBef>
              <a:spcAft>
                <a:spcPts val="800"/>
              </a:spcAft>
              <a:tabLst/>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3pPr>
            <a:lvl4pPr marL="1371532" indent="-300551">
              <a:spcBef>
                <a:spcPts val="0"/>
              </a:spcBef>
              <a:spcAft>
                <a:spcPts val="800"/>
              </a:spcAft>
              <a:buSzPct val="100000"/>
              <a:buFont typeface="Arial" panose="020B0604020202020204" pitchFamily="34" charset="0"/>
              <a:buChar char="▫"/>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4pPr>
            <a:lvl5pPr marL="1676317" indent="-302668">
              <a:spcBef>
                <a:spcPts val="0"/>
              </a:spcBef>
              <a:spcAft>
                <a:spcPts val="800"/>
              </a:spcAft>
              <a:buSzPct val="75000"/>
              <a:buFont typeface="Wingdings" panose="05000000000000000000" pitchFamily="2" charset="2"/>
              <a:buChar char="§"/>
              <a:defRPr kumimoji="0" lang="en-US" sz="2400" b="0" i="0" u="none" strike="noStrike" kern="0" cap="none" spc="0" normalizeH="0" baseline="0" dirty="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5pPr>
          </a:lstStyle>
          <a:p>
            <a:pPr lvl="0"/>
            <a:r>
              <a:rPr lang="en-US"/>
              <a:t>Body – Open Sans 18</a:t>
            </a:r>
          </a:p>
          <a:p>
            <a:pPr lvl="1"/>
            <a:r>
              <a:rPr lang="en-US"/>
              <a:t>Second level</a:t>
            </a:r>
          </a:p>
          <a:p>
            <a:pPr lvl="2"/>
            <a:r>
              <a:rPr lang="en-US"/>
              <a:t>Third level</a:t>
            </a:r>
          </a:p>
          <a:p>
            <a:pPr lvl="3"/>
            <a:r>
              <a:rPr lang="en-US"/>
              <a:t>Fourth level</a:t>
            </a:r>
          </a:p>
          <a:p>
            <a:pPr lvl="4"/>
            <a:r>
              <a:rPr lang="en-US"/>
              <a:t>Fifth level</a:t>
            </a:r>
          </a:p>
          <a:p>
            <a:pPr lvl="0"/>
            <a:r>
              <a:rPr lang="en-US"/>
              <a:t>Use 10 pt between paragraphs. </a:t>
            </a:r>
          </a:p>
          <a:p>
            <a:pPr lvl="0"/>
            <a:r>
              <a:rPr lang="en-US"/>
              <a:t>Do not add space between bullets. </a:t>
            </a:r>
          </a:p>
        </p:txBody>
      </p:sp>
      <p:cxnSp>
        <p:nvCxnSpPr>
          <p:cNvPr id="7" name="Straight Connector 6">
            <a:extLst>
              <a:ext uri="{FF2B5EF4-FFF2-40B4-BE49-F238E27FC236}">
                <a16:creationId xmlns:a16="http://schemas.microsoft.com/office/drawing/2014/main" id="{3CC22F87-BB9C-1DE5-B173-46B442406325}"/>
              </a:ext>
            </a:extLst>
          </p:cNvPr>
          <p:cNvCxnSpPr>
            <a:cxnSpLocks/>
          </p:cNvCxnSpPr>
          <p:nvPr/>
        </p:nvCxnSpPr>
        <p:spPr>
          <a:xfrm>
            <a:off x="1879195" y="6409451"/>
            <a:ext cx="9999231"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8" name="Picture 7" descr="CC_Horz_RGB_Logo.png">
            <a:extLst>
              <a:ext uri="{FF2B5EF4-FFF2-40B4-BE49-F238E27FC236}">
                <a16:creationId xmlns:a16="http://schemas.microsoft.com/office/drawing/2014/main" id="{97708B11-B289-2F38-DDDA-BF218E151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14" y="6217601"/>
            <a:ext cx="1197743" cy="472075"/>
          </a:xfrm>
          <a:prstGeom prst="rect">
            <a:avLst/>
          </a:prstGeom>
        </p:spPr>
      </p:pic>
    </p:spTree>
    <p:extLst>
      <p:ext uri="{BB962C8B-B14F-4D97-AF65-F5344CB8AC3E}">
        <p14:creationId xmlns:p14="http://schemas.microsoft.com/office/powerpoint/2010/main" val="3243714563"/>
      </p:ext>
    </p:extLst>
  </p:cSld>
  <p:clrMapOvr>
    <a:masterClrMapping/>
  </p:clrMapOvr>
  <p:extLst>
    <p:ext uri="{DCECCB84-F9BA-43D5-87BE-67443E8EF086}">
      <p15:sldGuideLst xmlns:p15="http://schemas.microsoft.com/office/powerpoint/2012/main">
        <p15:guide id="1" orient="horz" pos="324">
          <p15:clr>
            <a:srgbClr val="FBAE40"/>
          </p15:clr>
        </p15:guide>
        <p15:guide id="2" pos="2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Row Headers and Bulleted Conten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9032" y="460790"/>
            <a:ext cx="11582400" cy="1059620"/>
          </a:xfrm>
          <a:prstGeom prst="rect">
            <a:avLst/>
          </a:prstGeom>
        </p:spPr>
        <p:txBody>
          <a:bodyPr>
            <a:noAutofit/>
          </a:bodyPr>
          <a:lstStyle>
            <a:lvl1pPr>
              <a:defRPr sz="3200" cap="all"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double row-headers</a:t>
            </a:r>
            <a:br>
              <a:rPr lang="en-US"/>
            </a:br>
            <a:r>
              <a:rPr lang="en-US"/>
              <a:t>// font: open sans 24 bold</a:t>
            </a:r>
          </a:p>
        </p:txBody>
      </p:sp>
      <p:sp>
        <p:nvSpPr>
          <p:cNvPr id="4" name="Text Placeholder 3"/>
          <p:cNvSpPr>
            <a:spLocks noGrp="1"/>
          </p:cNvSpPr>
          <p:nvPr>
            <p:ph type="body" sz="quarter" idx="10" hasCustomPrompt="1"/>
          </p:nvPr>
        </p:nvSpPr>
        <p:spPr>
          <a:xfrm>
            <a:off x="309034" y="1541891"/>
            <a:ext cx="11573933" cy="4928395"/>
          </a:xfrm>
          <a:prstGeom prst="rect">
            <a:avLst/>
          </a:prstGeom>
        </p:spPr>
        <p:txBody>
          <a:bodyPr/>
          <a:lstStyle>
            <a:lvl1pPr marR="0"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1pPr>
            <a:lvl2pPr marL="689999" marR="0" indent="-378865" algn="l" defTabSz="1219140" rtl="0" eaLnBrk="1" fontAlgn="auto" latinLnBrk="0" hangingPunct="1">
              <a:lnSpc>
                <a:spcPct val="100000"/>
              </a:lnSpc>
              <a:spcBef>
                <a:spcPts val="0"/>
              </a:spcBef>
              <a:spcAft>
                <a:spcPts val="800"/>
              </a:spcAft>
              <a:buClrTx/>
              <a:buFont typeface="Wingdings" panose="05000000000000000000" pitchFamily="2" charset="2"/>
              <a:buChar char="q"/>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2pPr>
            <a:lvl3pPr marL="994783" marR="0" indent="-298435"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3pPr>
            <a:lvl4pPr marL="1371532" marR="0" indent="-300551"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4pPr>
            <a:lvl5pPr marL="1676317" marR="0" indent="-302668"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5pPr>
          </a:lstStyle>
          <a:p>
            <a:pPr lvl="0"/>
            <a:r>
              <a:rPr lang="en-US"/>
              <a:t>Body – Open Sans 18</a:t>
            </a:r>
          </a:p>
          <a:p>
            <a:pPr lvl="1"/>
            <a:r>
              <a:rPr lang="en-US"/>
              <a:t>Second level</a:t>
            </a:r>
          </a:p>
          <a:p>
            <a:pPr lvl="2"/>
            <a:r>
              <a:rPr lang="en-US"/>
              <a:t>Third level</a:t>
            </a:r>
          </a:p>
          <a:p>
            <a:pPr lvl="3"/>
            <a:r>
              <a:rPr lang="en-US"/>
              <a:t>Fourth level</a:t>
            </a:r>
          </a:p>
          <a:p>
            <a:pPr lvl="4"/>
            <a:r>
              <a:rPr lang="en-US"/>
              <a:t>Fifth level</a:t>
            </a:r>
          </a:p>
          <a:p>
            <a:pPr lvl="0"/>
            <a:r>
              <a:rPr lang="en-US"/>
              <a:t>Use 10 pt between paragraphs. </a:t>
            </a:r>
          </a:p>
          <a:p>
            <a:pPr lvl="0"/>
            <a:r>
              <a:rPr lang="en-US"/>
              <a:t>Do not add space between bullets. </a:t>
            </a:r>
          </a:p>
          <a:p>
            <a:pPr lvl="4"/>
            <a:endParaRPr lang="en-US"/>
          </a:p>
        </p:txBody>
      </p:sp>
      <p:sp>
        <p:nvSpPr>
          <p:cNvPr id="2" name="Line">
            <a:extLst>
              <a:ext uri="{FF2B5EF4-FFF2-40B4-BE49-F238E27FC236}">
                <a16:creationId xmlns:a16="http://schemas.microsoft.com/office/drawing/2014/main" id="{D8942FB0-C8AD-E536-07E7-70C71BF52AD1}"/>
              </a:ext>
            </a:extLst>
          </p:cNvPr>
          <p:cNvSpPr/>
          <p:nvPr/>
        </p:nvSpPr>
        <p:spPr>
          <a:xfrm>
            <a:off x="595154" y="793056"/>
            <a:ext cx="11001693" cy="0"/>
          </a:xfrm>
          <a:prstGeom prst="line">
            <a:avLst/>
          </a:prstGeom>
          <a:ln/>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a:lnSpc>
                <a:spcPct val="100000"/>
              </a:lnSpc>
              <a:spcBef>
                <a:spcPts val="0"/>
              </a:spcBef>
              <a:defRPr sz="2400">
                <a:solidFill>
                  <a:srgbClr val="5E5E5E"/>
                </a:solidFill>
              </a:defRPr>
            </a:pPr>
            <a:endParaRPr sz="1200" b="0"/>
          </a:p>
        </p:txBody>
      </p:sp>
      <p:sp>
        <p:nvSpPr>
          <p:cNvPr id="3" name="Slide Number">
            <a:extLst>
              <a:ext uri="{FF2B5EF4-FFF2-40B4-BE49-F238E27FC236}">
                <a16:creationId xmlns:a16="http://schemas.microsoft.com/office/drawing/2014/main" id="{254E55D5-96AA-C448-B10D-7C6380E4C6C3}"/>
              </a:ext>
            </a:extLst>
          </p:cNvPr>
          <p:cNvSpPr txBox="1">
            <a:spLocks noGrp="1"/>
          </p:cNvSpPr>
          <p:nvPr>
            <p:ph type="sldNum" sz="quarter" idx="2"/>
          </p:nvPr>
        </p:nvSpPr>
        <p:spPr>
          <a:xfrm>
            <a:off x="10598347" y="223237"/>
            <a:ext cx="998500" cy="365760"/>
          </a:xfrm>
          <a:prstGeom prst="rect">
            <a:avLst/>
          </a:prstGeom>
        </p:spPr>
        <p:txBody>
          <a:bodyPr wrap="square"/>
          <a:lstStyle>
            <a:lvl1pPr algn="r" defTabSz="1219139">
              <a:defRPr sz="1067" b="1">
                <a:solidFill>
                  <a:srgbClr val="5E5E5E"/>
                </a:solidFill>
                <a:latin typeface="Open Sans"/>
                <a:ea typeface="Open Sans"/>
                <a:cs typeface="Open Sans"/>
                <a:sym typeface="Open Sans"/>
              </a:defRPr>
            </a:lvl1pPr>
          </a:lstStyle>
          <a:p>
            <a:fld id="{86CB4B4D-7CA3-9044-876B-883B54F8677D}" type="slidenum">
              <a:rPr lang="en-US" smtClean="0"/>
              <a:t>‹#›</a:t>
            </a:fld>
            <a:endParaRPr lang="en-US"/>
          </a:p>
        </p:txBody>
      </p:sp>
      <p:sp>
        <p:nvSpPr>
          <p:cNvPr id="7" name="Updates">
            <a:extLst>
              <a:ext uri="{FF2B5EF4-FFF2-40B4-BE49-F238E27FC236}">
                <a16:creationId xmlns:a16="http://schemas.microsoft.com/office/drawing/2014/main" id="{3CC73C40-98E4-39D9-DAD3-4BF3588B4427}"/>
              </a:ext>
            </a:extLst>
          </p:cNvPr>
          <p:cNvSpPr txBox="1"/>
          <p:nvPr/>
        </p:nvSpPr>
        <p:spPr>
          <a:xfrm>
            <a:off x="3103228" y="223238"/>
            <a:ext cx="5985544" cy="4029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3" tIns="67733" rIns="67733" bIns="67733">
            <a:spAutoFit/>
          </a:bodyPr>
          <a:lstStyle>
            <a:lvl1pPr algn="ctr" defTabSz="1219200">
              <a:lnSpc>
                <a:spcPts val="1800"/>
              </a:lnSpc>
              <a:spcBef>
                <a:spcPts val="0"/>
              </a:spcBef>
              <a:defRPr sz="1600" b="1">
                <a:solidFill>
                  <a:srgbClr val="5E5E5E"/>
                </a:solidFill>
                <a:latin typeface="Open Sans"/>
                <a:ea typeface="Open Sans"/>
                <a:cs typeface="Open Sans"/>
                <a:sym typeface="Open Sans"/>
              </a:defRPr>
            </a:lvl1pPr>
          </a:lstStyle>
          <a:p>
            <a:pPr marL="0" marR="0" lvl="0" indent="0" algn="ctr" defTabSz="1625559" eaLnBrk="1" fontAlgn="auto" latinLnBrk="0" hangingPunct="0">
              <a:lnSpc>
                <a:spcPts val="2400"/>
              </a:lnSpc>
              <a:spcBef>
                <a:spcPts val="0"/>
              </a:spcBef>
              <a:spcAft>
                <a:spcPts val="0"/>
              </a:spcAft>
              <a:buClrTx/>
              <a:buSzTx/>
              <a:buFontTx/>
              <a:buNone/>
              <a:tabLst/>
              <a:defRPr/>
            </a:pPr>
            <a:r>
              <a:rPr kumimoji="0" sz="1067" b="1" i="0" u="none" strike="noStrike" kern="0" cap="none" spc="0" normalizeH="0" baseline="0" noProof="0">
                <a:ln>
                  <a:noFill/>
                </a:ln>
                <a:solidFill>
                  <a:srgbClr val="5E5E5E"/>
                </a:solidFill>
                <a:effectLst/>
                <a:uLnTx/>
                <a:uFillTx/>
                <a:latin typeface="Open Sans"/>
                <a:ea typeface="Open Sans"/>
                <a:cs typeface="Open Sans"/>
                <a:sym typeface="Open Sans"/>
              </a:rPr>
              <a:t>Updates</a:t>
            </a:r>
            <a:endParaRPr kumimoji="0" sz="933" b="1" i="0" u="none" strike="noStrike" kern="0" cap="none" spc="0" normalizeH="0" baseline="0" noProof="0">
              <a:ln>
                <a:noFill/>
              </a:ln>
              <a:solidFill>
                <a:srgbClr val="5E5E5E"/>
              </a:solidFill>
              <a:effectLst/>
              <a:uLnTx/>
              <a:uFillTx/>
              <a:latin typeface="Open Sans"/>
              <a:ea typeface="Open Sans"/>
              <a:cs typeface="Open Sans"/>
              <a:sym typeface="Open Sans"/>
            </a:endParaRPr>
          </a:p>
        </p:txBody>
      </p:sp>
      <p:sp>
        <p:nvSpPr>
          <p:cNvPr id="8" name="Covered California Brand Guidelines">
            <a:extLst>
              <a:ext uri="{FF2B5EF4-FFF2-40B4-BE49-F238E27FC236}">
                <a16:creationId xmlns:a16="http://schemas.microsoft.com/office/drawing/2014/main" id="{5688A75E-CF3F-EA7C-172B-1BC33BDD731F}"/>
              </a:ext>
            </a:extLst>
          </p:cNvPr>
          <p:cNvSpPr txBox="1"/>
          <p:nvPr/>
        </p:nvSpPr>
        <p:spPr>
          <a:xfrm>
            <a:off x="598903" y="223238"/>
            <a:ext cx="7156895" cy="345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spAutoFit/>
          </a:bodyPr>
          <a:lstStyle>
            <a:lvl1pPr algn="l" defTabSz="1219200">
              <a:lnSpc>
                <a:spcPts val="1800"/>
              </a:lnSpc>
              <a:defRPr sz="1600" b="1">
                <a:latin typeface="+mj-lt"/>
                <a:ea typeface="+mj-ea"/>
                <a:cs typeface="+mj-cs"/>
                <a:sym typeface="Helvetica"/>
              </a:defRPr>
            </a:lvl1pPr>
          </a:lstStyle>
          <a:p>
            <a:pPr hangingPunct="0">
              <a:defRPr/>
            </a:pPr>
            <a:r>
              <a:rPr lang="en-US" sz="1067" b="1" kern="0">
                <a:solidFill>
                  <a:srgbClr val="5E5E5E"/>
                </a:solidFill>
                <a:latin typeface="Open Sans" panose="020B0606030504020204" pitchFamily="34" charset="0"/>
                <a:ea typeface="Open Sans" panose="020B0606030504020204" pitchFamily="34" charset="0"/>
                <a:cs typeface="Open Sans" panose="020B0606030504020204" pitchFamily="34" charset="0"/>
              </a:rPr>
              <a:t>Covered California September Board Meeting</a:t>
            </a:r>
          </a:p>
        </p:txBody>
      </p:sp>
    </p:spTree>
    <p:extLst>
      <p:ext uri="{BB962C8B-B14F-4D97-AF65-F5344CB8AC3E}">
        <p14:creationId xmlns:p14="http://schemas.microsoft.com/office/powerpoint/2010/main" val="3704444116"/>
      </p:ext>
    </p:extLst>
  </p:cSld>
  <p:clrMapOvr>
    <a:masterClrMapping/>
  </p:clrMapOvr>
  <p:extLst>
    <p:ext uri="{DCECCB84-F9BA-43D5-87BE-67443E8EF086}">
      <p15:sldGuideLst xmlns:p15="http://schemas.microsoft.com/office/powerpoint/2012/main">
        <p15:guide id="1" orient="horz" pos="324">
          <p15:clr>
            <a:srgbClr val="FBAE40"/>
          </p15:clr>
        </p15:guide>
        <p15:guide id="2" pos="2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Row Headers and Bulleted Conten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799" y="182883"/>
            <a:ext cx="11582400" cy="1059620"/>
          </a:xfrm>
          <a:prstGeom prst="rect">
            <a:avLst/>
          </a:prstGeom>
        </p:spPr>
        <p:txBody>
          <a:bodyPr>
            <a:noAutofit/>
          </a:bodyPr>
          <a:lstStyle>
            <a:lvl1pPr>
              <a:defRPr sz="3200" cap="all"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double row-headers</a:t>
            </a:r>
            <a:br>
              <a:rPr lang="en-US"/>
            </a:br>
            <a:r>
              <a:rPr lang="en-US"/>
              <a:t>// font: open sans 24 bold</a:t>
            </a:r>
          </a:p>
        </p:txBody>
      </p:sp>
      <p:sp>
        <p:nvSpPr>
          <p:cNvPr id="13"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rgbClr val="554D56"/>
                </a:solidFill>
                <a:latin typeface="Arial"/>
                <a:cs typeface="Arial"/>
              </a:defRPr>
            </a:lvl1pPr>
          </a:lstStyle>
          <a:p>
            <a:fld id="{C8146628-1A01-9741-8A8B-916D51547CC7}" type="slidenum">
              <a:rPr lang="en-US" smtClean="0"/>
              <a:pPr/>
              <a:t>‹#›</a:t>
            </a:fld>
            <a:endParaRPr lang="en-US"/>
          </a:p>
        </p:txBody>
      </p:sp>
      <p:sp>
        <p:nvSpPr>
          <p:cNvPr id="4" name="Text Placeholder 3"/>
          <p:cNvSpPr>
            <a:spLocks noGrp="1"/>
          </p:cNvSpPr>
          <p:nvPr>
            <p:ph type="body" sz="quarter" idx="10" hasCustomPrompt="1"/>
          </p:nvPr>
        </p:nvSpPr>
        <p:spPr>
          <a:xfrm>
            <a:off x="304800" y="1263984"/>
            <a:ext cx="11573933" cy="4928395"/>
          </a:xfrm>
          <a:prstGeom prst="rect">
            <a:avLst/>
          </a:prstGeom>
        </p:spPr>
        <p:txBody>
          <a:bodyPr/>
          <a:lstStyle>
            <a:lvl1pPr marR="0"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1pPr>
            <a:lvl2pPr marL="689999" marR="0" indent="-378865" algn="l" defTabSz="1219140" rtl="0" eaLnBrk="1" fontAlgn="auto" latinLnBrk="0" hangingPunct="1">
              <a:lnSpc>
                <a:spcPct val="100000"/>
              </a:lnSpc>
              <a:spcBef>
                <a:spcPts val="0"/>
              </a:spcBef>
              <a:spcAft>
                <a:spcPts val="800"/>
              </a:spcAft>
              <a:buClrTx/>
              <a:buFont typeface="Wingdings" panose="05000000000000000000" pitchFamily="2" charset="2"/>
              <a:buChar char="q"/>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2pPr>
            <a:lvl3pPr marL="994783" marR="0" indent="-298435"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3pPr>
            <a:lvl4pPr marL="1371532" marR="0" indent="-300551"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4pPr>
            <a:lvl5pPr marL="1676317" marR="0" indent="-302668"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5pPr>
          </a:lstStyle>
          <a:p>
            <a:pPr lvl="0"/>
            <a:r>
              <a:rPr lang="en-US"/>
              <a:t>Body – Open Sans 18</a:t>
            </a:r>
          </a:p>
          <a:p>
            <a:pPr lvl="1"/>
            <a:r>
              <a:rPr lang="en-US"/>
              <a:t>Second level</a:t>
            </a:r>
          </a:p>
          <a:p>
            <a:pPr lvl="2"/>
            <a:r>
              <a:rPr lang="en-US"/>
              <a:t>Third level</a:t>
            </a:r>
          </a:p>
          <a:p>
            <a:pPr lvl="3"/>
            <a:r>
              <a:rPr lang="en-US"/>
              <a:t>Fourth level</a:t>
            </a:r>
          </a:p>
          <a:p>
            <a:pPr lvl="4"/>
            <a:r>
              <a:rPr lang="en-US"/>
              <a:t>Fifth level</a:t>
            </a:r>
          </a:p>
          <a:p>
            <a:pPr lvl="0"/>
            <a:r>
              <a:rPr lang="en-US"/>
              <a:t>Use 10 pt between paragraphs. </a:t>
            </a:r>
          </a:p>
          <a:p>
            <a:pPr lvl="0"/>
            <a:r>
              <a:rPr lang="en-US"/>
              <a:t>Do not add space between bullets. </a:t>
            </a:r>
          </a:p>
          <a:p>
            <a:pPr lvl="4"/>
            <a:endParaRPr lang="en-US"/>
          </a:p>
        </p:txBody>
      </p:sp>
      <p:cxnSp>
        <p:nvCxnSpPr>
          <p:cNvPr id="5" name="Straight Connector 4">
            <a:extLst>
              <a:ext uri="{FF2B5EF4-FFF2-40B4-BE49-F238E27FC236}">
                <a16:creationId xmlns:a16="http://schemas.microsoft.com/office/drawing/2014/main" id="{87C6C56B-8B56-D730-888C-BC2A512146FB}"/>
              </a:ext>
            </a:extLst>
          </p:cNvPr>
          <p:cNvCxnSpPr>
            <a:cxnSpLocks/>
          </p:cNvCxnSpPr>
          <p:nvPr/>
        </p:nvCxnSpPr>
        <p:spPr>
          <a:xfrm>
            <a:off x="1879195" y="6409451"/>
            <a:ext cx="9999231"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6" name="Picture 5" descr="CC_Horz_RGB_Logo.png">
            <a:extLst>
              <a:ext uri="{FF2B5EF4-FFF2-40B4-BE49-F238E27FC236}">
                <a16:creationId xmlns:a16="http://schemas.microsoft.com/office/drawing/2014/main" id="{28D1C33C-1CA7-CB68-F7D9-63385E582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14" y="6217601"/>
            <a:ext cx="1197743" cy="472075"/>
          </a:xfrm>
          <a:prstGeom prst="rect">
            <a:avLst/>
          </a:prstGeom>
        </p:spPr>
      </p:pic>
      <p:cxnSp>
        <p:nvCxnSpPr>
          <p:cNvPr id="2" name="Straight Connector 1">
            <a:extLst>
              <a:ext uri="{FF2B5EF4-FFF2-40B4-BE49-F238E27FC236}">
                <a16:creationId xmlns:a16="http://schemas.microsoft.com/office/drawing/2014/main" id="{DA583274-2001-6B47-111B-BEF30346B78F}"/>
              </a:ext>
            </a:extLst>
          </p:cNvPr>
          <p:cNvCxnSpPr/>
          <p:nvPr userDrawn="1"/>
        </p:nvCxnSpPr>
        <p:spPr>
          <a:xfrm>
            <a:off x="1524003" y="6409451"/>
            <a:ext cx="10354423"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3" name="Picture 2" descr="CC_Horz_RGB_Logo.png">
            <a:extLst>
              <a:ext uri="{FF2B5EF4-FFF2-40B4-BE49-F238E27FC236}">
                <a16:creationId xmlns:a16="http://schemas.microsoft.com/office/drawing/2014/main" id="{9EFD4D88-4E8F-7D08-2FBA-CE4BE8EFF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14" y="6217601"/>
            <a:ext cx="1197743" cy="472075"/>
          </a:xfrm>
          <a:prstGeom prst="rect">
            <a:avLst/>
          </a:prstGeom>
        </p:spPr>
      </p:pic>
    </p:spTree>
    <p:extLst>
      <p:ext uri="{BB962C8B-B14F-4D97-AF65-F5344CB8AC3E}">
        <p14:creationId xmlns:p14="http://schemas.microsoft.com/office/powerpoint/2010/main" val="3214088263"/>
      </p:ext>
    </p:extLst>
  </p:cSld>
  <p:clrMapOvr>
    <a:masterClrMapping/>
  </p:clrMapOvr>
  <p:extLst>
    <p:ext uri="{DCECCB84-F9BA-43D5-87BE-67443E8EF086}">
      <p15:sldGuideLst xmlns:p15="http://schemas.microsoft.com/office/powerpoint/2012/main">
        <p15:guide id="1" orient="horz" pos="324">
          <p15:clr>
            <a:srgbClr val="FBAE40"/>
          </p15:clr>
        </p15:guide>
        <p15:guide id="2" pos="2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plit Graphics and Tex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13763" y="478719"/>
            <a:ext cx="11582400" cy="537981"/>
          </a:xfrm>
          <a:prstGeom prst="rect">
            <a:avLst/>
          </a:prstGeom>
        </p:spPr>
        <p:txBody>
          <a:bodyPr>
            <a:noAutofit/>
          </a:bodyPr>
          <a:lstStyle>
            <a:lvl1pPr>
              <a:defRPr sz="3200" cap="all"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Use this slide template to split graphics &amp; text</a:t>
            </a:r>
          </a:p>
        </p:txBody>
      </p:sp>
      <p:sp>
        <p:nvSpPr>
          <p:cNvPr id="4" name="Text Placeholder 3"/>
          <p:cNvSpPr>
            <a:spLocks noGrp="1"/>
          </p:cNvSpPr>
          <p:nvPr>
            <p:ph type="body" sz="quarter" idx="10" hasCustomPrompt="1"/>
          </p:nvPr>
        </p:nvSpPr>
        <p:spPr>
          <a:xfrm>
            <a:off x="313765" y="1096477"/>
            <a:ext cx="5782235" cy="5373968"/>
          </a:xfrm>
          <a:prstGeom prst="rect">
            <a:avLst/>
          </a:prstGeom>
        </p:spPr>
        <p:txBody>
          <a:bodyPr/>
          <a:lstStyle>
            <a:lvl1pPr marR="0"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1pPr>
            <a:lvl2pPr marL="689999" marR="0" indent="-378865"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2pPr>
            <a:lvl3pPr marL="994783" marR="0" indent="-298435" algn="l" defTabSz="1219140" rtl="0" eaLnBrk="1" fontAlgn="auto" latinLnBrk="0" hangingPunct="1">
              <a:lnSpc>
                <a:spcPct val="100000"/>
              </a:lnSpc>
              <a:spcBef>
                <a:spcPts val="0"/>
              </a:spcBef>
              <a:spcAft>
                <a:spcPts val="800"/>
              </a:spcAft>
              <a:buClrTx/>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3pPr>
            <a:lvl4pPr marL="1371532" marR="0" indent="-300551"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4pPr>
            <a:lvl5pPr marL="1676317" marR="0" indent="-302668" algn="l" defTabSz="1219140" rtl="0" eaLnBrk="1" fontAlgn="auto" latinLnBrk="0" hangingPunct="1">
              <a:lnSpc>
                <a:spcPct val="100000"/>
              </a:lnSpc>
              <a:spcBef>
                <a:spcPts val="0"/>
              </a:spcBef>
              <a:spcAft>
                <a:spcPts val="800"/>
              </a:spcAft>
              <a:buClrTx/>
              <a:buFont typeface="Arial" panose="020B0604020202020204" pitchFamily="34" charset="0"/>
              <a:buChar char="▪"/>
              <a:tabLst/>
              <a:defRPr kumimoji="0" lang="en-US" sz="2400" b="0" i="0" u="none" strike="noStrike" kern="0" cap="none" spc="0" normalizeH="0" baseline="0" dirty="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defRPr>
            </a:lvl5pPr>
          </a:lstStyle>
          <a:p>
            <a:pPr lvl="0"/>
            <a:r>
              <a:rPr lang="en-US"/>
              <a:t>Body – Open Sans 18</a:t>
            </a:r>
          </a:p>
          <a:p>
            <a:pPr lvl="1"/>
            <a:r>
              <a:rPr lang="en-US"/>
              <a:t>Second level</a:t>
            </a:r>
          </a:p>
          <a:p>
            <a:pPr lvl="2"/>
            <a:r>
              <a:rPr lang="en-US"/>
              <a:t>Third level</a:t>
            </a:r>
          </a:p>
          <a:p>
            <a:pPr lvl="3"/>
            <a:r>
              <a:rPr lang="en-US"/>
              <a:t>Fourth level</a:t>
            </a:r>
          </a:p>
          <a:p>
            <a:pPr lvl="4"/>
            <a:r>
              <a:rPr lang="en-US"/>
              <a:t>Fifth level</a:t>
            </a:r>
          </a:p>
          <a:p>
            <a:pPr lvl="0"/>
            <a:r>
              <a:rPr lang="en-US"/>
              <a:t>Use 10 pt between paragraphs. </a:t>
            </a:r>
          </a:p>
          <a:p>
            <a:pPr lvl="0"/>
            <a:r>
              <a:rPr lang="en-US"/>
              <a:t>Do not add space between bullets. </a:t>
            </a:r>
          </a:p>
          <a:p>
            <a:pPr lvl="4"/>
            <a:endParaRPr lang="en-US"/>
          </a:p>
        </p:txBody>
      </p:sp>
      <p:sp>
        <p:nvSpPr>
          <p:cNvPr id="3" name="Picture Placeholder 2"/>
          <p:cNvSpPr>
            <a:spLocks noGrp="1"/>
          </p:cNvSpPr>
          <p:nvPr>
            <p:ph type="pic" sz="quarter" idx="11"/>
          </p:nvPr>
        </p:nvSpPr>
        <p:spPr>
          <a:xfrm>
            <a:off x="6193863" y="1096478"/>
            <a:ext cx="5702300" cy="5373969"/>
          </a:xfrm>
          <a:prstGeom prst="rect">
            <a:avLst/>
          </a:prstGeom>
        </p:spPr>
        <p:txBody>
          <a:bodyPr/>
          <a:lstStyle/>
          <a:p>
            <a:r>
              <a:rPr lang="en-US"/>
              <a:t>Click icon to add picture</a:t>
            </a:r>
          </a:p>
        </p:txBody>
      </p:sp>
      <p:sp>
        <p:nvSpPr>
          <p:cNvPr id="2" name="Line">
            <a:extLst>
              <a:ext uri="{FF2B5EF4-FFF2-40B4-BE49-F238E27FC236}">
                <a16:creationId xmlns:a16="http://schemas.microsoft.com/office/drawing/2014/main" id="{56EACBF6-D298-7DA1-A650-EF6F5800FCB9}"/>
              </a:ext>
            </a:extLst>
          </p:cNvPr>
          <p:cNvSpPr/>
          <p:nvPr/>
        </p:nvSpPr>
        <p:spPr>
          <a:xfrm>
            <a:off x="595154" y="793056"/>
            <a:ext cx="11001693" cy="0"/>
          </a:xfrm>
          <a:prstGeom prst="line">
            <a:avLst/>
          </a:prstGeom>
          <a:ln/>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a:lnSpc>
                <a:spcPct val="100000"/>
              </a:lnSpc>
              <a:spcBef>
                <a:spcPts val="0"/>
              </a:spcBef>
              <a:defRPr sz="2400">
                <a:solidFill>
                  <a:srgbClr val="5E5E5E"/>
                </a:solidFill>
              </a:defRPr>
            </a:pPr>
            <a:endParaRPr sz="1200" b="0"/>
          </a:p>
        </p:txBody>
      </p:sp>
      <p:sp>
        <p:nvSpPr>
          <p:cNvPr id="5" name="Slide Number">
            <a:extLst>
              <a:ext uri="{FF2B5EF4-FFF2-40B4-BE49-F238E27FC236}">
                <a16:creationId xmlns:a16="http://schemas.microsoft.com/office/drawing/2014/main" id="{013952CF-9C7E-FA26-4E5E-E651F33443FE}"/>
              </a:ext>
            </a:extLst>
          </p:cNvPr>
          <p:cNvSpPr txBox="1">
            <a:spLocks noGrp="1"/>
          </p:cNvSpPr>
          <p:nvPr>
            <p:ph type="sldNum" sz="quarter" idx="2"/>
          </p:nvPr>
        </p:nvSpPr>
        <p:spPr>
          <a:xfrm>
            <a:off x="10598347" y="223237"/>
            <a:ext cx="998500" cy="365760"/>
          </a:xfrm>
          <a:prstGeom prst="rect">
            <a:avLst/>
          </a:prstGeom>
        </p:spPr>
        <p:txBody>
          <a:bodyPr wrap="square"/>
          <a:lstStyle>
            <a:lvl1pPr algn="r" defTabSz="1219139">
              <a:defRPr sz="1067" b="1">
                <a:solidFill>
                  <a:srgbClr val="5E5E5E"/>
                </a:solidFill>
                <a:latin typeface="Open Sans"/>
                <a:ea typeface="Open Sans"/>
                <a:cs typeface="Open Sans"/>
                <a:sym typeface="Open Sans"/>
              </a:defRPr>
            </a:lvl1pPr>
          </a:lstStyle>
          <a:p>
            <a:fld id="{C8146628-1A01-9741-8A8B-916D51547CC7}" type="slidenum">
              <a:rPr lang="en-US" smtClean="0"/>
              <a:pPr/>
              <a:t>‹#›</a:t>
            </a:fld>
            <a:endParaRPr lang="en-US"/>
          </a:p>
        </p:txBody>
      </p:sp>
      <p:sp>
        <p:nvSpPr>
          <p:cNvPr id="9" name="Covered California Brand Guidelines">
            <a:extLst>
              <a:ext uri="{FF2B5EF4-FFF2-40B4-BE49-F238E27FC236}">
                <a16:creationId xmlns:a16="http://schemas.microsoft.com/office/drawing/2014/main" id="{EE997BEC-38AD-2DF1-A567-E50CD452841B}"/>
              </a:ext>
            </a:extLst>
          </p:cNvPr>
          <p:cNvSpPr txBox="1"/>
          <p:nvPr/>
        </p:nvSpPr>
        <p:spPr>
          <a:xfrm>
            <a:off x="598903" y="223238"/>
            <a:ext cx="7156895" cy="345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spAutoFit/>
          </a:bodyPr>
          <a:lstStyle>
            <a:lvl1pPr algn="l" defTabSz="1219200">
              <a:lnSpc>
                <a:spcPts val="1800"/>
              </a:lnSpc>
              <a:defRPr sz="1600" b="1">
                <a:latin typeface="+mj-lt"/>
                <a:ea typeface="+mj-ea"/>
                <a:cs typeface="+mj-cs"/>
                <a:sym typeface="Helvetica"/>
              </a:defRPr>
            </a:lvl1pPr>
          </a:lstStyle>
          <a:p>
            <a:pPr hangingPunct="0">
              <a:defRPr/>
            </a:pPr>
            <a:r>
              <a:rPr lang="en-US" sz="1067" b="1" kern="0">
                <a:solidFill>
                  <a:srgbClr val="5E5E5E"/>
                </a:solidFill>
                <a:latin typeface="Open Sans" panose="020B0606030504020204" pitchFamily="34" charset="0"/>
                <a:ea typeface="Open Sans" panose="020B0606030504020204" pitchFamily="34" charset="0"/>
                <a:cs typeface="Open Sans" panose="020B0606030504020204" pitchFamily="34" charset="0"/>
              </a:rPr>
              <a:t>Covered California Tribal Consultation Meeting</a:t>
            </a:r>
          </a:p>
        </p:txBody>
      </p:sp>
      <p:cxnSp>
        <p:nvCxnSpPr>
          <p:cNvPr id="6" name="Straight Connector 5">
            <a:extLst>
              <a:ext uri="{FF2B5EF4-FFF2-40B4-BE49-F238E27FC236}">
                <a16:creationId xmlns:a16="http://schemas.microsoft.com/office/drawing/2014/main" id="{21A2A90A-4E07-EB4F-97D2-1BEE1AF18359}"/>
              </a:ext>
            </a:extLst>
          </p:cNvPr>
          <p:cNvCxnSpPr/>
          <p:nvPr userDrawn="1"/>
        </p:nvCxnSpPr>
        <p:spPr>
          <a:xfrm>
            <a:off x="1524003" y="6409451"/>
            <a:ext cx="10354423"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7" name="Picture 6" descr="CC_Horz_RGB_Logo.png">
            <a:extLst>
              <a:ext uri="{FF2B5EF4-FFF2-40B4-BE49-F238E27FC236}">
                <a16:creationId xmlns:a16="http://schemas.microsoft.com/office/drawing/2014/main" id="{738B9F5E-5AC2-CEF2-BB53-ADF65695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14" y="6217601"/>
            <a:ext cx="1197743" cy="472075"/>
          </a:xfrm>
          <a:prstGeom prst="rect">
            <a:avLst/>
          </a:prstGeom>
        </p:spPr>
      </p:pic>
    </p:spTree>
    <p:extLst>
      <p:ext uri="{BB962C8B-B14F-4D97-AF65-F5344CB8AC3E}">
        <p14:creationId xmlns:p14="http://schemas.microsoft.com/office/powerpoint/2010/main" val="2933416102"/>
      </p:ext>
    </p:extLst>
  </p:cSld>
  <p:clrMapOvr>
    <a:masterClrMapping/>
  </p:clrMapOvr>
  <p:extLst>
    <p:ext uri="{DCECCB84-F9BA-43D5-87BE-67443E8EF086}">
      <p15:sldGuideLst xmlns:p15="http://schemas.microsoft.com/office/powerpoint/2012/main">
        <p15:guide id="1" orient="horz" pos="324">
          <p15:clr>
            <a:srgbClr val="FBAE40"/>
          </p15:clr>
        </p15:guide>
        <p15:guide id="2" pos="2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581313"/>
            <a:ext cx="11582400" cy="632908"/>
          </a:xfrm>
          <a:prstGeom prst="rect">
            <a:avLst/>
          </a:prstGeom>
        </p:spPr>
        <p:txBody>
          <a:bodyPr>
            <a:normAutofit/>
          </a:bodyPr>
          <a:lstStyle>
            <a:lvl1pPr>
              <a:defRPr sz="3200" cap="all" baseline="0">
                <a:solidFill>
                  <a:srgbClr val="DD601D"/>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USE THIS SLIDE TEMPLATE FOR TABLES</a:t>
            </a:r>
          </a:p>
        </p:txBody>
      </p:sp>
      <p:sp>
        <p:nvSpPr>
          <p:cNvPr id="7" name="Table Placeholder 6"/>
          <p:cNvSpPr>
            <a:spLocks noGrp="1"/>
          </p:cNvSpPr>
          <p:nvPr>
            <p:ph type="tbl" sz="quarter" idx="12"/>
          </p:nvPr>
        </p:nvSpPr>
        <p:spPr>
          <a:xfrm>
            <a:off x="304800" y="1260922"/>
            <a:ext cx="11582400" cy="5228540"/>
          </a:xfrm>
          <a:prstGeom prst="rect">
            <a:avLst/>
          </a:prstGeom>
        </p:spPr>
        <p:txBody>
          <a:bodyPr>
            <a:normAutofit/>
          </a:bodyPr>
          <a:lstStyle>
            <a:lvl1pPr>
              <a:defRPr sz="2667"/>
            </a:lvl1pPr>
          </a:lstStyle>
          <a:p>
            <a:r>
              <a:rPr lang="en-US"/>
              <a:t>Click icon to add table</a:t>
            </a:r>
          </a:p>
        </p:txBody>
      </p:sp>
      <p:sp>
        <p:nvSpPr>
          <p:cNvPr id="3" name="Line">
            <a:extLst>
              <a:ext uri="{FF2B5EF4-FFF2-40B4-BE49-F238E27FC236}">
                <a16:creationId xmlns:a16="http://schemas.microsoft.com/office/drawing/2014/main" id="{97ABC9F1-E002-1A66-C47F-C5D3C67FBA9F}"/>
              </a:ext>
            </a:extLst>
          </p:cNvPr>
          <p:cNvSpPr/>
          <p:nvPr/>
        </p:nvSpPr>
        <p:spPr>
          <a:xfrm>
            <a:off x="595154" y="793056"/>
            <a:ext cx="11001693" cy="0"/>
          </a:xfrm>
          <a:prstGeom prst="line">
            <a:avLst/>
          </a:prstGeom>
          <a:ln/>
        </p:spPr>
        <p:style>
          <a:lnRef idx="1">
            <a:schemeClr val="dk1"/>
          </a:lnRef>
          <a:fillRef idx="0">
            <a:schemeClr val="dk1"/>
          </a:fillRef>
          <a:effectRef idx="0">
            <a:schemeClr val="dk1"/>
          </a:effectRef>
          <a:fontRef idx="minor">
            <a:schemeClr val="tx1"/>
          </a:fontRef>
        </p:style>
        <p:txBody>
          <a:bodyPr lIns="25400" tIns="25400" rIns="25400" bIns="25400" anchor="ctr"/>
          <a:lstStyle/>
          <a:p>
            <a:pPr algn="ctr">
              <a:lnSpc>
                <a:spcPct val="100000"/>
              </a:lnSpc>
              <a:spcBef>
                <a:spcPts val="0"/>
              </a:spcBef>
              <a:defRPr sz="2400">
                <a:solidFill>
                  <a:srgbClr val="5E5E5E"/>
                </a:solidFill>
              </a:defRPr>
            </a:pPr>
            <a:endParaRPr sz="1200" b="0"/>
          </a:p>
        </p:txBody>
      </p:sp>
      <p:sp>
        <p:nvSpPr>
          <p:cNvPr id="4" name="Slide Number">
            <a:extLst>
              <a:ext uri="{FF2B5EF4-FFF2-40B4-BE49-F238E27FC236}">
                <a16:creationId xmlns:a16="http://schemas.microsoft.com/office/drawing/2014/main" id="{8E8D2B8D-08FD-2197-E82B-EC6ADFDCFDA5}"/>
              </a:ext>
            </a:extLst>
          </p:cNvPr>
          <p:cNvSpPr txBox="1">
            <a:spLocks noGrp="1"/>
          </p:cNvSpPr>
          <p:nvPr>
            <p:ph type="sldNum" sz="quarter" idx="2"/>
          </p:nvPr>
        </p:nvSpPr>
        <p:spPr>
          <a:xfrm>
            <a:off x="10598347" y="223237"/>
            <a:ext cx="998500" cy="365760"/>
          </a:xfrm>
          <a:prstGeom prst="rect">
            <a:avLst/>
          </a:prstGeom>
        </p:spPr>
        <p:txBody>
          <a:bodyPr wrap="square"/>
          <a:lstStyle>
            <a:lvl1pPr algn="r" defTabSz="1219139">
              <a:defRPr sz="1067" b="1">
                <a:solidFill>
                  <a:srgbClr val="5E5E5E"/>
                </a:solidFill>
                <a:latin typeface="Open Sans"/>
                <a:ea typeface="Open Sans"/>
                <a:cs typeface="Open Sans"/>
                <a:sym typeface="Open Sans"/>
              </a:defRPr>
            </a:lvl1pPr>
          </a:lstStyle>
          <a:p>
            <a:fld id="{C8146628-1A01-9741-8A8B-916D51547CC7}" type="slidenum">
              <a:rPr lang="en-US" smtClean="0"/>
              <a:pPr/>
              <a:t>‹#›</a:t>
            </a:fld>
            <a:endParaRPr lang="en-US"/>
          </a:p>
        </p:txBody>
      </p:sp>
      <p:sp>
        <p:nvSpPr>
          <p:cNvPr id="10" name="Covered California Brand Guidelines">
            <a:extLst>
              <a:ext uri="{FF2B5EF4-FFF2-40B4-BE49-F238E27FC236}">
                <a16:creationId xmlns:a16="http://schemas.microsoft.com/office/drawing/2014/main" id="{9C8B506E-3576-0EB3-BD3A-F94C37F2BFF0}"/>
              </a:ext>
            </a:extLst>
          </p:cNvPr>
          <p:cNvSpPr txBox="1"/>
          <p:nvPr/>
        </p:nvSpPr>
        <p:spPr>
          <a:xfrm>
            <a:off x="598903" y="223238"/>
            <a:ext cx="7156895" cy="345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7733" tIns="67733" rIns="67733" bIns="67733">
            <a:spAutoFit/>
          </a:bodyPr>
          <a:lstStyle>
            <a:lvl1pPr algn="l" defTabSz="1219200">
              <a:lnSpc>
                <a:spcPts val="1800"/>
              </a:lnSpc>
              <a:defRPr sz="1600" b="1">
                <a:latin typeface="+mj-lt"/>
                <a:ea typeface="+mj-ea"/>
                <a:cs typeface="+mj-cs"/>
                <a:sym typeface="Helvetica"/>
              </a:defRPr>
            </a:lvl1pPr>
          </a:lstStyle>
          <a:p>
            <a:pPr hangingPunct="0">
              <a:defRPr/>
            </a:pPr>
            <a:r>
              <a:rPr lang="en-US" sz="1067" b="1" kern="0">
                <a:solidFill>
                  <a:srgbClr val="5E5E5E"/>
                </a:solidFill>
                <a:latin typeface="Open Sans" panose="020B0606030504020204" pitchFamily="34" charset="0"/>
                <a:ea typeface="Open Sans" panose="020B0606030504020204" pitchFamily="34" charset="0"/>
                <a:cs typeface="Open Sans" panose="020B0606030504020204" pitchFamily="34" charset="0"/>
              </a:rPr>
              <a:t>Covered California Tribal Consultation Meeting</a:t>
            </a:r>
          </a:p>
        </p:txBody>
      </p:sp>
      <p:cxnSp>
        <p:nvCxnSpPr>
          <p:cNvPr id="5" name="Straight Connector 4">
            <a:extLst>
              <a:ext uri="{FF2B5EF4-FFF2-40B4-BE49-F238E27FC236}">
                <a16:creationId xmlns:a16="http://schemas.microsoft.com/office/drawing/2014/main" id="{EFE0CE5D-D03A-DB46-CB62-7AE9D8B361D1}"/>
              </a:ext>
            </a:extLst>
          </p:cNvPr>
          <p:cNvCxnSpPr/>
          <p:nvPr userDrawn="1"/>
        </p:nvCxnSpPr>
        <p:spPr>
          <a:xfrm>
            <a:off x="1524001" y="6409451"/>
            <a:ext cx="10354423" cy="0"/>
          </a:xfrm>
          <a:prstGeom prst="line">
            <a:avLst/>
          </a:prstGeom>
          <a:ln w="12700">
            <a:solidFill>
              <a:srgbClr val="554D56"/>
            </a:solidFill>
          </a:ln>
          <a:effectLst/>
        </p:spPr>
        <p:style>
          <a:lnRef idx="2">
            <a:schemeClr val="accent1"/>
          </a:lnRef>
          <a:fillRef idx="0">
            <a:schemeClr val="accent1"/>
          </a:fillRef>
          <a:effectRef idx="1">
            <a:schemeClr val="accent1"/>
          </a:effectRef>
          <a:fontRef idx="minor">
            <a:schemeClr val="tx1"/>
          </a:fontRef>
        </p:style>
      </p:cxnSp>
      <p:pic>
        <p:nvPicPr>
          <p:cNvPr id="6" name="Picture 5" descr="CC_Horz_RGB_Logo.png">
            <a:extLst>
              <a:ext uri="{FF2B5EF4-FFF2-40B4-BE49-F238E27FC236}">
                <a16:creationId xmlns:a16="http://schemas.microsoft.com/office/drawing/2014/main" id="{8703A1D4-F7A6-2DE4-C705-DCDF9AF96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11" y="6217599"/>
            <a:ext cx="1197743" cy="472075"/>
          </a:xfrm>
          <a:prstGeom prst="rect">
            <a:avLst/>
          </a:prstGeom>
        </p:spPr>
      </p:pic>
    </p:spTree>
    <p:extLst>
      <p:ext uri="{BB962C8B-B14F-4D97-AF65-F5344CB8AC3E}">
        <p14:creationId xmlns:p14="http://schemas.microsoft.com/office/powerpoint/2010/main" val="102886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120ADB-B652-09CF-9007-D550E00AEC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4575"/>
            <a:ext cx="12189173" cy="6848851"/>
          </a:xfrm>
          <a:prstGeom prst="rect">
            <a:avLst/>
          </a:prstGeom>
        </p:spPr>
      </p:pic>
      <p:sp>
        <p:nvSpPr>
          <p:cNvPr id="16" name="Title 15">
            <a:extLst>
              <a:ext uri="{FF2B5EF4-FFF2-40B4-BE49-F238E27FC236}">
                <a16:creationId xmlns:a16="http://schemas.microsoft.com/office/drawing/2014/main" id="{CF05DE3F-AC50-DE59-8C81-7829BD7A66A9}"/>
              </a:ext>
            </a:extLst>
          </p:cNvPr>
          <p:cNvSpPr>
            <a:spLocks noGrp="1"/>
          </p:cNvSpPr>
          <p:nvPr>
            <p:ph type="title" hasCustomPrompt="1"/>
          </p:nvPr>
        </p:nvSpPr>
        <p:spPr>
          <a:xfrm>
            <a:off x="835620" y="2766484"/>
            <a:ext cx="10515600" cy="1325033"/>
          </a:xfrm>
          <a:prstGeom prst="rect">
            <a:avLst/>
          </a:prstGeom>
        </p:spPr>
        <p:txBody>
          <a:bodyPr/>
          <a:lstStyle>
            <a:lvl1pPr algn="ctr">
              <a:defRPr sz="8000" b="1">
                <a:solidFill>
                  <a:schemeClr val="bg1"/>
                </a:solidFill>
                <a:latin typeface="Source Serif 4 Black" panose="02040603050405020204" pitchFamily="18" charset="0"/>
                <a:ea typeface="Open Sans" panose="020B0606030504020204" pitchFamily="34" charset="0"/>
                <a:cs typeface="Open Sans" panose="020B0606030504020204" pitchFamily="34" charset="0"/>
              </a:defRPr>
            </a:lvl1pPr>
          </a:lstStyle>
          <a:p>
            <a:r>
              <a:rPr lang="en-US"/>
              <a:t>Divider Content</a:t>
            </a:r>
          </a:p>
        </p:txBody>
      </p:sp>
      <p:pic>
        <p:nvPicPr>
          <p:cNvPr id="17" name="pasted-image.pdf" descr="pasted-image.pdf">
            <a:extLst>
              <a:ext uri="{FF2B5EF4-FFF2-40B4-BE49-F238E27FC236}">
                <a16:creationId xmlns:a16="http://schemas.microsoft.com/office/drawing/2014/main" id="{AAAF1657-FCA8-607E-D158-5A2737F23983}"/>
              </a:ext>
            </a:extLst>
          </p:cNvPr>
          <p:cNvPicPr>
            <a:picLocks noChangeAspect="1"/>
          </p:cNvPicPr>
          <p:nvPr/>
        </p:nvPicPr>
        <p:blipFill>
          <a:blip r:embed="rId3"/>
          <a:stretch>
            <a:fillRect/>
          </a:stretch>
        </p:blipFill>
        <p:spPr>
          <a:xfrm>
            <a:off x="5132177" y="5638859"/>
            <a:ext cx="1922489" cy="444484"/>
          </a:xfrm>
          <a:prstGeom prst="rect">
            <a:avLst/>
          </a:prstGeom>
          <a:ln w="12700">
            <a:miter lim="400000"/>
          </a:ln>
        </p:spPr>
      </p:pic>
    </p:spTree>
    <p:extLst>
      <p:ext uri="{BB962C8B-B14F-4D97-AF65-F5344CB8AC3E}">
        <p14:creationId xmlns:p14="http://schemas.microsoft.com/office/powerpoint/2010/main" val="44023679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rgbClr val="554D56"/>
                </a:solidFill>
                <a:latin typeface="Arial"/>
                <a:cs typeface="Aria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129603668"/>
      </p:ext>
    </p:extLst>
  </p:cSld>
  <p:clrMap bg1="lt1" tx1="dk1" bg2="lt2" tx2="dk2" accent1="accent1" accent2="accent2" accent3="accent3" accent4="accent4" accent5="accent5" accent6="accent6" hlink="hlink" folHlink="folHlink"/>
  <p:sldLayoutIdLst>
    <p:sldLayoutId id="2147484183" r:id="rId1"/>
    <p:sldLayoutId id="2147484185" r:id="rId2"/>
    <p:sldLayoutId id="2147484186" r:id="rId3"/>
    <p:sldLayoutId id="2147484187" r:id="rId4"/>
    <p:sldLayoutId id="2147484188" r:id="rId5"/>
    <p:sldLayoutId id="2147484189" r:id="rId6"/>
    <p:sldLayoutId id="2147484190" r:id="rId7"/>
    <p:sldLayoutId id="2147484192" r:id="rId8"/>
    <p:sldLayoutId id="2147484194" r:id="rId9"/>
    <p:sldLayoutId id="2147484407" r:id="rId10"/>
    <p:sldLayoutId id="2147484195" r:id="rId11"/>
    <p:sldLayoutId id="2147484196" r:id="rId12"/>
    <p:sldLayoutId id="2147484200" r:id="rId13"/>
    <p:sldLayoutId id="2147484201" r:id="rId14"/>
    <p:sldLayoutId id="2147484203" r:id="rId15"/>
    <p:sldLayoutId id="2147484207" r:id="rId16"/>
    <p:sldLayoutId id="2147484208" r:id="rId17"/>
    <p:sldLayoutId id="2147484209" r:id="rId18"/>
  </p:sldLayoutIdLst>
  <p:txStyles>
    <p:titleStyle>
      <a:lvl1pPr algn="l" defTabSz="1219140" rtl="0" eaLnBrk="1" latinLnBrk="0" hangingPunct="1">
        <a:spcBef>
          <a:spcPct val="0"/>
        </a:spcBef>
        <a:buNone/>
        <a:defRPr sz="3333" b="1" kern="1200" baseline="0">
          <a:solidFill>
            <a:srgbClr val="19B9CA"/>
          </a:solidFill>
          <a:latin typeface="Arial" pitchFamily="34" charset="0"/>
          <a:ea typeface="+mj-ea"/>
          <a:cs typeface="Arial" pitchFamily="34" charset="0"/>
        </a:defRPr>
      </a:lvl1pPr>
    </p:titleStyle>
    <p:bodyStyle>
      <a:lvl1pPr marL="0" marR="0" indent="0" algn="l" defTabSz="1219140" rtl="0" eaLnBrk="1" fontAlgn="auto" latinLnBrk="0" hangingPunct="1">
        <a:lnSpc>
          <a:spcPct val="100000"/>
        </a:lnSpc>
        <a:spcBef>
          <a:spcPts val="0"/>
        </a:spcBef>
        <a:spcAft>
          <a:spcPts val="0"/>
        </a:spcAft>
        <a:buClrTx/>
        <a:buSzTx/>
        <a:buFontTx/>
        <a:buNone/>
        <a:tabLst/>
        <a:defRPr lang="en-US" sz="3200" kern="1200" dirty="0" smtClean="0">
          <a:solidFill>
            <a:srgbClr val="554D56"/>
          </a:solidFill>
          <a:latin typeface="Arial" pitchFamily="34" charset="0"/>
          <a:ea typeface="+mn-ea"/>
          <a:cs typeface="Arial" pitchFamily="34" charset="0"/>
        </a:defRPr>
      </a:lvl1pPr>
      <a:lvl2pPr marL="990550" marR="0" indent="-380981" algn="l" defTabSz="121914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3200" kern="1200" dirty="0" smtClean="0">
          <a:solidFill>
            <a:srgbClr val="554D56"/>
          </a:solidFill>
          <a:latin typeface="Arial" pitchFamily="34" charset="0"/>
          <a:ea typeface="+mn-ea"/>
          <a:cs typeface="Arial" pitchFamily="34" charset="0"/>
        </a:defRPr>
      </a:lvl2pPr>
      <a:lvl3pPr marL="1678433" marR="0" indent="-300551" algn="l" defTabSz="1219140" rtl="0" eaLnBrk="1" fontAlgn="auto" latinLnBrk="0" hangingPunct="1">
        <a:lnSpc>
          <a:spcPct val="100000"/>
        </a:lnSpc>
        <a:spcBef>
          <a:spcPts val="0"/>
        </a:spcBef>
        <a:spcAft>
          <a:spcPts val="0"/>
        </a:spcAft>
        <a:buClrTx/>
        <a:buSzTx/>
        <a:buFont typeface="Wingdings" pitchFamily="2" charset="2"/>
        <a:buChar char="§"/>
        <a:tabLst/>
        <a:defRPr lang="en-US" sz="3200" kern="1200" dirty="0" smtClean="0">
          <a:solidFill>
            <a:srgbClr val="554D56"/>
          </a:solidFill>
          <a:latin typeface="Arial" pitchFamily="34" charset="0"/>
          <a:ea typeface="+mn-ea"/>
          <a:cs typeface="Arial" pitchFamily="34" charset="0"/>
        </a:defRPr>
      </a:lvl3pPr>
      <a:lvl4pPr marL="2209690" marR="0" indent="-230706"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smtClean="0">
          <a:solidFill>
            <a:srgbClr val="554D56"/>
          </a:solidFill>
          <a:latin typeface="Arial" pitchFamily="34" charset="0"/>
          <a:ea typeface="+mn-ea"/>
          <a:cs typeface="Arial" pitchFamily="34" charset="0"/>
        </a:defRPr>
      </a:lvl4pPr>
      <a:lvl5pPr marL="2743062" marR="0" indent="-304784"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a:solidFill>
            <a:srgbClr val="554D56"/>
          </a:solidFill>
          <a:latin typeface="Arial"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11582400" cy="1227909"/>
          </a:xfrm>
          <a:prstGeom prst="rect">
            <a:avLst/>
          </a:prstGeom>
        </p:spPr>
        <p:txBody>
          <a:bodyPr vert="horz" lIns="91440" tIns="45720" rIns="91440" bIns="45720" rtlCol="0" anchor="t">
            <a:normAutofit/>
          </a:bodyPr>
          <a:lstStyle/>
          <a:p>
            <a:r>
              <a:rPr lang="en-US"/>
              <a:t>CLICK TO EDIT MASTER STYLE</a:t>
            </a:r>
          </a:p>
        </p:txBody>
      </p:sp>
      <p:sp>
        <p:nvSpPr>
          <p:cNvPr id="13" name="Slide Number Placeholder 5"/>
          <p:cNvSpPr>
            <a:spLocks noGrp="1"/>
          </p:cNvSpPr>
          <p:nvPr>
            <p:ph type="sldNum" sz="quarter" idx="4"/>
          </p:nvPr>
        </p:nvSpPr>
        <p:spPr>
          <a:xfrm>
            <a:off x="10911713" y="6362748"/>
            <a:ext cx="975492" cy="365125"/>
          </a:xfrm>
          <a:prstGeom prst="rect">
            <a:avLst/>
          </a:prstGeom>
        </p:spPr>
        <p:txBody>
          <a:bodyPr vert="horz" lIns="91440" tIns="45720" rIns="91440" bIns="45720" rtlCol="0" anchor="ctr"/>
          <a:lstStyle>
            <a:lvl1pPr algn="r">
              <a:defRPr sz="933" b="1" i="0">
                <a:solidFill>
                  <a:srgbClr val="554D56"/>
                </a:solidFill>
                <a:latin typeface="Arial"/>
                <a:cs typeface="Arial"/>
              </a:defRPr>
            </a:lvl1pPr>
          </a:lstStyle>
          <a:p>
            <a:fld id="{C8146628-1A01-9741-8A8B-916D51547CC7}" type="slidenum">
              <a:rPr lang="en-US" smtClean="0"/>
              <a:pPr/>
              <a:t>‹#›</a:t>
            </a:fld>
            <a:endParaRPr lang="en-US"/>
          </a:p>
        </p:txBody>
      </p:sp>
    </p:spTree>
    <p:extLst>
      <p:ext uri="{BB962C8B-B14F-4D97-AF65-F5344CB8AC3E}">
        <p14:creationId xmlns:p14="http://schemas.microsoft.com/office/powerpoint/2010/main" val="2098797494"/>
      </p:ext>
    </p:extLst>
  </p:cSld>
  <p:clrMap bg1="lt1" tx1="dk1" bg2="lt2" tx2="dk2" accent1="accent1" accent2="accent2" accent3="accent3" accent4="accent4" accent5="accent5" accent6="accent6" hlink="hlink" folHlink="folHlink"/>
  <p:sldLayoutIdLst>
    <p:sldLayoutId id="2147484276" r:id="rId1"/>
    <p:sldLayoutId id="2147484295" r:id="rId2"/>
    <p:sldLayoutId id="2147484296" r:id="rId3"/>
    <p:sldLayoutId id="2147484297" r:id="rId4"/>
    <p:sldLayoutId id="2147484299" r:id="rId5"/>
    <p:sldLayoutId id="2147484300" r:id="rId6"/>
  </p:sldLayoutIdLst>
  <p:hf hdr="0" ftr="0" dt="0"/>
  <p:txStyles>
    <p:titleStyle>
      <a:lvl1pPr algn="l" defTabSz="1219140" rtl="0" eaLnBrk="1" latinLnBrk="0" hangingPunct="1">
        <a:spcBef>
          <a:spcPct val="0"/>
        </a:spcBef>
        <a:buNone/>
        <a:defRPr sz="3333" b="1" kern="1200" baseline="0">
          <a:solidFill>
            <a:srgbClr val="19B9CA"/>
          </a:solidFill>
          <a:latin typeface="Arial" pitchFamily="34" charset="0"/>
          <a:ea typeface="+mj-ea"/>
          <a:cs typeface="Arial" pitchFamily="34" charset="0"/>
        </a:defRPr>
      </a:lvl1pPr>
    </p:titleStyle>
    <p:bodyStyle>
      <a:lvl1pPr marL="0" marR="0" indent="0" algn="l" defTabSz="1219140" rtl="0" eaLnBrk="1" fontAlgn="auto" latinLnBrk="0" hangingPunct="1">
        <a:lnSpc>
          <a:spcPct val="100000"/>
        </a:lnSpc>
        <a:spcBef>
          <a:spcPts val="0"/>
        </a:spcBef>
        <a:spcAft>
          <a:spcPts val="0"/>
        </a:spcAft>
        <a:buClrTx/>
        <a:buSzTx/>
        <a:buFontTx/>
        <a:buNone/>
        <a:tabLst/>
        <a:defRPr lang="en-US" sz="3200" kern="1200" dirty="0" smtClean="0">
          <a:solidFill>
            <a:srgbClr val="554D56"/>
          </a:solidFill>
          <a:latin typeface="Arial" pitchFamily="34" charset="0"/>
          <a:ea typeface="+mn-ea"/>
          <a:cs typeface="Arial" pitchFamily="34" charset="0"/>
        </a:defRPr>
      </a:lvl1pPr>
      <a:lvl2pPr marL="990550" marR="0" indent="-380981" algn="l" defTabSz="121914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3200" kern="1200" dirty="0" smtClean="0">
          <a:solidFill>
            <a:srgbClr val="554D56"/>
          </a:solidFill>
          <a:latin typeface="Arial" pitchFamily="34" charset="0"/>
          <a:ea typeface="+mn-ea"/>
          <a:cs typeface="Arial" pitchFamily="34" charset="0"/>
        </a:defRPr>
      </a:lvl2pPr>
      <a:lvl3pPr marL="1678433" marR="0" indent="-300551" algn="l" defTabSz="1219140" rtl="0" eaLnBrk="1" fontAlgn="auto" latinLnBrk="0" hangingPunct="1">
        <a:lnSpc>
          <a:spcPct val="100000"/>
        </a:lnSpc>
        <a:spcBef>
          <a:spcPts val="0"/>
        </a:spcBef>
        <a:spcAft>
          <a:spcPts val="0"/>
        </a:spcAft>
        <a:buClrTx/>
        <a:buSzTx/>
        <a:buFont typeface="Wingdings" pitchFamily="2" charset="2"/>
        <a:buChar char="§"/>
        <a:tabLst/>
        <a:defRPr lang="en-US" sz="3200" kern="1200" dirty="0" smtClean="0">
          <a:solidFill>
            <a:srgbClr val="554D56"/>
          </a:solidFill>
          <a:latin typeface="Arial" pitchFamily="34" charset="0"/>
          <a:ea typeface="+mn-ea"/>
          <a:cs typeface="Arial" pitchFamily="34" charset="0"/>
        </a:defRPr>
      </a:lvl3pPr>
      <a:lvl4pPr marL="2209690" marR="0" indent="-230706"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smtClean="0">
          <a:solidFill>
            <a:srgbClr val="554D56"/>
          </a:solidFill>
          <a:latin typeface="Arial" pitchFamily="34" charset="0"/>
          <a:ea typeface="+mn-ea"/>
          <a:cs typeface="Arial" pitchFamily="34" charset="0"/>
        </a:defRPr>
      </a:lvl4pPr>
      <a:lvl5pPr marL="2743062" marR="0" indent="-304784"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a:solidFill>
            <a:srgbClr val="554D56"/>
          </a:solidFill>
          <a:latin typeface="Arial"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880"/>
            <a:ext cx="11582400" cy="1227909"/>
          </a:xfrm>
          <a:prstGeom prst="rect">
            <a:avLst/>
          </a:prstGeom>
        </p:spPr>
        <p:txBody>
          <a:bodyPr vert="horz" lIns="91440" tIns="45720" rIns="91440" bIns="45720" rtlCol="0" anchor="t">
            <a:normAutofit/>
          </a:bodyPr>
          <a:lstStyle/>
          <a:p>
            <a:r>
              <a:rPr lang="en-US"/>
              <a:t>CLICK TO EDIT MASTER STYLE</a:t>
            </a:r>
          </a:p>
        </p:txBody>
      </p:sp>
      <p:sp>
        <p:nvSpPr>
          <p:cNvPr id="13" name="Slide Number Placeholder 5"/>
          <p:cNvSpPr>
            <a:spLocks noGrp="1"/>
          </p:cNvSpPr>
          <p:nvPr>
            <p:ph type="sldNum" sz="quarter" idx="4"/>
          </p:nvPr>
        </p:nvSpPr>
        <p:spPr>
          <a:xfrm>
            <a:off x="10911711" y="6362748"/>
            <a:ext cx="975492" cy="365125"/>
          </a:xfrm>
          <a:prstGeom prst="rect">
            <a:avLst/>
          </a:prstGeom>
        </p:spPr>
        <p:txBody>
          <a:bodyPr vert="horz" lIns="91440" tIns="45720" rIns="91440" bIns="45720" rtlCol="0" anchor="ctr"/>
          <a:lstStyle>
            <a:lvl1pPr algn="r">
              <a:defRPr sz="933" b="1" i="0">
                <a:solidFill>
                  <a:srgbClr val="554D56"/>
                </a:solidFill>
                <a:latin typeface="Arial"/>
                <a:cs typeface="Arial"/>
              </a:defRPr>
            </a:lvl1pPr>
          </a:lstStyle>
          <a:p>
            <a:fld id="{C8146628-1A01-9741-8A8B-916D51547CC7}" type="slidenum">
              <a:rPr lang="en-US" smtClean="0"/>
              <a:pPr/>
              <a:t>‹#›</a:t>
            </a:fld>
            <a:endParaRPr lang="en-US"/>
          </a:p>
        </p:txBody>
      </p:sp>
    </p:spTree>
    <p:extLst>
      <p:ext uri="{BB962C8B-B14F-4D97-AF65-F5344CB8AC3E}">
        <p14:creationId xmlns:p14="http://schemas.microsoft.com/office/powerpoint/2010/main" val="325534082"/>
      </p:ext>
    </p:extLst>
  </p:cSld>
  <p:clrMap bg1="lt1" tx1="dk1" bg2="lt2" tx2="dk2" accent1="accent1" accent2="accent2" accent3="accent3" accent4="accent4" accent5="accent5" accent6="accent6" hlink="hlink" folHlink="folHlink"/>
  <p:sldLayoutIdLst>
    <p:sldLayoutId id="2147484408" r:id="rId1"/>
  </p:sldLayoutIdLst>
  <p:hf hdr="0" ftr="0" dt="0"/>
  <p:txStyles>
    <p:titleStyle>
      <a:lvl1pPr algn="l" defTabSz="1219140" rtl="0" eaLnBrk="1" latinLnBrk="0" hangingPunct="1">
        <a:spcBef>
          <a:spcPct val="0"/>
        </a:spcBef>
        <a:buNone/>
        <a:defRPr sz="3333" b="1" kern="1200" baseline="0">
          <a:solidFill>
            <a:srgbClr val="19B9CA"/>
          </a:solidFill>
          <a:latin typeface="Arial" pitchFamily="34" charset="0"/>
          <a:ea typeface="+mj-ea"/>
          <a:cs typeface="Arial" pitchFamily="34" charset="0"/>
        </a:defRPr>
      </a:lvl1pPr>
    </p:titleStyle>
    <p:bodyStyle>
      <a:lvl1pPr marL="0" marR="0" indent="0" algn="l" defTabSz="1219140" rtl="0" eaLnBrk="1" fontAlgn="auto" latinLnBrk="0" hangingPunct="1">
        <a:lnSpc>
          <a:spcPct val="100000"/>
        </a:lnSpc>
        <a:spcBef>
          <a:spcPts val="0"/>
        </a:spcBef>
        <a:spcAft>
          <a:spcPts val="0"/>
        </a:spcAft>
        <a:buClrTx/>
        <a:buSzTx/>
        <a:buFontTx/>
        <a:buNone/>
        <a:tabLst/>
        <a:defRPr lang="en-US" sz="3200" kern="1200" dirty="0" smtClean="0">
          <a:solidFill>
            <a:srgbClr val="554D56"/>
          </a:solidFill>
          <a:latin typeface="Arial" pitchFamily="34" charset="0"/>
          <a:ea typeface="+mn-ea"/>
          <a:cs typeface="Arial" pitchFamily="34" charset="0"/>
        </a:defRPr>
      </a:lvl1pPr>
      <a:lvl2pPr marL="990550" marR="0" indent="-380981" algn="l" defTabSz="121914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3200" kern="1200" dirty="0" smtClean="0">
          <a:solidFill>
            <a:srgbClr val="554D56"/>
          </a:solidFill>
          <a:latin typeface="Arial" pitchFamily="34" charset="0"/>
          <a:ea typeface="+mn-ea"/>
          <a:cs typeface="Arial" pitchFamily="34" charset="0"/>
        </a:defRPr>
      </a:lvl2pPr>
      <a:lvl3pPr marL="1678433" marR="0" indent="-300551" algn="l" defTabSz="1219140" rtl="0" eaLnBrk="1" fontAlgn="auto" latinLnBrk="0" hangingPunct="1">
        <a:lnSpc>
          <a:spcPct val="100000"/>
        </a:lnSpc>
        <a:spcBef>
          <a:spcPts val="0"/>
        </a:spcBef>
        <a:spcAft>
          <a:spcPts val="0"/>
        </a:spcAft>
        <a:buClrTx/>
        <a:buSzTx/>
        <a:buFont typeface="Wingdings" pitchFamily="2" charset="2"/>
        <a:buChar char="§"/>
        <a:tabLst/>
        <a:defRPr lang="en-US" sz="3200" kern="1200" dirty="0" smtClean="0">
          <a:solidFill>
            <a:srgbClr val="554D56"/>
          </a:solidFill>
          <a:latin typeface="Arial" pitchFamily="34" charset="0"/>
          <a:ea typeface="+mn-ea"/>
          <a:cs typeface="Arial" pitchFamily="34" charset="0"/>
        </a:defRPr>
      </a:lvl3pPr>
      <a:lvl4pPr marL="2209690" marR="0" indent="-230706"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smtClean="0">
          <a:solidFill>
            <a:srgbClr val="554D56"/>
          </a:solidFill>
          <a:latin typeface="Arial" pitchFamily="34" charset="0"/>
          <a:ea typeface="+mn-ea"/>
          <a:cs typeface="Arial" pitchFamily="34" charset="0"/>
        </a:defRPr>
      </a:lvl4pPr>
      <a:lvl5pPr marL="2743062" marR="0" indent="-304784"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a:solidFill>
            <a:srgbClr val="554D56"/>
          </a:solidFill>
          <a:latin typeface="Arial"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15599" y="593368"/>
            <a:ext cx="11360803" cy="763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415599" y="1536633"/>
            <a:ext cx="11360803" cy="45552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01"/>
          <p:cNvSpPr txBox="1">
            <a:spLocks noGrp="1"/>
          </p:cNvSpPr>
          <p:nvPr>
            <p:ph type="sldNum" sz="quarter" idx="2"/>
          </p:nvPr>
        </p:nvSpPr>
        <p:spPr>
          <a:xfrm>
            <a:off x="11579127" y="6267759"/>
            <a:ext cx="449084" cy="424528"/>
          </a:xfrm>
          <a:prstGeom prst="rect">
            <a:avLst/>
          </a:prstGeom>
          <a:ln w="12700">
            <a:miter lim="400000"/>
          </a:ln>
        </p:spPr>
        <p:txBody>
          <a:bodyPr wrap="none" lIns="91424" tIns="91424" rIns="91424" bIns="91424" anchor="ctr">
            <a:normAutofit/>
          </a:bodyPr>
          <a:lstStyle>
            <a:lvl1pPr algn="r">
              <a:defRPr sz="1333">
                <a:solidFill>
                  <a:schemeClr val="accent2">
                    <a:lumOff val="21764"/>
                  </a:schemeClr>
                </a:solidFill>
              </a:defRPr>
            </a:lvl1pPr>
          </a:lstStyle>
          <a:p>
            <a:fld id="{86CB4B4D-7CA3-9044-876B-883B54F8677D}" type="slidenum">
              <a:t>‹#›</a:t>
            </a:fld>
            <a:endParaRPr/>
          </a:p>
        </p:txBody>
      </p:sp>
    </p:spTree>
    <p:extLst>
      <p:ext uri="{BB962C8B-B14F-4D97-AF65-F5344CB8AC3E}">
        <p14:creationId xmlns:p14="http://schemas.microsoft.com/office/powerpoint/2010/main" val="39214650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44" r:id="rId4"/>
  </p:sldLayoutIdLst>
  <p:transition spd="med"/>
  <p:txStyles>
    <p:titleStyle>
      <a:lvl1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1pPr>
      <a:lvl2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2pPr>
      <a:lvl3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3pPr>
      <a:lvl4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4pPr>
      <a:lvl5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5pPr>
      <a:lvl6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6pPr>
      <a:lvl7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7pPr>
      <a:lvl8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8pPr>
      <a:lvl9pPr marL="0" marR="0" indent="0" algn="l" defTabSz="1219170" rtl="0" latinLnBrk="0">
        <a:lnSpc>
          <a:spcPct val="100000"/>
        </a:lnSpc>
        <a:spcBef>
          <a:spcPts val="0"/>
        </a:spcBef>
        <a:spcAft>
          <a:spcPts val="0"/>
        </a:spcAft>
        <a:buClrTx/>
        <a:buSzTx/>
        <a:buFontTx/>
        <a:buNone/>
        <a:tabLst/>
        <a:defRPr sz="3733" b="0" i="0" u="none" strike="noStrike" cap="none" spc="0" baseline="0">
          <a:solidFill>
            <a:srgbClr val="000000"/>
          </a:solidFill>
          <a:uFillTx/>
          <a:latin typeface="+mj-lt"/>
          <a:ea typeface="+mj-ea"/>
          <a:cs typeface="+mj-cs"/>
          <a:sym typeface="Arial"/>
        </a:defRPr>
      </a:lvl9pPr>
    </p:titleStyle>
    <p:bodyStyle>
      <a:lvl1pPr marL="609585" marR="0" indent="-457189"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1pPr>
      <a:lvl2pPr marL="1340118"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2pPr>
      <a:lvl3pPr marL="1949703"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3pPr>
      <a:lvl4pPr marL="2559288"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4pPr>
      <a:lvl5pPr marL="3168873"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5pPr>
      <a:lvl6pPr marL="3778458"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6pPr>
      <a:lvl7pPr marL="4388042"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7pPr>
      <a:lvl8pPr marL="4997627"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8pPr>
      <a:lvl9pPr marL="5607212" marR="0" indent="-544272" algn="l" defTabSz="1219170" rtl="0" latinLnBrk="0">
        <a:lnSpc>
          <a:spcPct val="115000"/>
        </a:lnSpc>
        <a:spcBef>
          <a:spcPts val="0"/>
        </a:spcBef>
        <a:spcAft>
          <a:spcPts val="0"/>
        </a:spcAft>
        <a:buClr>
          <a:schemeClr val="accent2">
            <a:lumOff val="21764"/>
          </a:schemeClr>
        </a:buClr>
        <a:buSzPts val="1800"/>
        <a:buFont typeface="Arial"/>
        <a:buChar char="■"/>
        <a:tabLst/>
        <a:defRPr sz="24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systemtracker.org/brief/how-much-and-why-aca-marketplace-premiums-are-going-up-in-2026/"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coveredca.com/newsroom/news-releases/2025/08/14/covered-california-rates-and-plans-for-2026-consumer-affordability-on-the-line-with-uncertainty-surrounding-federal-premium-tax-credit-extension/"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Sana.Zulfiqar@covered.ca.gov" TargetMode="External"/><Relationship Id="rId2" Type="http://schemas.openxmlformats.org/officeDocument/2006/relationships/notesSlide" Target="../notesSlides/notesSlide77.xml"/><Relationship Id="rId1" Type="http://schemas.openxmlformats.org/officeDocument/2006/relationships/slideLayout" Target="../slideLayouts/slideLayout11.xml"/><Relationship Id="rId6" Type="http://schemas.openxmlformats.org/officeDocument/2006/relationships/hyperlink" Target="mailto:Waynee.Lucero@covered.ca.gov"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00.svg"/></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100.svg"/><Relationship Id="rId4" Type="http://schemas.openxmlformats.org/officeDocument/2006/relationships/image" Target="../media/image101.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3.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6.png"/><Relationship Id="rId18" Type="http://schemas.openxmlformats.org/officeDocument/2006/relationships/image" Target="../media/image30.png"/><Relationship Id="rId26" Type="http://schemas.openxmlformats.org/officeDocument/2006/relationships/image" Target="../media/image15.png"/><Relationship Id="rId3" Type="http://schemas.openxmlformats.org/officeDocument/2006/relationships/image" Target="../media/image16.png"/><Relationship Id="rId21" Type="http://schemas.microsoft.com/office/2007/relationships/hdphoto" Target="../media/hdphoto2.wdp"/><Relationship Id="rId7" Type="http://schemas.openxmlformats.org/officeDocument/2006/relationships/image" Target="../media/image20.emf"/><Relationship Id="rId12" Type="http://schemas.openxmlformats.org/officeDocument/2006/relationships/image" Target="../media/image25.png"/><Relationship Id="rId17" Type="http://schemas.openxmlformats.org/officeDocument/2006/relationships/image" Target="../media/image29.png"/><Relationship Id="rId25"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9.emf"/><Relationship Id="rId11" Type="http://schemas.openxmlformats.org/officeDocument/2006/relationships/image" Target="../media/image24.png"/><Relationship Id="rId24" Type="http://schemas.openxmlformats.org/officeDocument/2006/relationships/image" Target="../media/image35.png"/><Relationship Id="rId5" Type="http://schemas.openxmlformats.org/officeDocument/2006/relationships/image" Target="../media/image18.emf"/><Relationship Id="rId15" Type="http://schemas.openxmlformats.org/officeDocument/2006/relationships/image" Target="../media/image27.png"/><Relationship Id="rId23" Type="http://schemas.openxmlformats.org/officeDocument/2006/relationships/image" Target="../media/image34.png"/><Relationship Id="rId10" Type="http://schemas.openxmlformats.org/officeDocument/2006/relationships/image" Target="../media/image23.emf"/><Relationship Id="rId19" Type="http://schemas.openxmlformats.org/officeDocument/2006/relationships/image" Target="../media/image31.png"/><Relationship Id="rId4" Type="http://schemas.openxmlformats.org/officeDocument/2006/relationships/image" Target="../media/image17.emf"/><Relationship Id="rId9" Type="http://schemas.openxmlformats.org/officeDocument/2006/relationships/image" Target="../media/image22.emf"/><Relationship Id="rId14" Type="http://schemas.microsoft.com/office/2007/relationships/hdphoto" Target="../media/hdphoto1.wdp"/><Relationship Id="rId22" Type="http://schemas.openxmlformats.org/officeDocument/2006/relationships/image" Target="../media/image3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microsoft.com/office/2007/relationships/hdphoto" Target="../media/hdphoto5.wdp"/></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3" Type="http://schemas.openxmlformats.org/officeDocument/2006/relationships/hyperlink" Target="http://www.coveredca.com/newsroom/news-releases/2025/08/26/covered-california-announces-premium-change-for-2026-dental-plans-after-another-year-of-steady-growth/" TargetMode="External"/><Relationship Id="rId7" Type="http://schemas.openxmlformats.org/officeDocument/2006/relationships/image" Target="../media/image40.sv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washingtonpost.com/opinions/2025/06/24/obamacare-aca-reconciliation-bill-uninsured/" TargetMode="External"/><Relationship Id="rId7" Type="http://schemas.openxmlformats.org/officeDocument/2006/relationships/hyperlink" Target="https://www.washingtonpost.com/documents/b998eff8-4690-4716-9077-c55a6febf3a1.pdf?itid=lk_inline_manual_15"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eadn-wc02-12144036.nxedge.io/wp-content/uploads/2025/09/Marketplace-ePTC-Impact-Congressional-Letter-1.pdf" TargetMode="External"/><Relationship Id="rId5" Type="http://schemas.openxmlformats.org/officeDocument/2006/relationships/hyperlink" Target="https://hbexstorage.blob.core.windows.net/regulations/PDFs/Senate_Health_RFI_2025_Covered_California_CalPERS.pdf" TargetMode="External"/><Relationship Id="rId4" Type="http://schemas.openxmlformats.org/officeDocument/2006/relationships/hyperlink" Target="https://eadn-wc02-12144036.nxedge.io/wp-content/uploads/2025/06/SBM-Reconciliaiton-Statement-June.27.25.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experience.arcgis.com/experience/20ad1b9c9f4a40a586f3a4c72abe30bf"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s://www.coveredca.com/learning-center/american-indians-and-alaskan-natives/" TargetMode="Externa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experience.arcgis.com/experience/20ad1b9c9f4a40a586f3a4c72abe30bf"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hyperlink" Target="https://www.coveredca.com/learning-center/american-indians-and-alaskan-natives/" TargetMode="External"/><Relationship Id="rId5" Type="http://schemas.openxmlformats.org/officeDocument/2006/relationships/image" Target="../media/image88.png"/><Relationship Id="rId4" Type="http://schemas.openxmlformats.org/officeDocument/2006/relationships/image" Target="../media/image87.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96.jpeg"/></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E1566-9BBD-0F06-E04D-31890E9AB36B}"/>
              </a:ext>
            </a:extLst>
          </p:cNvPr>
          <p:cNvSpPr txBox="1"/>
          <p:nvPr/>
        </p:nvSpPr>
        <p:spPr>
          <a:xfrm>
            <a:off x="6929438" y="653659"/>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endParaRPr lang="en-US" sz="2400">
              <a:solidFill>
                <a:srgbClr val="000000"/>
              </a:solidFill>
              <a:sym typeface="Helvetica Neue"/>
            </a:endParaRPr>
          </a:p>
        </p:txBody>
      </p:sp>
      <p:sp>
        <p:nvSpPr>
          <p:cNvPr id="10" name="Brand Guidelines">
            <a:extLst>
              <a:ext uri="{FF2B5EF4-FFF2-40B4-BE49-F238E27FC236}">
                <a16:creationId xmlns:a16="http://schemas.microsoft.com/office/drawing/2014/main" id="{97679BBE-84C7-8292-485C-E5C772440D0F}"/>
              </a:ext>
            </a:extLst>
          </p:cNvPr>
          <p:cNvSpPr txBox="1">
            <a:spLocks noGrp="1"/>
          </p:cNvSpPr>
          <p:nvPr>
            <p:ph type="title" idx="4294967295"/>
          </p:nvPr>
        </p:nvSpPr>
        <p:spPr>
          <a:xfrm>
            <a:off x="527214" y="3210386"/>
            <a:ext cx="10985500" cy="1530350"/>
          </a:xfrm>
          <a:prstGeom prst="rect">
            <a:avLst/>
          </a:prstGeom>
        </p:spPr>
        <p:txBody>
          <a:bodyPr vert="horz" lIns="25400" tIns="25400" rIns="25400" bIns="25400" rtlCol="0" anchor="b">
            <a:no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defTabSz="1133828">
              <a:defRPr sz="11904">
                <a:solidFill>
                  <a:srgbClr val="FFFFFF"/>
                </a:solidFill>
                <a:latin typeface="Open Sans"/>
                <a:ea typeface="Open Sans"/>
                <a:cs typeface="Open Sans"/>
                <a:sym typeface="Open Sans"/>
              </a:defRPr>
            </a:pPr>
            <a:r>
              <a:rPr lang="es-ES" sz="7200">
                <a:latin typeface="Source Serif 4 Black" panose="02040603050405020204" pitchFamily="18" charset="0"/>
                <a:ea typeface="Open Sans Bold" panose="020B0806030504020204" pitchFamily="34" charset="0"/>
                <a:cs typeface="Open Sans Bold" panose="020B0806030504020204" pitchFamily="34" charset="0"/>
              </a:rPr>
              <a:t>Covered California </a:t>
            </a:r>
            <a:br>
              <a:rPr lang="es-ES" sz="7200">
                <a:latin typeface="Source Serif 4 Black" panose="02040603050405020204" pitchFamily="18" charset="0"/>
                <a:ea typeface="Open Sans Bold" panose="020B0806030504020204" pitchFamily="34" charset="0"/>
                <a:cs typeface="Open Sans Bold" panose="020B0806030504020204" pitchFamily="34" charset="0"/>
              </a:rPr>
            </a:br>
            <a:r>
              <a:rPr lang="es-ES" sz="7200">
                <a:latin typeface="Source Serif 4 Black" panose="02040603050405020204" pitchFamily="18" charset="0"/>
                <a:ea typeface="Open Sans Bold" panose="020B0806030504020204" pitchFamily="34" charset="0"/>
                <a:cs typeface="Open Sans Bold" panose="020B0806030504020204" pitchFamily="34" charset="0"/>
              </a:rPr>
              <a:t>Tribal Consultation </a:t>
            </a:r>
          </a:p>
        </p:txBody>
      </p:sp>
      <p:sp>
        <p:nvSpPr>
          <p:cNvPr id="11" name="August 28, 2025">
            <a:extLst>
              <a:ext uri="{FF2B5EF4-FFF2-40B4-BE49-F238E27FC236}">
                <a16:creationId xmlns:a16="http://schemas.microsoft.com/office/drawing/2014/main" id="{EF57B252-8E51-EA51-92BC-F919FE50AA05}"/>
              </a:ext>
            </a:extLst>
          </p:cNvPr>
          <p:cNvSpPr txBox="1"/>
          <p:nvPr/>
        </p:nvSpPr>
        <p:spPr>
          <a:xfrm>
            <a:off x="679286" y="4469741"/>
            <a:ext cx="10985501" cy="78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a:bodyPr>
          <a:lstStyle>
            <a:lvl1pPr defTabSz="734694">
              <a:lnSpc>
                <a:spcPct val="100000"/>
              </a:lnSpc>
              <a:spcBef>
                <a:spcPts val="0"/>
              </a:spcBef>
              <a:defRPr sz="3204">
                <a:solidFill>
                  <a:srgbClr val="FFFFFF"/>
                </a:solidFill>
                <a:latin typeface="Open Sans"/>
                <a:ea typeface="Open Sans"/>
                <a:cs typeface="Open Sans"/>
                <a:sym typeface="Open Sans"/>
              </a:defRPr>
            </a:lvl1pPr>
          </a:lstStyle>
          <a:p>
            <a:endParaRPr lang="en-US" sz="1602"/>
          </a:p>
          <a:p>
            <a:r>
              <a:rPr lang="en-US" sz="1602"/>
              <a:t>October 8, 2025</a:t>
            </a:r>
            <a:endParaRPr sz="1602"/>
          </a:p>
        </p:txBody>
      </p:sp>
      <p:grpSp>
        <p:nvGrpSpPr>
          <p:cNvPr id="9" name="Group 8">
            <a:extLst>
              <a:ext uri="{FF2B5EF4-FFF2-40B4-BE49-F238E27FC236}">
                <a16:creationId xmlns:a16="http://schemas.microsoft.com/office/drawing/2014/main" id="{E32E10CF-71A0-3FDC-E6D1-CC3E2A6A722C}"/>
              </a:ext>
            </a:extLst>
          </p:cNvPr>
          <p:cNvGrpSpPr/>
          <p:nvPr/>
        </p:nvGrpSpPr>
        <p:grpSpPr>
          <a:xfrm>
            <a:off x="593109" y="1395440"/>
            <a:ext cx="2636595" cy="1153032"/>
            <a:chOff x="593109" y="1395440"/>
            <a:chExt cx="2636595" cy="1153032"/>
          </a:xfrm>
        </p:grpSpPr>
        <p:pic>
          <p:nvPicPr>
            <p:cNvPr id="13" name="Image" descr="Image">
              <a:extLst>
                <a:ext uri="{FF2B5EF4-FFF2-40B4-BE49-F238E27FC236}">
                  <a16:creationId xmlns:a16="http://schemas.microsoft.com/office/drawing/2014/main" id="{EAAC443A-0719-32E8-AF55-2643816D30AC}"/>
                </a:ext>
              </a:extLst>
            </p:cNvPr>
            <p:cNvPicPr>
              <a:picLocks noChangeAspect="1"/>
            </p:cNvPicPr>
            <p:nvPr/>
          </p:nvPicPr>
          <p:blipFill>
            <a:blip r:embed="rId3"/>
            <a:stretch>
              <a:fillRect/>
            </a:stretch>
          </p:blipFill>
          <p:spPr>
            <a:xfrm>
              <a:off x="593109" y="1395440"/>
              <a:ext cx="2629251" cy="607439"/>
            </a:xfrm>
            <a:prstGeom prst="rect">
              <a:avLst/>
            </a:prstGeom>
            <a:ln w="12700">
              <a:miter lim="400000"/>
            </a:ln>
          </p:spPr>
        </p:pic>
        <p:pic>
          <p:nvPicPr>
            <p:cNvPr id="7" name="Graphic 6">
              <a:extLst>
                <a:ext uri="{FF2B5EF4-FFF2-40B4-BE49-F238E27FC236}">
                  <a16:creationId xmlns:a16="http://schemas.microsoft.com/office/drawing/2014/main" id="{BAF0759F-8D12-F757-D7D1-06D7634C62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9476">
              <a:off x="3018565" y="2028614"/>
              <a:ext cx="86643" cy="519858"/>
            </a:xfrm>
            <a:prstGeom prst="rect">
              <a:avLst/>
            </a:prstGeom>
          </p:spPr>
        </p:pic>
        <p:sp>
          <p:nvSpPr>
            <p:cNvPr id="8" name="TextBox 7">
              <a:extLst>
                <a:ext uri="{FF2B5EF4-FFF2-40B4-BE49-F238E27FC236}">
                  <a16:creationId xmlns:a16="http://schemas.microsoft.com/office/drawing/2014/main" id="{5A25F63F-B597-E319-0CE2-0ACAAFCAD593}"/>
                </a:ext>
              </a:extLst>
            </p:cNvPr>
            <p:cNvSpPr txBox="1"/>
            <p:nvPr/>
          </p:nvSpPr>
          <p:spPr>
            <a:xfrm>
              <a:off x="1347671" y="2000688"/>
              <a:ext cx="1882033" cy="200055"/>
            </a:xfrm>
            <a:prstGeom prst="rect">
              <a:avLst/>
            </a:prstGeom>
            <a:noFill/>
          </p:spPr>
          <p:txBody>
            <a:bodyPr wrap="square" rtlCol="0">
              <a:spAutoFit/>
            </a:bodyPr>
            <a:lstStyle/>
            <a:p>
              <a:r>
                <a:rPr lang="en-US" sz="700" spc="2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FOR AMERICAN INDIANS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322F-A23A-408B-9DB9-A35ED4EAA4FA}"/>
              </a:ext>
            </a:extLst>
          </p:cNvPr>
          <p:cNvSpPr>
            <a:spLocks noGrp="1"/>
          </p:cNvSpPr>
          <p:nvPr>
            <p:ph type="title"/>
          </p:nvPr>
        </p:nvSpPr>
        <p:spPr>
          <a:xfrm>
            <a:off x="595312" y="918846"/>
            <a:ext cx="11582400" cy="538162"/>
          </a:xfrm>
        </p:spPr>
        <p:txBody>
          <a:bodyPr>
            <a:noAutofit/>
          </a:bodyPr>
          <a:lstStyle/>
          <a:p>
            <a:r>
              <a:rPr lang="en-US" cap="none"/>
              <a:t>Rates And Carriers For 2026</a:t>
            </a:r>
          </a:p>
        </p:txBody>
      </p:sp>
      <p:sp>
        <p:nvSpPr>
          <p:cNvPr id="4" name="Text Placeholder 3">
            <a:extLst>
              <a:ext uri="{FF2B5EF4-FFF2-40B4-BE49-F238E27FC236}">
                <a16:creationId xmlns:a16="http://schemas.microsoft.com/office/drawing/2014/main" id="{4DD26307-033F-419C-AD60-2207E302AABD}"/>
              </a:ext>
            </a:extLst>
          </p:cNvPr>
          <p:cNvSpPr>
            <a:spLocks noGrp="1"/>
          </p:cNvSpPr>
          <p:nvPr>
            <p:ph type="body" sz="quarter" idx="10"/>
          </p:nvPr>
        </p:nvSpPr>
        <p:spPr>
          <a:xfrm>
            <a:off x="309562" y="1639317"/>
            <a:ext cx="11572875" cy="5467350"/>
          </a:xfrm>
        </p:spPr>
        <p:txBody>
          <a:bodyPr vert="horz" lIns="91440" tIns="45720" rIns="91440" bIns="45720" rtlCol="0" anchor="t">
            <a:noAutofit/>
          </a:bodyPr>
          <a:lstStyle/>
          <a:p>
            <a:pPr marL="311134" lvl="1" indent="0">
              <a:buNone/>
            </a:pPr>
            <a:r>
              <a:rPr lang="en-US" sz="1800"/>
              <a:t>Preliminary 2026 Rate Increase: </a:t>
            </a:r>
            <a:r>
              <a:rPr lang="en-US" sz="1800" b="1">
                <a:solidFill>
                  <a:srgbClr val="EB923A"/>
                </a:solidFill>
              </a:rPr>
              <a:t>10.3% </a:t>
            </a:r>
          </a:p>
          <a:p>
            <a:pPr marL="311134" lvl="1" indent="0">
              <a:buNone/>
            </a:pPr>
            <a:r>
              <a:rPr lang="en-US" sz="1600"/>
              <a:t>Causes:</a:t>
            </a:r>
          </a:p>
          <a:p>
            <a:pPr lvl="2"/>
            <a:r>
              <a:rPr lang="en-US" sz="1600"/>
              <a:t>Rising health care and pharmacy costs are major contributors to the proposed rate change.</a:t>
            </a:r>
          </a:p>
          <a:p>
            <a:pPr lvl="2"/>
            <a:r>
              <a:rPr lang="en-US" sz="1600"/>
              <a:t>Broader industry challenges are also influencing higher rates.</a:t>
            </a:r>
          </a:p>
          <a:p>
            <a:pPr lvl="2"/>
            <a:r>
              <a:rPr lang="en-US" sz="1600"/>
              <a:t>Worsening risk pool given the expiration of enhanced premium credits, causing consumers to face significantly higher costs in 2026</a:t>
            </a:r>
          </a:p>
          <a:p>
            <a:pPr lvl="2"/>
            <a:r>
              <a:rPr lang="en-US" sz="1600"/>
              <a:t>This increase could be reduced if Congress takes timely action to extend the Federal Enhanced Premium Tax Credits.</a:t>
            </a:r>
          </a:p>
          <a:p>
            <a:pPr lvl="2"/>
            <a:r>
              <a:rPr lang="en-US" sz="1600"/>
              <a:t>Covered California has a significantly lower average rate increase than the </a:t>
            </a:r>
            <a:r>
              <a:rPr lang="en-US" sz="1600">
                <a:solidFill>
                  <a:srgbClr val="115A6A"/>
                </a:solidFill>
                <a:hlinkClick r:id="rId3">
                  <a:extLst>
                    <a:ext uri="{A12FA001-AC4F-418D-AE19-62706E023703}">
                      <ahyp:hlinkClr xmlns:ahyp="http://schemas.microsoft.com/office/drawing/2018/hyperlinkcolor" val="tx"/>
                    </a:ext>
                  </a:extLst>
                </a:hlinkClick>
              </a:rPr>
              <a:t>national average of 20 percent</a:t>
            </a:r>
            <a:r>
              <a:rPr lang="en-US" sz="1600"/>
              <a:t>.</a:t>
            </a:r>
          </a:p>
        </p:txBody>
      </p:sp>
      <p:sp>
        <p:nvSpPr>
          <p:cNvPr id="6" name="Slide Number Placeholder 2">
            <a:extLst>
              <a:ext uri="{FF2B5EF4-FFF2-40B4-BE49-F238E27FC236}">
                <a16:creationId xmlns:a16="http://schemas.microsoft.com/office/drawing/2014/main" id="{12AFC684-65E6-CCD5-B860-F999FC3F8522}"/>
              </a:ext>
            </a:extLst>
          </p:cNvPr>
          <p:cNvSpPr>
            <a:spLocks noGrp="1"/>
          </p:cNvSpPr>
          <p:nvPr>
            <p:ph type="sldNum" sz="quarter" idx="2"/>
          </p:nvPr>
        </p:nvSpPr>
        <p:spPr>
          <a:xfrm>
            <a:off x="10598347" y="223237"/>
            <a:ext cx="998500" cy="365760"/>
          </a:xfrm>
        </p:spPr>
        <p:txBody>
          <a:bodyPr/>
          <a:lstStyle/>
          <a:p>
            <a:fld id="{C8146628-1A01-9741-8A8B-916D51547CC7}" type="slidenum">
              <a:rPr lang="en-US"/>
              <a:pPr/>
              <a:t>10</a:t>
            </a:fld>
            <a:endParaRPr lang="en-US"/>
          </a:p>
        </p:txBody>
      </p:sp>
      <p:sp>
        <p:nvSpPr>
          <p:cNvPr id="3" name="TextBox 2">
            <a:extLst>
              <a:ext uri="{FF2B5EF4-FFF2-40B4-BE49-F238E27FC236}">
                <a16:creationId xmlns:a16="http://schemas.microsoft.com/office/drawing/2014/main" id="{03400611-D93B-9CEC-351C-32D2B4D2A778}"/>
              </a:ext>
            </a:extLst>
          </p:cNvPr>
          <p:cNvSpPr txBox="1"/>
          <p:nvPr/>
        </p:nvSpPr>
        <p:spPr>
          <a:xfrm>
            <a:off x="1490293" y="6416611"/>
            <a:ext cx="10157573" cy="400110"/>
          </a:xfrm>
          <a:prstGeom prst="rect">
            <a:avLst/>
          </a:prstGeom>
          <a:noFill/>
        </p:spPr>
        <p:txBody>
          <a:bodyPr wrap="square" lIns="91440" tIns="45720" rIns="91440" bIns="45720" rtlCol="0" anchor="t">
            <a:spAutoFit/>
          </a:bodyPr>
          <a:lstStyle/>
          <a:p>
            <a:r>
              <a:rPr lang="en-US" sz="1000" b="1">
                <a:solidFill>
                  <a:srgbClr val="1D1B23"/>
                </a:solidFill>
              </a:rPr>
              <a:t>Full Rates Release: </a:t>
            </a:r>
            <a:r>
              <a:rPr lang="en-US" sz="1000">
                <a:solidFill>
                  <a:srgbClr val="356F77"/>
                </a:solidFill>
                <a:hlinkClick r:id="rId4">
                  <a:extLst>
                    <a:ext uri="{A12FA001-AC4F-418D-AE19-62706E023703}">
                      <ahyp:hlinkClr xmlns:ahyp="http://schemas.microsoft.com/office/drawing/2018/hyperlinkcolor" val="tx"/>
                    </a:ext>
                  </a:extLst>
                </a:hlinkClick>
              </a:rPr>
              <a:t>https://www.coveredca.com/newsroom/news-releases/2025/08/14/covered-california-rates-and-plans-for-2026-consumer-affordability-on-the-line-with-uncertainty-surrounding-federal-premium-tax-credit-extension/</a:t>
            </a:r>
            <a:endParaRPr lang="en-US" sz="1000">
              <a:solidFill>
                <a:srgbClr val="356F77"/>
              </a:solidFill>
            </a:endParaRPr>
          </a:p>
        </p:txBody>
      </p:sp>
      <p:sp>
        <p:nvSpPr>
          <p:cNvPr id="8" name="TextBox 7">
            <a:extLst>
              <a:ext uri="{FF2B5EF4-FFF2-40B4-BE49-F238E27FC236}">
                <a16:creationId xmlns:a16="http://schemas.microsoft.com/office/drawing/2014/main" id="{E648CD23-DD8D-1C71-51D7-2EA74C5E90AC}"/>
              </a:ext>
            </a:extLst>
          </p:cNvPr>
          <p:cNvSpPr txBox="1"/>
          <p:nvPr/>
        </p:nvSpPr>
        <p:spPr>
          <a:xfrm>
            <a:off x="3367907" y="4818573"/>
            <a:ext cx="5850564" cy="400110"/>
          </a:xfrm>
          <a:prstGeom prst="rect">
            <a:avLst/>
          </a:prstGeom>
          <a:noFill/>
        </p:spPr>
        <p:txBody>
          <a:bodyPr wrap="square" rtlCol="0">
            <a:spAutoFit/>
          </a:bodyPr>
          <a:lstStyle/>
          <a:p>
            <a:r>
              <a:rPr lang="en-US" sz="2000" b="1">
                <a:solidFill>
                  <a:srgbClr val="1D1B23"/>
                </a:solidFill>
                <a:cs typeface="Arial" panose="020B0604020202020204" pitchFamily="34" charset="0"/>
              </a:rPr>
              <a:t>California’s </a:t>
            </a:r>
            <a:r>
              <a:rPr lang="en-US" sz="2000" b="1">
                <a:solidFill>
                  <a:srgbClr val="1D1B23"/>
                </a:solidFill>
                <a:cs typeface="Segoe UI"/>
              </a:rPr>
              <a:t>Individual</a:t>
            </a:r>
            <a:r>
              <a:rPr lang="en-US" sz="2000" b="1">
                <a:solidFill>
                  <a:srgbClr val="1D1B23"/>
                </a:solidFill>
                <a:cs typeface="Arial" panose="020B0604020202020204" pitchFamily="34" charset="0"/>
              </a:rPr>
              <a:t> Market Rate Changes</a:t>
            </a:r>
          </a:p>
        </p:txBody>
      </p:sp>
      <p:graphicFrame>
        <p:nvGraphicFramePr>
          <p:cNvPr id="10" name="Table 9">
            <a:extLst>
              <a:ext uri="{FF2B5EF4-FFF2-40B4-BE49-F238E27FC236}">
                <a16:creationId xmlns:a16="http://schemas.microsoft.com/office/drawing/2014/main" id="{49C05AF2-9D4F-EDDD-B7DD-325E5099E3C1}"/>
              </a:ext>
            </a:extLst>
          </p:cNvPr>
          <p:cNvGraphicFramePr>
            <a:graphicFrameLocks noGrp="1"/>
          </p:cNvGraphicFramePr>
          <p:nvPr/>
        </p:nvGraphicFramePr>
        <p:xfrm>
          <a:off x="3457576" y="5218683"/>
          <a:ext cx="5495925" cy="1033985"/>
        </p:xfrm>
        <a:graphic>
          <a:graphicData uri="http://schemas.openxmlformats.org/drawingml/2006/table">
            <a:tbl>
              <a:tblPr/>
              <a:tblGrid>
                <a:gridCol w="1071845">
                  <a:extLst>
                    <a:ext uri="{9D8B030D-6E8A-4147-A177-3AD203B41FA5}">
                      <a16:colId xmlns:a16="http://schemas.microsoft.com/office/drawing/2014/main" val="2844922320"/>
                    </a:ext>
                  </a:extLst>
                </a:gridCol>
                <a:gridCol w="884816">
                  <a:extLst>
                    <a:ext uri="{9D8B030D-6E8A-4147-A177-3AD203B41FA5}">
                      <a16:colId xmlns:a16="http://schemas.microsoft.com/office/drawing/2014/main" val="3193418762"/>
                    </a:ext>
                  </a:extLst>
                </a:gridCol>
                <a:gridCol w="884816">
                  <a:extLst>
                    <a:ext uri="{9D8B030D-6E8A-4147-A177-3AD203B41FA5}">
                      <a16:colId xmlns:a16="http://schemas.microsoft.com/office/drawing/2014/main" val="3123593960"/>
                    </a:ext>
                  </a:extLst>
                </a:gridCol>
                <a:gridCol w="884816">
                  <a:extLst>
                    <a:ext uri="{9D8B030D-6E8A-4147-A177-3AD203B41FA5}">
                      <a16:colId xmlns:a16="http://schemas.microsoft.com/office/drawing/2014/main" val="2403263868"/>
                    </a:ext>
                  </a:extLst>
                </a:gridCol>
                <a:gridCol w="884816">
                  <a:extLst>
                    <a:ext uri="{9D8B030D-6E8A-4147-A177-3AD203B41FA5}">
                      <a16:colId xmlns:a16="http://schemas.microsoft.com/office/drawing/2014/main" val="3488583273"/>
                    </a:ext>
                  </a:extLst>
                </a:gridCol>
                <a:gridCol w="884816">
                  <a:extLst>
                    <a:ext uri="{9D8B030D-6E8A-4147-A177-3AD203B41FA5}">
                      <a16:colId xmlns:a16="http://schemas.microsoft.com/office/drawing/2014/main" val="1165108414"/>
                    </a:ext>
                  </a:extLst>
                </a:gridCol>
              </a:tblGrid>
              <a:tr h="464417">
                <a:tc>
                  <a:txBody>
                    <a:bodyPr/>
                    <a:lstStyle/>
                    <a:p>
                      <a:pPr algn="ctr" fontAlgn="ctr"/>
                      <a:r>
                        <a:rPr lang="en-US" sz="1600" b="1" i="0" u="none" strike="noStrike">
                          <a:solidFill>
                            <a:schemeClr val="bg1"/>
                          </a:solidFill>
                          <a:effectLst/>
                          <a:latin typeface="+mn-lt"/>
                        </a:rPr>
                        <a:t>YEAR</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2022</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2024</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6F77"/>
                    </a:solidFill>
                  </a:tcPr>
                </a:tc>
                <a:extLst>
                  <a:ext uri="{0D108BD9-81ED-4DB2-BD59-A6C34878D82A}">
                    <a16:rowId xmlns:a16="http://schemas.microsoft.com/office/drawing/2014/main" val="1671951955"/>
                  </a:ext>
                </a:extLst>
              </a:tr>
              <a:tr h="569568">
                <a:tc>
                  <a:txBody>
                    <a:bodyPr/>
                    <a:lstStyle/>
                    <a:p>
                      <a:pPr algn="ctr" fontAlgn="ctr"/>
                      <a:r>
                        <a:rPr lang="en-US" sz="1500" b="1" i="0" u="none" strike="noStrike">
                          <a:solidFill>
                            <a:schemeClr val="bg1"/>
                          </a:solidFill>
                          <a:effectLst/>
                          <a:latin typeface="+mn-lt"/>
                        </a:rPr>
                        <a:t>WEIGHTED AVERAGE</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500" b="0" i="0" u="none" strike="noStrike">
                          <a:solidFill>
                            <a:srgbClr val="002060"/>
                          </a:solidFill>
                          <a:effectLst/>
                          <a:latin typeface="+mn-lt"/>
                        </a:rPr>
                        <a:t>1.8%</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500" b="0" i="0" u="none" strike="noStrike">
                          <a:solidFill>
                            <a:srgbClr val="002060"/>
                          </a:solidFill>
                          <a:effectLst/>
                          <a:latin typeface="+mn-lt"/>
                        </a:rPr>
                        <a:t>5.6%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500" b="0" i="0" u="none" strike="noStrike">
                          <a:solidFill>
                            <a:srgbClr val="002060"/>
                          </a:solidFill>
                          <a:effectLst/>
                          <a:latin typeface="+mn-lt"/>
                        </a:rPr>
                        <a:t>9.6%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500" b="0" i="0" u="none" strike="noStrike">
                          <a:solidFill>
                            <a:srgbClr val="002060"/>
                          </a:solidFill>
                          <a:effectLst/>
                          <a:latin typeface="+mn-lt"/>
                        </a:rPr>
                        <a:t>7.9%</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500" b="1" i="0" u="none" strike="noStrike">
                          <a:solidFill>
                            <a:schemeClr val="bg1"/>
                          </a:solidFill>
                          <a:effectLst/>
                          <a:latin typeface="+mn-lt"/>
                        </a:rPr>
                        <a:t>10.3%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6F77"/>
                    </a:solidFill>
                  </a:tcPr>
                </a:tc>
                <a:extLst>
                  <a:ext uri="{0D108BD9-81ED-4DB2-BD59-A6C34878D82A}">
                    <a16:rowId xmlns:a16="http://schemas.microsoft.com/office/drawing/2014/main" val="2085847507"/>
                  </a:ext>
                </a:extLst>
              </a:tr>
            </a:tbl>
          </a:graphicData>
        </a:graphic>
      </p:graphicFrame>
    </p:spTree>
    <p:extLst>
      <p:ext uri="{BB962C8B-B14F-4D97-AF65-F5344CB8AC3E}">
        <p14:creationId xmlns:p14="http://schemas.microsoft.com/office/powerpoint/2010/main" val="33880350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a:solidFill>
                  <a:prstClr val="white"/>
                </a:solidFill>
              </a:rPr>
              <a:t>Thank You</a:t>
            </a:r>
            <a:br>
              <a:rPr lang="en-US" sz="4000"/>
            </a:br>
            <a:br>
              <a:rPr lang="en-US" sz="3200"/>
            </a:br>
            <a:endParaRPr lang="en-US" sz="3200" b="0"/>
          </a:p>
        </p:txBody>
      </p:sp>
      <p:grpSp>
        <p:nvGrpSpPr>
          <p:cNvPr id="2" name="Group 1">
            <a:extLst>
              <a:ext uri="{FF2B5EF4-FFF2-40B4-BE49-F238E27FC236}">
                <a16:creationId xmlns:a16="http://schemas.microsoft.com/office/drawing/2014/main" id="{181A769F-94A5-D263-5FD1-3D769C7DE330}"/>
              </a:ext>
            </a:extLst>
          </p:cNvPr>
          <p:cNvGrpSpPr/>
          <p:nvPr/>
        </p:nvGrpSpPr>
        <p:grpSpPr>
          <a:xfrm>
            <a:off x="3958202" y="1083194"/>
            <a:ext cx="4270436" cy="1867541"/>
            <a:chOff x="593109" y="1395440"/>
            <a:chExt cx="2636595" cy="1153032"/>
          </a:xfrm>
        </p:grpSpPr>
        <p:pic>
          <p:nvPicPr>
            <p:cNvPr id="3" name="Image" descr="Image">
              <a:extLst>
                <a:ext uri="{FF2B5EF4-FFF2-40B4-BE49-F238E27FC236}">
                  <a16:creationId xmlns:a16="http://schemas.microsoft.com/office/drawing/2014/main" id="{1E28D8FD-84F6-5B9C-15CE-56319A066822}"/>
                </a:ext>
              </a:extLst>
            </p:cNvPr>
            <p:cNvPicPr>
              <a:picLocks noChangeAspect="1"/>
            </p:cNvPicPr>
            <p:nvPr/>
          </p:nvPicPr>
          <p:blipFill>
            <a:blip r:embed="rId3"/>
            <a:stretch>
              <a:fillRect/>
            </a:stretch>
          </p:blipFill>
          <p:spPr>
            <a:xfrm>
              <a:off x="593109" y="1395440"/>
              <a:ext cx="2629251" cy="607439"/>
            </a:xfrm>
            <a:prstGeom prst="rect">
              <a:avLst/>
            </a:prstGeom>
            <a:ln w="12700">
              <a:miter lim="400000"/>
            </a:ln>
          </p:spPr>
        </p:pic>
        <p:pic>
          <p:nvPicPr>
            <p:cNvPr id="5" name="Graphic 4">
              <a:extLst>
                <a:ext uri="{FF2B5EF4-FFF2-40B4-BE49-F238E27FC236}">
                  <a16:creationId xmlns:a16="http://schemas.microsoft.com/office/drawing/2014/main" id="{2B2CA6A6-ACCB-4F4A-5D60-729F573FFB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9476">
              <a:off x="3018565" y="2028614"/>
              <a:ext cx="86643" cy="519858"/>
            </a:xfrm>
            <a:prstGeom prst="rect">
              <a:avLst/>
            </a:prstGeom>
          </p:spPr>
        </p:pic>
        <p:sp>
          <p:nvSpPr>
            <p:cNvPr id="7" name="TextBox 6">
              <a:extLst>
                <a:ext uri="{FF2B5EF4-FFF2-40B4-BE49-F238E27FC236}">
                  <a16:creationId xmlns:a16="http://schemas.microsoft.com/office/drawing/2014/main" id="{7BFC8335-BB88-4945-CBE8-D06C11D1EEB7}"/>
                </a:ext>
              </a:extLst>
            </p:cNvPr>
            <p:cNvSpPr txBox="1"/>
            <p:nvPr/>
          </p:nvSpPr>
          <p:spPr>
            <a:xfrm>
              <a:off x="1347671" y="2000688"/>
              <a:ext cx="1882033" cy="190024"/>
            </a:xfrm>
            <a:prstGeom prst="rect">
              <a:avLst/>
            </a:prstGeom>
            <a:noFill/>
          </p:spPr>
          <p:txBody>
            <a:bodyPr wrap="square" rtlCol="0">
              <a:spAutoFit/>
            </a:bodyPr>
            <a:lstStyle/>
            <a:p>
              <a:r>
                <a:rPr lang="en-US" sz="1400" spc="2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FOR AMERICAN INDIANS</a:t>
              </a:r>
            </a:p>
          </p:txBody>
        </p:sp>
      </p:grpSp>
      <p:sp>
        <p:nvSpPr>
          <p:cNvPr id="9" name="TextBox 8">
            <a:extLst>
              <a:ext uri="{FF2B5EF4-FFF2-40B4-BE49-F238E27FC236}">
                <a16:creationId xmlns:a16="http://schemas.microsoft.com/office/drawing/2014/main" id="{D41F5E6C-BCBE-280D-1879-0DED54A8CA66}"/>
              </a:ext>
            </a:extLst>
          </p:cNvPr>
          <p:cNvSpPr txBox="1"/>
          <p:nvPr/>
        </p:nvSpPr>
        <p:spPr>
          <a:xfrm>
            <a:off x="3048811" y="4246080"/>
            <a:ext cx="6094378" cy="2585323"/>
          </a:xfrm>
          <a:prstGeom prst="rect">
            <a:avLst/>
          </a:prstGeom>
          <a:noFill/>
        </p:spPr>
        <p:txBody>
          <a:bodyPr wrap="square">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Waynee Lucero</a:t>
            </a:r>
            <a:b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External Affairs and Community Engagement, </a:t>
            </a:r>
          </a:p>
          <a:p>
            <a:pPr algn="ct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Deputy Director, Tribal Liaison</a:t>
            </a: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Waynee.Lucero@covered.ca.gov</a:t>
            </a: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Sana Zulfiqar</a:t>
            </a: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External Affairs and Community Engagement Specialist</a:t>
            </a: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Sana.Zulfiqar@covered.ca.gov</a:t>
            </a: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0862154"/>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3BFC-762D-484F-9074-D352B10023EE}"/>
              </a:ext>
            </a:extLst>
          </p:cNvPr>
          <p:cNvSpPr>
            <a:spLocks noGrp="1"/>
          </p:cNvSpPr>
          <p:nvPr>
            <p:ph type="title"/>
          </p:nvPr>
        </p:nvSpPr>
        <p:spPr/>
        <p:txBody>
          <a:bodyPr>
            <a:noAutofit/>
          </a:bodyPr>
          <a:lstStyle/>
          <a:p>
            <a:r>
              <a:rPr lang="en-US" sz="7200">
                <a:solidFill>
                  <a:prstClr val="white"/>
                </a:solidFill>
              </a:rPr>
              <a:t>Appendix</a:t>
            </a:r>
            <a:br>
              <a:rPr lang="en-US" sz="7200" cap="all"/>
            </a:br>
            <a:br>
              <a:rPr lang="en-US" sz="7200" cap="all"/>
            </a:br>
            <a:endParaRPr lang="en-US" sz="7200" cap="all"/>
          </a:p>
        </p:txBody>
      </p:sp>
      <p:sp>
        <p:nvSpPr>
          <p:cNvPr id="4" name="Slide Number Placeholder 3">
            <a:extLst>
              <a:ext uri="{FF2B5EF4-FFF2-40B4-BE49-F238E27FC236}">
                <a16:creationId xmlns:a16="http://schemas.microsoft.com/office/drawing/2014/main" id="{EB408202-4FC7-4DED-89D9-EA1D484E7D6D}"/>
              </a:ext>
            </a:extLst>
          </p:cNvPr>
          <p:cNvSpPr>
            <a:spLocks noGrp="1"/>
          </p:cNvSpPr>
          <p:nvPr>
            <p:ph type="sldNum" sz="quarter" idx="4294967295"/>
          </p:nvPr>
        </p:nvSpPr>
        <p:spPr>
          <a:xfrm>
            <a:off x="11217275" y="6362700"/>
            <a:ext cx="974725" cy="365125"/>
          </a:xfrm>
        </p:spPr>
        <p:txBody>
          <a:bodyPr/>
          <a:lstStyle/>
          <a:p>
            <a:fld id="{C8146628-1A01-9741-8A8B-916D51547CC7}" type="slidenum">
              <a:rPr lang="en-US" smtClean="0"/>
              <a:pPr/>
              <a:t>101</a:t>
            </a:fld>
            <a:endParaRPr lang="en-US"/>
          </a:p>
        </p:txBody>
      </p:sp>
    </p:spTree>
    <p:extLst>
      <p:ext uri="{BB962C8B-B14F-4D97-AF65-F5344CB8AC3E}">
        <p14:creationId xmlns:p14="http://schemas.microsoft.com/office/powerpoint/2010/main" val="1208599353"/>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69213-0172-606A-DF72-5258ED2180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DD4201-9B20-CFD5-9BFA-F25557B21FC3}"/>
              </a:ext>
            </a:extLst>
          </p:cNvPr>
          <p:cNvSpPr txBox="1"/>
          <p:nvPr/>
        </p:nvSpPr>
        <p:spPr>
          <a:xfrm>
            <a:off x="6929441" y="653659"/>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08">
              <a:lnSpc>
                <a:spcPct val="90000"/>
              </a:lnSpc>
              <a:spcBef>
                <a:spcPts val="2251"/>
              </a:spcBef>
            </a:pPr>
            <a:endParaRPr lang="en-US">
              <a:latin typeface="Helvetica Neue"/>
              <a:sym typeface="Helvetica Neue"/>
            </a:endParaRPr>
          </a:p>
        </p:txBody>
      </p:sp>
      <p:sp>
        <p:nvSpPr>
          <p:cNvPr id="6" name="Brand Guidelines">
            <a:extLst>
              <a:ext uri="{FF2B5EF4-FFF2-40B4-BE49-F238E27FC236}">
                <a16:creationId xmlns:a16="http://schemas.microsoft.com/office/drawing/2014/main" id="{F7433E1A-355E-448C-9AC7-EE2050C18806}"/>
              </a:ext>
            </a:extLst>
          </p:cNvPr>
          <p:cNvSpPr txBox="1">
            <a:spLocks noGrp="1"/>
          </p:cNvSpPr>
          <p:nvPr>
            <p:ph type="title"/>
          </p:nvPr>
        </p:nvSpPr>
        <p:spPr>
          <a:prstGeom prst="rect">
            <a:avLst/>
          </a:prstGeom>
        </p:spPr>
        <p:txBody>
          <a:bodyPr vert="horz" lIns="25400" tIns="25400" rIns="25400" bIns="25400" rtlCol="0" anchor="b">
            <a:norm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a:r>
              <a:rPr lang="en-US" sz="6000" b="1">
                <a:solidFill>
                  <a:schemeClr val="bg1"/>
                </a:solidFill>
                <a:latin typeface="Source Serif 4 Black" panose="02040603050405020204" pitchFamily="18" charset="0"/>
                <a:ea typeface="Open Sans"/>
                <a:cs typeface="Open Sans"/>
              </a:rPr>
              <a:t>Federal Policy Updates</a:t>
            </a:r>
            <a:endParaRPr lang="en-US" sz="6000" b="1">
              <a:latin typeface="Source Serif 4 Black" panose="02040603050405020204" pitchFamily="18" charset="0"/>
              <a:ea typeface="Open Sans"/>
              <a:cs typeface="Open Sans"/>
            </a:endParaRPr>
          </a:p>
        </p:txBody>
      </p:sp>
      <p:sp>
        <p:nvSpPr>
          <p:cNvPr id="3" name="August 28, 2025">
            <a:extLst>
              <a:ext uri="{FF2B5EF4-FFF2-40B4-BE49-F238E27FC236}">
                <a16:creationId xmlns:a16="http://schemas.microsoft.com/office/drawing/2014/main" id="{6F97A94E-D693-7334-8A88-746A5E3EFE36}"/>
              </a:ext>
            </a:extLst>
          </p:cNvPr>
          <p:cNvSpPr txBox="1"/>
          <p:nvPr/>
        </p:nvSpPr>
        <p:spPr>
          <a:xfrm>
            <a:off x="2925888" y="4096500"/>
            <a:ext cx="6615813" cy="2105704"/>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60959" rIns="6095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734694" rtl="0" fontAlgn="auto" latinLnBrk="0" hangingPunct="0">
              <a:lnSpc>
                <a:spcPct val="100000"/>
              </a:lnSpc>
              <a:spcBef>
                <a:spcPts val="0"/>
              </a:spcBef>
              <a:spcAft>
                <a:spcPts val="0"/>
              </a:spcAft>
              <a:buClrTx/>
              <a:buSzTx/>
              <a:buFontTx/>
              <a:buNone/>
              <a:tabLst/>
              <a:defRPr kumimoji="0" sz="3204" b="0" i="0" u="none" strike="noStrike" cap="none" spc="0" normalizeH="0" baseline="0">
                <a:ln>
                  <a:noFill/>
                </a:ln>
                <a:solidFill>
                  <a:srgbClr val="FFFFFF"/>
                </a:solidFill>
                <a:effectLst/>
                <a:uFillTx/>
                <a:latin typeface="Open Sans"/>
                <a:ea typeface="Open Sans"/>
                <a:cs typeface="Open Sans"/>
                <a:sym typeface="Open Sans"/>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979544"/>
            <a:endParaRPr lang="en-US" sz="4272"/>
          </a:p>
        </p:txBody>
      </p:sp>
    </p:spTree>
    <p:extLst>
      <p:ext uri="{BB962C8B-B14F-4D97-AF65-F5344CB8AC3E}">
        <p14:creationId xmlns:p14="http://schemas.microsoft.com/office/powerpoint/2010/main" val="125193242"/>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70A5F9-C932-4A84-DC18-1ACFBB473E39}"/>
              </a:ext>
            </a:extLst>
          </p:cNvPr>
          <p:cNvSpPr>
            <a:spLocks noGrp="1"/>
          </p:cNvSpPr>
          <p:nvPr>
            <p:ph type="title"/>
          </p:nvPr>
        </p:nvSpPr>
        <p:spPr>
          <a:xfrm>
            <a:off x="526746" y="829746"/>
            <a:ext cx="11582400" cy="537981"/>
          </a:xfrm>
        </p:spPr>
        <p:txBody>
          <a:bodyPr/>
          <a:lstStyle/>
          <a:p>
            <a:r>
              <a:rPr lang="en-US"/>
              <a:t>Effective August 2025</a:t>
            </a:r>
          </a:p>
        </p:txBody>
      </p:sp>
      <p:sp>
        <p:nvSpPr>
          <p:cNvPr id="3" name="Slide Number Placeholder 2">
            <a:extLst>
              <a:ext uri="{FF2B5EF4-FFF2-40B4-BE49-F238E27FC236}">
                <a16:creationId xmlns:a16="http://schemas.microsoft.com/office/drawing/2014/main" id="{F780F548-CBEB-11AD-156A-3F2FC052E2EC}"/>
              </a:ext>
            </a:extLst>
          </p:cNvPr>
          <p:cNvSpPr>
            <a:spLocks noGrp="1"/>
          </p:cNvSpPr>
          <p:nvPr>
            <p:ph type="sldNum" sz="quarter" idx="2"/>
          </p:nvPr>
        </p:nvSpPr>
        <p:spPr/>
        <p:txBody>
          <a:bodyPr/>
          <a:lstStyle/>
          <a:p>
            <a:pPr lvl="0"/>
            <a:fld id="{66A14B7D-B288-438C-8EDB-FB208DA3F4EF}" type="slidenum">
              <a:rPr lang="en-US" noProof="0" smtClean="0"/>
              <a:pPr lvl="0"/>
              <a:t>103</a:t>
            </a:fld>
            <a:endParaRPr lang="en-US" noProof="0"/>
          </a:p>
        </p:txBody>
      </p:sp>
      <p:graphicFrame>
        <p:nvGraphicFramePr>
          <p:cNvPr id="15" name="Content Placeholder 14">
            <a:extLst>
              <a:ext uri="{FF2B5EF4-FFF2-40B4-BE49-F238E27FC236}">
                <a16:creationId xmlns:a16="http://schemas.microsoft.com/office/drawing/2014/main" id="{EB690E5F-F4DA-982A-9767-9AC869F23E7C}"/>
              </a:ext>
            </a:extLst>
          </p:cNvPr>
          <p:cNvGraphicFramePr>
            <a:graphicFrameLocks noGrp="1"/>
          </p:cNvGraphicFramePr>
          <p:nvPr>
            <p:ph idx="4294967295"/>
            <p:extLst>
              <p:ext uri="{D42A27DB-BD31-4B8C-83A1-F6EECF244321}">
                <p14:modId xmlns:p14="http://schemas.microsoft.com/office/powerpoint/2010/main" val="139290352"/>
              </p:ext>
            </p:extLst>
          </p:nvPr>
        </p:nvGraphicFramePr>
        <p:xfrm>
          <a:off x="494463" y="2228839"/>
          <a:ext cx="11102384" cy="3577762"/>
        </p:xfrm>
        <a:graphic>
          <a:graphicData uri="http://schemas.openxmlformats.org/drawingml/2006/table">
            <a:tbl>
              <a:tblPr>
                <a:tableStyleId>{5DA37D80-6434-44D0-A028-1B22A696006F}</a:tableStyleId>
              </a:tblPr>
              <a:tblGrid>
                <a:gridCol w="2924293">
                  <a:extLst>
                    <a:ext uri="{9D8B030D-6E8A-4147-A177-3AD203B41FA5}">
                      <a16:colId xmlns:a16="http://schemas.microsoft.com/office/drawing/2014/main" val="3816976017"/>
                    </a:ext>
                  </a:extLst>
                </a:gridCol>
                <a:gridCol w="8178091">
                  <a:extLst>
                    <a:ext uri="{9D8B030D-6E8A-4147-A177-3AD203B41FA5}">
                      <a16:colId xmlns:a16="http://schemas.microsoft.com/office/drawing/2014/main" val="492607794"/>
                    </a:ext>
                  </a:extLst>
                </a:gridCol>
              </a:tblGrid>
              <a:tr h="445598">
                <a:tc>
                  <a:txBody>
                    <a:bodyPr/>
                    <a:lstStyle/>
                    <a:p>
                      <a:pPr algn="l" fontAlgn="b">
                        <a:spcBef>
                          <a:spcPts val="200"/>
                        </a:spcBef>
                        <a:spcAft>
                          <a:spcPts val="200"/>
                        </a:spcAft>
                        <a:buNone/>
                      </a:pPr>
                      <a:r>
                        <a:rPr lang="en-US" sz="2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Area</a:t>
                      </a:r>
                      <a:endParaRPr lang="en-US" sz="2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15A6A"/>
                    </a:solidFill>
                  </a:tcPr>
                </a:tc>
                <a:tc>
                  <a:txBody>
                    <a:bodyPr/>
                    <a:lstStyle/>
                    <a:p>
                      <a:pPr algn="l" fontAlgn="b">
                        <a:spcBef>
                          <a:spcPts val="200"/>
                        </a:spcBef>
                        <a:spcAft>
                          <a:spcPts val="200"/>
                        </a:spcAft>
                        <a:buNone/>
                      </a:pPr>
                      <a:r>
                        <a:rPr lang="en-US" sz="2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CMS Provision Rules </a:t>
                      </a:r>
                      <a:endParaRPr lang="en-US" sz="2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15A6A"/>
                    </a:solidFill>
                  </a:tcPr>
                </a:tc>
                <a:extLst>
                  <a:ext uri="{0D108BD9-81ED-4DB2-BD59-A6C34878D82A}">
                    <a16:rowId xmlns:a16="http://schemas.microsoft.com/office/drawing/2014/main" val="2760934135"/>
                  </a:ext>
                </a:extLst>
              </a:tr>
              <a:tr h="337357">
                <a:tc>
                  <a:txBody>
                    <a:bodyPr/>
                    <a:lstStyle/>
                    <a:p>
                      <a:pPr algn="ctr"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Immigration Eligibility</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Excluding DACA Recipients from Marketplace Coverage​</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33440223"/>
                  </a:ext>
                </a:extLst>
              </a:tr>
              <a:tr h="590378">
                <a:tc rowSpan="4">
                  <a:txBody>
                    <a:bodyPr/>
                    <a:lstStyle/>
                    <a:p>
                      <a:pPr algn="ctr"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Income</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Requiring Income Attestation and Documentation When Tax Data Is Unavailable​</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31445930"/>
                  </a:ext>
                </a:extLst>
              </a:tr>
              <a:tr h="590378">
                <a:tc vMerge="1">
                  <a:txBody>
                    <a:bodyPr/>
                    <a:lstStyle/>
                    <a:p>
                      <a:endParaRPr/>
                    </a:p>
                  </a:txBody>
                  <a:tcPr anchor="ct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Eliminating the Automatic 60-Day Extension to Resolve Income Inconsistencies​</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17611950"/>
                  </a:ext>
                </a:extLst>
              </a:tr>
              <a:tr h="337357">
                <a:tc vMerge="1">
                  <a:txBody>
                    <a:bodyPr/>
                    <a:lstStyle/>
                    <a:p>
                      <a:endParaRPr/>
                    </a:p>
                  </a:txBody>
                  <a:tcPr anchor="ct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Requiring Documentation When Tax Data Shows Income Under 100 Percent FPL</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76590404"/>
                  </a:ext>
                </a:extLst>
              </a:tr>
              <a:tr h="337357">
                <a:tc vMerge="1">
                  <a:txBody>
                    <a:bodyPr/>
                    <a:lstStyle/>
                    <a:p>
                      <a:endParaRPr/>
                    </a:p>
                  </a:txBody>
                  <a:tcPr anchor="ct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Eliminating the Monthly &lt;150 Percent FPL Special Enrollment Period</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06149156"/>
                  </a:ext>
                </a:extLst>
              </a:tr>
              <a:tr h="337357">
                <a:tc rowSpan="2">
                  <a:txBody>
                    <a:bodyPr/>
                    <a:lstStyle/>
                    <a:p>
                      <a:pPr algn="ctr"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Premium</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Modifying the Premium Payment Threshold Policy​</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48433248"/>
                  </a:ext>
                </a:extLst>
              </a:tr>
              <a:tr h="590378">
                <a:tc vMerge="1">
                  <a:txBody>
                    <a:bodyPr/>
                    <a:lstStyle/>
                    <a:p>
                      <a:endParaRPr/>
                    </a:p>
                  </a:txBody>
                  <a:tcPr anchor="ctr"/>
                </a:tc>
                <a:tc>
                  <a:txBody>
                    <a:bodyPr/>
                    <a:lstStyle/>
                    <a:p>
                      <a:pPr algn="l" fontAlgn="b">
                        <a:spcBef>
                          <a:spcPts val="200"/>
                        </a:spcBef>
                        <a:spcAft>
                          <a:spcPts val="200"/>
                        </a:spcAft>
                        <a:buNone/>
                      </a:pPr>
                      <a:r>
                        <a:rPr lang="en-US" sz="1600" b="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Allowing Issuers to Require Payment of Past-Due Premiums Before Effectuating New Coverage​</a:t>
                      </a:r>
                      <a:endParaRPr lang="en-US"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3850586"/>
                  </a:ext>
                </a:extLst>
              </a:tr>
            </a:tbl>
          </a:graphicData>
        </a:graphic>
      </p:graphicFrame>
      <p:sp>
        <p:nvSpPr>
          <p:cNvPr id="2" name="TextBox 1">
            <a:extLst>
              <a:ext uri="{FF2B5EF4-FFF2-40B4-BE49-F238E27FC236}">
                <a16:creationId xmlns:a16="http://schemas.microsoft.com/office/drawing/2014/main" id="{A1DAB545-140E-9D3C-244F-240632761FFF}"/>
              </a:ext>
            </a:extLst>
          </p:cNvPr>
          <p:cNvSpPr txBox="1"/>
          <p:nvPr/>
        </p:nvSpPr>
        <p:spPr>
          <a:xfrm>
            <a:off x="8118067" y="5867825"/>
            <a:ext cx="34787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Indicates implementation of provision was stayed by a federal court on 8/22/25.</a:t>
            </a:r>
          </a:p>
        </p:txBody>
      </p:sp>
      <p:pic>
        <p:nvPicPr>
          <p:cNvPr id="4" name="Graphic 3" descr="Scales of justice with solid fill">
            <a:extLst>
              <a:ext uri="{FF2B5EF4-FFF2-40B4-BE49-F238E27FC236}">
                <a16:creationId xmlns:a16="http://schemas.microsoft.com/office/drawing/2014/main" id="{7BF7C36A-1057-11BA-0CA9-E9A7B77DF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8928" y="5806601"/>
            <a:ext cx="559139" cy="559139"/>
          </a:xfrm>
          <a:prstGeom prst="rect">
            <a:avLst/>
          </a:prstGeom>
        </p:spPr>
      </p:pic>
      <p:pic>
        <p:nvPicPr>
          <p:cNvPr id="8" name="Graphic 7" descr="Scales of justice with solid fill">
            <a:extLst>
              <a:ext uri="{FF2B5EF4-FFF2-40B4-BE49-F238E27FC236}">
                <a16:creationId xmlns:a16="http://schemas.microsoft.com/office/drawing/2014/main" id="{77F56033-9E75-E748-7B53-65544B3C6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6792" y="3027454"/>
            <a:ext cx="377520" cy="377520"/>
          </a:xfrm>
          <a:prstGeom prst="rect">
            <a:avLst/>
          </a:prstGeom>
        </p:spPr>
      </p:pic>
      <p:pic>
        <p:nvPicPr>
          <p:cNvPr id="16" name="Graphic 15" descr="Scales of justice with solid fill">
            <a:extLst>
              <a:ext uri="{FF2B5EF4-FFF2-40B4-BE49-F238E27FC236}">
                <a16:creationId xmlns:a16="http://schemas.microsoft.com/office/drawing/2014/main" id="{89D81868-A344-909D-8070-91A9F4AF03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6792" y="5314156"/>
            <a:ext cx="377520" cy="377520"/>
          </a:xfrm>
          <a:prstGeom prst="rect">
            <a:avLst/>
          </a:prstGeom>
        </p:spPr>
      </p:pic>
      <p:pic>
        <p:nvPicPr>
          <p:cNvPr id="7" name="Graphic 6" descr="Scales of justice with solid fill">
            <a:extLst>
              <a:ext uri="{FF2B5EF4-FFF2-40B4-BE49-F238E27FC236}">
                <a16:creationId xmlns:a16="http://schemas.microsoft.com/office/drawing/2014/main" id="{48AB760F-A6AD-9D61-9999-B17BCBE4CC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6792" y="4156216"/>
            <a:ext cx="377520" cy="377520"/>
          </a:xfrm>
          <a:prstGeom prst="rect">
            <a:avLst/>
          </a:prstGeom>
        </p:spPr>
      </p:pic>
    </p:spTree>
    <p:extLst>
      <p:ext uri="{BB962C8B-B14F-4D97-AF65-F5344CB8AC3E}">
        <p14:creationId xmlns:p14="http://schemas.microsoft.com/office/powerpoint/2010/main" val="1615939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7B65-4E2F-A221-B638-53591206EC3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A74A43A-A984-4849-8DA9-6DDD3629402F}"/>
              </a:ext>
            </a:extLst>
          </p:cNvPr>
          <p:cNvSpPr>
            <a:spLocks noGrp="1"/>
          </p:cNvSpPr>
          <p:nvPr>
            <p:ph type="title"/>
          </p:nvPr>
        </p:nvSpPr>
        <p:spPr>
          <a:xfrm>
            <a:off x="526746" y="829746"/>
            <a:ext cx="11582400" cy="537981"/>
          </a:xfrm>
        </p:spPr>
        <p:txBody>
          <a:bodyPr/>
          <a:lstStyle/>
          <a:p>
            <a:r>
              <a:rPr lang="en-US"/>
              <a:t>Effective Plan year 2026</a:t>
            </a:r>
          </a:p>
        </p:txBody>
      </p:sp>
      <p:sp>
        <p:nvSpPr>
          <p:cNvPr id="3" name="Slide Number Placeholder 2">
            <a:extLst>
              <a:ext uri="{FF2B5EF4-FFF2-40B4-BE49-F238E27FC236}">
                <a16:creationId xmlns:a16="http://schemas.microsoft.com/office/drawing/2014/main" id="{4D85071B-6D13-F28B-30BC-B5B2559CADDD}"/>
              </a:ext>
            </a:extLst>
          </p:cNvPr>
          <p:cNvSpPr>
            <a:spLocks noGrp="1"/>
          </p:cNvSpPr>
          <p:nvPr>
            <p:ph type="sldNum" sz="quarter" idx="2"/>
          </p:nvPr>
        </p:nvSpPr>
        <p:spPr/>
        <p:txBody>
          <a:bodyPr/>
          <a:lstStyle/>
          <a:p>
            <a:pPr lvl="0"/>
            <a:fld id="{66A14B7D-B288-438C-8EDB-FB208DA3F4EF}" type="slidenum">
              <a:rPr lang="en-US" noProof="0" smtClean="0"/>
              <a:pPr lvl="0"/>
              <a:t>104</a:t>
            </a:fld>
            <a:endParaRPr lang="en-US" noProof="0"/>
          </a:p>
        </p:txBody>
      </p:sp>
      <p:graphicFrame>
        <p:nvGraphicFramePr>
          <p:cNvPr id="13" name="Content Placeholder 14">
            <a:extLst>
              <a:ext uri="{FF2B5EF4-FFF2-40B4-BE49-F238E27FC236}">
                <a16:creationId xmlns:a16="http://schemas.microsoft.com/office/drawing/2014/main" id="{594B48EC-F4D7-3C1D-1AEE-9BD8815267A8}"/>
              </a:ext>
            </a:extLst>
          </p:cNvPr>
          <p:cNvGraphicFramePr>
            <a:graphicFrameLocks/>
          </p:cNvGraphicFramePr>
          <p:nvPr>
            <p:extLst>
              <p:ext uri="{D42A27DB-BD31-4B8C-83A1-F6EECF244321}">
                <p14:modId xmlns:p14="http://schemas.microsoft.com/office/powerpoint/2010/main" val="3107753758"/>
              </p:ext>
            </p:extLst>
          </p:nvPr>
        </p:nvGraphicFramePr>
        <p:xfrm>
          <a:off x="854075" y="1702207"/>
          <a:ext cx="10704879" cy="1463040"/>
        </p:xfrm>
        <a:graphic>
          <a:graphicData uri="http://schemas.openxmlformats.org/drawingml/2006/table">
            <a:tbl>
              <a:tblPr/>
              <a:tblGrid>
                <a:gridCol w="2819593">
                  <a:extLst>
                    <a:ext uri="{9D8B030D-6E8A-4147-A177-3AD203B41FA5}">
                      <a16:colId xmlns:a16="http://schemas.microsoft.com/office/drawing/2014/main" val="3816976017"/>
                    </a:ext>
                  </a:extLst>
                </a:gridCol>
                <a:gridCol w="7885286">
                  <a:extLst>
                    <a:ext uri="{9D8B030D-6E8A-4147-A177-3AD203B41FA5}">
                      <a16:colId xmlns:a16="http://schemas.microsoft.com/office/drawing/2014/main" val="492607794"/>
                    </a:ext>
                  </a:extLst>
                </a:gridCol>
              </a:tblGrid>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rPr>
                        <a:t>Area</a:t>
                      </a:r>
                      <a:endParaRPr lang="en-US" sz="1800" b="1" i="0" u="none" strike="noStrike">
                        <a:solidFill>
                          <a:schemeClr val="bg1"/>
                        </a:solidFill>
                        <a:effectLst/>
                        <a:latin typeface="+mj-lt"/>
                      </a:endParaRP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solidFill>
                      <a:srgbClr val="115A6A"/>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rPr>
                        <a:t>CMS Provision Rules </a:t>
                      </a:r>
                      <a:endParaRPr lang="en-US" sz="1800" b="1" i="0" u="none" strike="noStrike">
                        <a:solidFill>
                          <a:schemeClr val="bg1"/>
                        </a:solidFill>
                        <a:effectLst/>
                        <a:latin typeface="+mj-lt"/>
                      </a:endParaRP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solidFill>
                      <a:srgbClr val="115A6A"/>
                    </a:solidFill>
                  </a:tcPr>
                </a:tc>
                <a:extLst>
                  <a:ext uri="{0D108BD9-81ED-4DB2-BD59-A6C34878D82A}">
                    <a16:rowId xmlns:a16="http://schemas.microsoft.com/office/drawing/2014/main" val="2760934135"/>
                  </a:ext>
                </a:extLst>
              </a:tr>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mn-lt"/>
                          <a:ea typeface="+mn-ea"/>
                          <a:cs typeface="+mn-cs"/>
                        </a:rPr>
                        <a:t>Benefit Service</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marL="0" algn="l" defTabSz="914400" rtl="0" eaLnBrk="1" fontAlgn="b" latinLnBrk="0" hangingPunct="1">
                        <a:buNone/>
                      </a:pPr>
                      <a:r>
                        <a:rPr lang="en-US" sz="1800" b="0" u="none" strike="noStrike" kern="1200">
                          <a:solidFill>
                            <a:srgbClr val="000000"/>
                          </a:solidFill>
                          <a:effectLst/>
                          <a:latin typeface="+mn-lt"/>
                          <a:ea typeface="+mn-ea"/>
                          <a:cs typeface="+mn-cs"/>
                        </a:rPr>
                        <a:t>Excluding Gender-Affirming Care from EHBs​</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440223"/>
                  </a:ext>
                </a:extLst>
              </a:tr>
              <a:tr h="32824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mn-lt"/>
                          <a:ea typeface="+mn-ea"/>
                          <a:cs typeface="+mn-cs"/>
                        </a:rPr>
                        <a:t>Cost Sharing</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marL="0" algn="l" defTabSz="914400" rtl="0" eaLnBrk="1" fontAlgn="b" latinLnBrk="0" hangingPunct="1">
                        <a:buNone/>
                      </a:pPr>
                      <a:r>
                        <a:rPr lang="en-US" sz="1800" b="0" u="none" strike="noStrike" kern="1200">
                          <a:solidFill>
                            <a:srgbClr val="000000"/>
                          </a:solidFill>
                          <a:effectLst/>
                          <a:latin typeface="+mn-lt"/>
                          <a:ea typeface="+mn-ea"/>
                          <a:cs typeface="+mn-cs"/>
                        </a:rPr>
                        <a:t>AV, MOOP, and Premium Methodology Changes​</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445930"/>
                  </a:ext>
                </a:extLst>
              </a:tr>
              <a:tr h="32824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mn-lt"/>
                          <a:ea typeface="+mn-ea"/>
                          <a:cs typeface="+mn-cs"/>
                        </a:rPr>
                        <a:t>Timeframe </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marL="0" algn="l" rtl="0" eaLnBrk="1" fontAlgn="b" latinLnBrk="0" hangingPunct="1">
                        <a:buNone/>
                      </a:pPr>
                      <a:r>
                        <a:rPr lang="en-US" sz="1800" b="0" u="none" strike="noStrike" kern="1200">
                          <a:solidFill>
                            <a:srgbClr val="000000"/>
                          </a:solidFill>
                          <a:effectLst/>
                          <a:latin typeface="+mn-lt"/>
                          <a:ea typeface="+mn-ea"/>
                          <a:cs typeface="+mn-cs"/>
                        </a:rPr>
                        <a:t>Shortening the FTR Period for APTC</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7611950"/>
                  </a:ext>
                </a:extLst>
              </a:tr>
            </a:tbl>
          </a:graphicData>
        </a:graphic>
      </p:graphicFrame>
      <p:graphicFrame>
        <p:nvGraphicFramePr>
          <p:cNvPr id="14" name="Content Placeholder 14">
            <a:extLst>
              <a:ext uri="{FF2B5EF4-FFF2-40B4-BE49-F238E27FC236}">
                <a16:creationId xmlns:a16="http://schemas.microsoft.com/office/drawing/2014/main" id="{006E110B-104F-56C4-DCD9-0875761D1DA5}"/>
              </a:ext>
            </a:extLst>
          </p:cNvPr>
          <p:cNvGraphicFramePr>
            <a:graphicFrameLocks/>
          </p:cNvGraphicFramePr>
          <p:nvPr>
            <p:extLst>
              <p:ext uri="{D42A27DB-BD31-4B8C-83A1-F6EECF244321}">
                <p14:modId xmlns:p14="http://schemas.microsoft.com/office/powerpoint/2010/main" val="2225595772"/>
              </p:ext>
            </p:extLst>
          </p:nvPr>
        </p:nvGraphicFramePr>
        <p:xfrm>
          <a:off x="828674" y="3412442"/>
          <a:ext cx="10716603" cy="1920240"/>
        </p:xfrm>
        <a:graphic>
          <a:graphicData uri="http://schemas.openxmlformats.org/drawingml/2006/table">
            <a:tbl>
              <a:tblPr/>
              <a:tblGrid>
                <a:gridCol w="2791803">
                  <a:extLst>
                    <a:ext uri="{9D8B030D-6E8A-4147-A177-3AD203B41FA5}">
                      <a16:colId xmlns:a16="http://schemas.microsoft.com/office/drawing/2014/main" val="3816976017"/>
                    </a:ext>
                  </a:extLst>
                </a:gridCol>
                <a:gridCol w="7924800">
                  <a:extLst>
                    <a:ext uri="{9D8B030D-6E8A-4147-A177-3AD203B41FA5}">
                      <a16:colId xmlns:a16="http://schemas.microsoft.com/office/drawing/2014/main" val="492607794"/>
                    </a:ext>
                  </a:extLst>
                </a:gridCol>
              </a:tblGrid>
              <a:tr h="23400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rPr>
                        <a:t>Area</a:t>
                      </a:r>
                      <a:endParaRPr lang="en-US" sz="1800" b="1" i="0" u="none" strike="noStrike">
                        <a:solidFill>
                          <a:schemeClr val="bg1"/>
                        </a:solidFill>
                        <a:effectLst/>
                        <a:latin typeface="+mj-lt"/>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EB923A"/>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rPr>
                        <a:t>H.R. 1 </a:t>
                      </a:r>
                      <a:endParaRPr lang="en-US" sz="1800" b="1" i="0" u="none" strike="noStrike">
                        <a:solidFill>
                          <a:schemeClr val="bg1"/>
                        </a:solidFill>
                        <a:effectLst/>
                        <a:latin typeface="+mj-lt"/>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EB923A"/>
                    </a:solidFill>
                  </a:tcPr>
                </a:tc>
                <a:extLst>
                  <a:ext uri="{0D108BD9-81ED-4DB2-BD59-A6C34878D82A}">
                    <a16:rowId xmlns:a16="http://schemas.microsoft.com/office/drawing/2014/main" val="2760934135"/>
                  </a:ext>
                </a:extLst>
              </a:tr>
              <a:tr h="52468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rPr>
                        <a:t>Immigration Eligibility</a:t>
                      </a:r>
                      <a:endParaRPr lang="en-US" sz="1800" b="0" u="none" strike="noStrike" kern="1200">
                        <a:solidFill>
                          <a:srgbClr val="000000"/>
                        </a:solidFill>
                        <a:effectLst/>
                        <a:latin typeface="+mn-lt"/>
                        <a:ea typeface="+mn-ea"/>
                        <a:cs typeface="+mn-cs"/>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rPr>
                        <a:t>Prohibits PTCs for Lawfully Present Individuals Who Are Ineligible for Medicaid due to Immigration Status with Household Incomes Below 100 Percent FPL​</a:t>
                      </a:r>
                      <a:endParaRPr lang="en-US" sz="1800" b="0" u="none" strike="noStrike" kern="1200">
                        <a:solidFill>
                          <a:srgbClr val="000000"/>
                        </a:solidFill>
                        <a:effectLst/>
                        <a:latin typeface="+mn-lt"/>
                        <a:ea typeface="+mn-ea"/>
                        <a:cs typeface="+mn-cs"/>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extLst>
                  <a:ext uri="{0D108BD9-81ED-4DB2-BD59-A6C34878D82A}">
                    <a16:rowId xmlns:a16="http://schemas.microsoft.com/office/drawing/2014/main" val="4133440223"/>
                  </a:ext>
                </a:extLst>
              </a:tr>
              <a:tr h="58501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rPr>
                        <a:t>Income </a:t>
                      </a:r>
                      <a:endParaRPr lang="en-US" sz="1800" b="0" u="none" strike="noStrike" kern="1200">
                        <a:solidFill>
                          <a:srgbClr val="000000"/>
                        </a:solidFill>
                        <a:effectLst/>
                        <a:latin typeface="+mn-lt"/>
                        <a:ea typeface="+mn-ea"/>
                        <a:cs typeface="+mn-cs"/>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u="none" strike="noStrike" kern="1200">
                          <a:solidFill>
                            <a:srgbClr val="000000"/>
                          </a:solidFill>
                          <a:effectLst/>
                        </a:rPr>
                        <a:t>Eliminating Income-based SEP​</a:t>
                      </a:r>
                    </a:p>
                    <a:p>
                      <a:pPr marL="0" marR="0" lvl="0" indent="0" algn="l" defTabSz="914400" rtl="0" eaLnBrk="1" fontAlgn="b" latinLnBrk="0" hangingPunct="1">
                        <a:lnSpc>
                          <a:spcPct val="100000"/>
                        </a:lnSpc>
                        <a:spcBef>
                          <a:spcPts val="0"/>
                        </a:spcBef>
                        <a:spcAft>
                          <a:spcPts val="0"/>
                        </a:spcAft>
                        <a:buClrTx/>
                        <a:buSzTx/>
                        <a:buFontTx/>
                        <a:buNone/>
                        <a:tabLst/>
                        <a:defRPr/>
                      </a:pPr>
                      <a:r>
                        <a:rPr lang="en-US" sz="1800" b="0" u="none" strike="noStrike" kern="1200">
                          <a:solidFill>
                            <a:srgbClr val="000000"/>
                          </a:solidFill>
                          <a:effectLst/>
                          <a:latin typeface="+mn-lt"/>
                          <a:ea typeface="+mn-ea"/>
                          <a:cs typeface="+mn-cs"/>
                        </a:rPr>
                        <a:t>Eliminating Income-based Caps on Excess APTC Repayment​</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extLst>
                  <a:ext uri="{0D108BD9-81ED-4DB2-BD59-A6C34878D82A}">
                    <a16:rowId xmlns:a16="http://schemas.microsoft.com/office/drawing/2014/main" val="1431445930"/>
                  </a:ext>
                </a:extLst>
              </a:tr>
            </a:tbl>
          </a:graphicData>
        </a:graphic>
      </p:graphicFrame>
      <p:graphicFrame>
        <p:nvGraphicFramePr>
          <p:cNvPr id="17" name="Content Placeholder 14">
            <a:extLst>
              <a:ext uri="{FF2B5EF4-FFF2-40B4-BE49-F238E27FC236}">
                <a16:creationId xmlns:a16="http://schemas.microsoft.com/office/drawing/2014/main" id="{B030211D-424C-737B-4AC6-ACCB7C0E5659}"/>
              </a:ext>
            </a:extLst>
          </p:cNvPr>
          <p:cNvGraphicFramePr>
            <a:graphicFrameLocks/>
          </p:cNvGraphicFramePr>
          <p:nvPr>
            <p:extLst>
              <p:ext uri="{D42A27DB-BD31-4B8C-83A1-F6EECF244321}">
                <p14:modId xmlns:p14="http://schemas.microsoft.com/office/powerpoint/2010/main" val="2044946626"/>
              </p:ext>
            </p:extLst>
          </p:nvPr>
        </p:nvGraphicFramePr>
        <p:xfrm>
          <a:off x="830627" y="5398386"/>
          <a:ext cx="10716603" cy="731520"/>
        </p:xfrm>
        <a:graphic>
          <a:graphicData uri="http://schemas.openxmlformats.org/drawingml/2006/table">
            <a:tbl>
              <a:tblPr/>
              <a:tblGrid>
                <a:gridCol w="2822682">
                  <a:extLst>
                    <a:ext uri="{9D8B030D-6E8A-4147-A177-3AD203B41FA5}">
                      <a16:colId xmlns:a16="http://schemas.microsoft.com/office/drawing/2014/main" val="3816976017"/>
                    </a:ext>
                  </a:extLst>
                </a:gridCol>
                <a:gridCol w="7893921">
                  <a:extLst>
                    <a:ext uri="{9D8B030D-6E8A-4147-A177-3AD203B41FA5}">
                      <a16:colId xmlns:a16="http://schemas.microsoft.com/office/drawing/2014/main" val="492607794"/>
                    </a:ext>
                  </a:extLst>
                </a:gridCol>
              </a:tblGrid>
              <a:tr h="230775">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kern="1200">
                          <a:solidFill>
                            <a:schemeClr val="bg1"/>
                          </a:solidFill>
                          <a:effectLst/>
                          <a:latin typeface="+mn-lt"/>
                          <a:ea typeface="+mn-ea"/>
                          <a:cs typeface="+mn-cs"/>
                        </a:rPr>
                        <a:t>Area</a:t>
                      </a:r>
                    </a:p>
                  </a:txBody>
                  <a:tcPr marL="45720" marR="45720" anchor="ctr">
                    <a:lnL w="12700" cap="flat" cmpd="sng" algn="ctr">
                      <a:solidFill>
                        <a:srgbClr val="F5776B"/>
                      </a:solidFill>
                      <a:prstDash val="solid"/>
                      <a:round/>
                      <a:headEnd type="none" w="med" len="med"/>
                      <a:tailEnd type="none" w="med" len="med"/>
                    </a:lnL>
                    <a:lnR w="12700" cap="flat" cmpd="sng" algn="ctr">
                      <a:solidFill>
                        <a:srgbClr val="F5776B"/>
                      </a:solidFill>
                      <a:prstDash val="solid"/>
                      <a:round/>
                      <a:headEnd type="none" w="med" len="med"/>
                      <a:tailEnd type="none" w="med" len="med"/>
                    </a:lnR>
                    <a:lnT w="12700" cap="flat" cmpd="sng" algn="ctr">
                      <a:solidFill>
                        <a:srgbClr val="F5776B"/>
                      </a:solidFill>
                      <a:prstDash val="solid"/>
                      <a:round/>
                      <a:headEnd type="none" w="med" len="med"/>
                      <a:tailEnd type="none" w="med" len="med"/>
                    </a:lnT>
                    <a:lnB w="12700" cap="flat" cmpd="sng" algn="ctr">
                      <a:solidFill>
                        <a:srgbClr val="F5776B"/>
                      </a:solidFill>
                      <a:prstDash val="solid"/>
                      <a:round/>
                      <a:headEnd type="none" w="med" len="med"/>
                      <a:tailEnd type="none" w="med" len="med"/>
                    </a:lnB>
                    <a:lnTlToBr w="12700" cmpd="sng">
                      <a:noFill/>
                      <a:prstDash val="solid"/>
                    </a:lnTlToBr>
                    <a:lnBlToTr w="12700" cmpd="sng">
                      <a:noFill/>
                      <a:prstDash val="solid"/>
                    </a:lnBlToTr>
                    <a:solidFill>
                      <a:srgbClr val="60BDCE"/>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kern="1200">
                          <a:solidFill>
                            <a:schemeClr val="bg1"/>
                          </a:solidFill>
                          <a:effectLst/>
                          <a:latin typeface="+mn-lt"/>
                          <a:ea typeface="+mn-ea"/>
                          <a:cs typeface="+mn-cs"/>
                        </a:rPr>
                        <a:t>Enhanced Premium Tax Credit </a:t>
                      </a:r>
                    </a:p>
                  </a:txBody>
                  <a:tcPr marL="45720" marR="45720">
                    <a:lnL w="12700" cap="flat" cmpd="sng" algn="ctr">
                      <a:solidFill>
                        <a:srgbClr val="F5776B"/>
                      </a:solidFill>
                      <a:prstDash val="solid"/>
                      <a:round/>
                      <a:headEnd type="none" w="med" len="med"/>
                      <a:tailEnd type="none" w="med" len="med"/>
                    </a:lnL>
                    <a:lnR w="12700" cap="flat" cmpd="sng" algn="ctr">
                      <a:solidFill>
                        <a:srgbClr val="F5776B"/>
                      </a:solidFill>
                      <a:prstDash val="solid"/>
                      <a:round/>
                      <a:headEnd type="none" w="med" len="med"/>
                      <a:tailEnd type="none" w="med" len="med"/>
                    </a:lnR>
                    <a:lnT w="12700" cap="flat" cmpd="sng" algn="ctr">
                      <a:solidFill>
                        <a:srgbClr val="F5776B"/>
                      </a:solidFill>
                      <a:prstDash val="solid"/>
                      <a:round/>
                      <a:headEnd type="none" w="med" len="med"/>
                      <a:tailEnd type="none" w="med" len="med"/>
                    </a:lnT>
                    <a:lnB w="12700" cap="flat" cmpd="sng" algn="ctr">
                      <a:solidFill>
                        <a:srgbClr val="F5776B"/>
                      </a:solidFill>
                      <a:prstDash val="solid"/>
                      <a:round/>
                      <a:headEnd type="none" w="med" len="med"/>
                      <a:tailEnd type="none" w="med" len="med"/>
                    </a:lnB>
                    <a:lnTlToBr w="12700" cmpd="sng">
                      <a:noFill/>
                      <a:prstDash val="solid"/>
                    </a:lnTlToBr>
                    <a:lnBlToTr w="12700" cmpd="sng">
                      <a:noFill/>
                      <a:prstDash val="solid"/>
                    </a:lnBlToTr>
                    <a:solidFill>
                      <a:srgbClr val="60BDCE"/>
                    </a:solidFill>
                  </a:tcPr>
                </a:tc>
                <a:extLst>
                  <a:ext uri="{0D108BD9-81ED-4DB2-BD59-A6C34878D82A}">
                    <a16:rowId xmlns:a16="http://schemas.microsoft.com/office/drawing/2014/main" val="2760934135"/>
                  </a:ext>
                </a:extLst>
              </a:tr>
              <a:tr h="0">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latin typeface="+mn-lt"/>
                          <a:ea typeface="+mn-ea"/>
                          <a:cs typeface="+mn-cs"/>
                        </a:rPr>
                        <a:t>Financial Assistance</a:t>
                      </a:r>
                    </a:p>
                  </a:txBody>
                  <a:tcPr marL="45720" marR="45720" anchor="b">
                    <a:lnL w="12700" cap="flat" cmpd="sng" algn="ctr">
                      <a:solidFill>
                        <a:srgbClr val="F5776B"/>
                      </a:solidFill>
                      <a:prstDash val="solid"/>
                      <a:round/>
                      <a:headEnd type="none" w="med" len="med"/>
                      <a:tailEnd type="none" w="med" len="med"/>
                    </a:lnL>
                    <a:lnR w="12700" cap="flat" cmpd="sng" algn="ctr">
                      <a:solidFill>
                        <a:srgbClr val="F5776B"/>
                      </a:solidFill>
                      <a:prstDash val="solid"/>
                      <a:round/>
                      <a:headEnd type="none" w="med" len="med"/>
                      <a:tailEnd type="none" w="med" len="med"/>
                    </a:lnR>
                    <a:lnT w="12700" cap="flat" cmpd="sng" algn="ctr">
                      <a:solidFill>
                        <a:srgbClr val="F5776B"/>
                      </a:solidFill>
                      <a:prstDash val="solid"/>
                      <a:round/>
                      <a:headEnd type="none" w="med" len="med"/>
                      <a:tailEnd type="none" w="med" len="med"/>
                    </a:lnT>
                    <a:lnB w="12700" cap="flat" cmpd="sng" algn="ctr">
                      <a:solidFill>
                        <a:srgbClr val="F5776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latin typeface="+mn-lt"/>
                          <a:ea typeface="+mn-ea"/>
                          <a:cs typeface="+mn-cs"/>
                        </a:rPr>
                        <a:t>Expiration of Enhanced PTCs​</a:t>
                      </a:r>
                    </a:p>
                  </a:txBody>
                  <a:tcPr marL="45720" marR="45720" anchor="b">
                    <a:lnL w="12700" cap="flat" cmpd="sng" algn="ctr">
                      <a:solidFill>
                        <a:srgbClr val="F5776B"/>
                      </a:solidFill>
                      <a:prstDash val="solid"/>
                      <a:round/>
                      <a:headEnd type="none" w="med" len="med"/>
                      <a:tailEnd type="none" w="med" len="med"/>
                    </a:lnL>
                    <a:lnR w="12700" cap="flat" cmpd="sng" algn="ctr">
                      <a:solidFill>
                        <a:srgbClr val="F5776B"/>
                      </a:solidFill>
                      <a:prstDash val="solid"/>
                      <a:round/>
                      <a:headEnd type="none" w="med" len="med"/>
                      <a:tailEnd type="none" w="med" len="med"/>
                    </a:lnR>
                    <a:lnT w="12700" cap="flat" cmpd="sng" algn="ctr">
                      <a:solidFill>
                        <a:srgbClr val="F5776B"/>
                      </a:solidFill>
                      <a:prstDash val="solid"/>
                      <a:round/>
                      <a:headEnd type="none" w="med" len="med"/>
                      <a:tailEnd type="none" w="med" len="med"/>
                    </a:lnT>
                    <a:lnB w="12700" cap="flat" cmpd="sng" algn="ctr">
                      <a:solidFill>
                        <a:srgbClr val="F5776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440223"/>
                  </a:ext>
                </a:extLst>
              </a:tr>
            </a:tbl>
          </a:graphicData>
        </a:graphic>
      </p:graphicFrame>
      <p:pic>
        <p:nvPicPr>
          <p:cNvPr id="18" name="Graphic 17" descr="Scales of justice with solid fill">
            <a:extLst>
              <a:ext uri="{FF2B5EF4-FFF2-40B4-BE49-F238E27FC236}">
                <a16:creationId xmlns:a16="http://schemas.microsoft.com/office/drawing/2014/main" id="{1A7D1FB9-DC68-4494-293D-CB87FAD4F5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1536" y="2776188"/>
            <a:ext cx="377520" cy="377520"/>
          </a:xfrm>
          <a:prstGeom prst="rect">
            <a:avLst/>
          </a:prstGeom>
        </p:spPr>
      </p:pic>
      <p:pic>
        <p:nvPicPr>
          <p:cNvPr id="19" name="Graphic 18" descr="Scales of justice with solid fill">
            <a:extLst>
              <a:ext uri="{FF2B5EF4-FFF2-40B4-BE49-F238E27FC236}">
                <a16:creationId xmlns:a16="http://schemas.microsoft.com/office/drawing/2014/main" id="{BE69F75E-262B-EBC7-EB5C-7E9F3FA03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1536" y="2420398"/>
            <a:ext cx="377520" cy="377520"/>
          </a:xfrm>
          <a:prstGeom prst="rect">
            <a:avLst/>
          </a:prstGeom>
        </p:spPr>
      </p:pic>
      <p:sp>
        <p:nvSpPr>
          <p:cNvPr id="20" name="TextBox 19">
            <a:extLst>
              <a:ext uri="{FF2B5EF4-FFF2-40B4-BE49-F238E27FC236}">
                <a16:creationId xmlns:a16="http://schemas.microsoft.com/office/drawing/2014/main" id="{0454711C-3CFA-A445-00D5-526E7C573F00}"/>
              </a:ext>
            </a:extLst>
          </p:cNvPr>
          <p:cNvSpPr txBox="1"/>
          <p:nvPr/>
        </p:nvSpPr>
        <p:spPr>
          <a:xfrm>
            <a:off x="8243540" y="6136848"/>
            <a:ext cx="34787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Indicates implementation of provision was stayed by a federal court on 8/22/25.</a:t>
            </a:r>
          </a:p>
        </p:txBody>
      </p:sp>
      <p:pic>
        <p:nvPicPr>
          <p:cNvPr id="21" name="Graphic 20" descr="Scales of justice with solid fill">
            <a:extLst>
              <a:ext uri="{FF2B5EF4-FFF2-40B4-BE49-F238E27FC236}">
                <a16:creationId xmlns:a16="http://schemas.microsoft.com/office/drawing/2014/main" id="{C1472131-CECC-A6FF-BE39-9B42AC59F880}"/>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7684401" y="6075624"/>
            <a:ext cx="559139" cy="559139"/>
          </a:xfrm>
          <a:prstGeom prst="rect">
            <a:avLst/>
          </a:prstGeom>
        </p:spPr>
      </p:pic>
    </p:spTree>
    <p:extLst>
      <p:ext uri="{BB962C8B-B14F-4D97-AF65-F5344CB8AC3E}">
        <p14:creationId xmlns:p14="http://schemas.microsoft.com/office/powerpoint/2010/main" val="7567971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790A-DE8C-9E27-3CB3-4723FE04207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B8D3526-D260-31DB-5FED-AB22F5075D11}"/>
              </a:ext>
            </a:extLst>
          </p:cNvPr>
          <p:cNvSpPr>
            <a:spLocks noGrp="1"/>
          </p:cNvSpPr>
          <p:nvPr>
            <p:ph type="title"/>
          </p:nvPr>
        </p:nvSpPr>
        <p:spPr>
          <a:xfrm>
            <a:off x="526746" y="829746"/>
            <a:ext cx="11582400" cy="537981"/>
          </a:xfrm>
        </p:spPr>
        <p:txBody>
          <a:bodyPr/>
          <a:lstStyle/>
          <a:p>
            <a:r>
              <a:rPr lang="en-US"/>
              <a:t>Effective Plan year 2027</a:t>
            </a:r>
          </a:p>
        </p:txBody>
      </p:sp>
      <p:sp>
        <p:nvSpPr>
          <p:cNvPr id="3" name="Slide Number Placeholder 2">
            <a:extLst>
              <a:ext uri="{FF2B5EF4-FFF2-40B4-BE49-F238E27FC236}">
                <a16:creationId xmlns:a16="http://schemas.microsoft.com/office/drawing/2014/main" id="{E3CB8265-1165-B2AE-EFF5-7D2067D92CB8}"/>
              </a:ext>
            </a:extLst>
          </p:cNvPr>
          <p:cNvSpPr>
            <a:spLocks noGrp="1"/>
          </p:cNvSpPr>
          <p:nvPr>
            <p:ph type="sldNum" sz="quarter" idx="2"/>
          </p:nvPr>
        </p:nvSpPr>
        <p:spPr/>
        <p:txBody>
          <a:bodyPr/>
          <a:lstStyle/>
          <a:p>
            <a:pPr lvl="0"/>
            <a:fld id="{66A14B7D-B288-438C-8EDB-FB208DA3F4EF}" type="slidenum">
              <a:rPr lang="en-US" noProof="0" smtClean="0"/>
              <a:pPr lvl="0"/>
              <a:t>105</a:t>
            </a:fld>
            <a:endParaRPr lang="en-US" noProof="0"/>
          </a:p>
        </p:txBody>
      </p:sp>
      <p:graphicFrame>
        <p:nvGraphicFramePr>
          <p:cNvPr id="2" name="Content Placeholder 14">
            <a:extLst>
              <a:ext uri="{FF2B5EF4-FFF2-40B4-BE49-F238E27FC236}">
                <a16:creationId xmlns:a16="http://schemas.microsoft.com/office/drawing/2014/main" id="{7A9713AE-238C-8BD0-8F7F-AE880633C24E}"/>
              </a:ext>
            </a:extLst>
          </p:cNvPr>
          <p:cNvGraphicFramePr>
            <a:graphicFrameLocks/>
          </p:cNvGraphicFramePr>
          <p:nvPr>
            <p:extLst>
              <p:ext uri="{D42A27DB-BD31-4B8C-83A1-F6EECF244321}">
                <p14:modId xmlns:p14="http://schemas.microsoft.com/office/powerpoint/2010/main" val="63798656"/>
              </p:ext>
            </p:extLst>
          </p:nvPr>
        </p:nvGraphicFramePr>
        <p:xfrm>
          <a:off x="842351" y="2018932"/>
          <a:ext cx="10704880" cy="1280160"/>
        </p:xfrm>
        <a:graphic>
          <a:graphicData uri="http://schemas.openxmlformats.org/drawingml/2006/table">
            <a:tbl>
              <a:tblPr/>
              <a:tblGrid>
                <a:gridCol w="2819594">
                  <a:extLst>
                    <a:ext uri="{9D8B030D-6E8A-4147-A177-3AD203B41FA5}">
                      <a16:colId xmlns:a16="http://schemas.microsoft.com/office/drawing/2014/main" val="3816976017"/>
                    </a:ext>
                  </a:extLst>
                </a:gridCol>
                <a:gridCol w="7885286">
                  <a:extLst>
                    <a:ext uri="{9D8B030D-6E8A-4147-A177-3AD203B41FA5}">
                      <a16:colId xmlns:a16="http://schemas.microsoft.com/office/drawing/2014/main" val="492607794"/>
                    </a:ext>
                  </a:extLst>
                </a:gridCol>
              </a:tblGrid>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Area</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solidFill>
                      <a:srgbClr val="115A6A"/>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CMS Provision Rules </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solidFill>
                      <a:srgbClr val="115A6A"/>
                    </a:solidFill>
                  </a:tcPr>
                </a:tc>
                <a:extLst>
                  <a:ext uri="{0D108BD9-81ED-4DB2-BD59-A6C34878D82A}">
                    <a16:rowId xmlns:a16="http://schemas.microsoft.com/office/drawing/2014/main" val="2760934135"/>
                  </a:ext>
                </a:extLst>
              </a:tr>
              <a:tr h="32824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Timeframe</a:t>
                      </a: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marL="0" algn="l" defTabSz="914400" rtl="0" eaLnBrk="1" fontAlgn="b" latinLnBrk="0" hangingPunct="1">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Shortened Open Enrollment Period​ - </a:t>
                      </a:r>
                      <a:r>
                        <a:rPr lang="en-US" sz="1800" b="1"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Open Enrollment Period 2027: </a:t>
                      </a: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November 1, 2026 through December 31, 2026</a:t>
                      </a:r>
                    </a:p>
                    <a:p>
                      <a:pPr marL="0" algn="ctr" defTabSz="914400" rtl="0" eaLnBrk="1" fontAlgn="b" latinLnBrk="0" hangingPunct="1">
                        <a:buNone/>
                      </a:pPr>
                      <a:endPar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ap="flat" cmpd="sng" algn="ctr">
                      <a:solidFill>
                        <a:srgbClr val="31C0D1"/>
                      </a:solidFill>
                      <a:prstDash val="solid"/>
                      <a:round/>
                      <a:headEnd type="none" w="med" len="med"/>
                      <a:tailEnd type="none" w="med" len="med"/>
                    </a:lnL>
                    <a:lnR w="12700" cap="flat" cmpd="sng" algn="ctr">
                      <a:solidFill>
                        <a:srgbClr val="31C0D1"/>
                      </a:solidFill>
                      <a:prstDash val="solid"/>
                      <a:round/>
                      <a:headEnd type="none" w="med" len="med"/>
                      <a:tailEnd type="none" w="med" len="med"/>
                    </a:lnR>
                    <a:lnT w="12700" cap="flat" cmpd="sng" algn="ctr">
                      <a:solidFill>
                        <a:srgbClr val="31C0D1"/>
                      </a:solidFill>
                      <a:prstDash val="solid"/>
                      <a:round/>
                      <a:headEnd type="none" w="med" len="med"/>
                      <a:tailEnd type="none" w="med" len="med"/>
                    </a:lnT>
                    <a:lnB w="12700" cap="flat" cmpd="sng" algn="ctr">
                      <a:solidFill>
                        <a:srgbClr val="31C0D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445930"/>
                  </a:ext>
                </a:extLst>
              </a:tr>
            </a:tbl>
          </a:graphicData>
        </a:graphic>
      </p:graphicFrame>
      <p:graphicFrame>
        <p:nvGraphicFramePr>
          <p:cNvPr id="4" name="Content Placeholder 14">
            <a:extLst>
              <a:ext uri="{FF2B5EF4-FFF2-40B4-BE49-F238E27FC236}">
                <a16:creationId xmlns:a16="http://schemas.microsoft.com/office/drawing/2014/main" id="{9D5F803A-2232-D073-35ED-43033585696E}"/>
              </a:ext>
            </a:extLst>
          </p:cNvPr>
          <p:cNvGraphicFramePr>
            <a:graphicFrameLocks/>
          </p:cNvGraphicFramePr>
          <p:nvPr>
            <p:extLst>
              <p:ext uri="{D42A27DB-BD31-4B8C-83A1-F6EECF244321}">
                <p14:modId xmlns:p14="http://schemas.microsoft.com/office/powerpoint/2010/main" val="3488730666"/>
              </p:ext>
            </p:extLst>
          </p:nvPr>
        </p:nvGraphicFramePr>
        <p:xfrm>
          <a:off x="842351" y="3410355"/>
          <a:ext cx="10716604" cy="1097280"/>
        </p:xfrm>
        <a:graphic>
          <a:graphicData uri="http://schemas.openxmlformats.org/drawingml/2006/table">
            <a:tbl>
              <a:tblPr/>
              <a:tblGrid>
                <a:gridCol w="2791803">
                  <a:extLst>
                    <a:ext uri="{9D8B030D-6E8A-4147-A177-3AD203B41FA5}">
                      <a16:colId xmlns:a16="http://schemas.microsoft.com/office/drawing/2014/main" val="3816976017"/>
                    </a:ext>
                  </a:extLst>
                </a:gridCol>
                <a:gridCol w="7924801">
                  <a:extLst>
                    <a:ext uri="{9D8B030D-6E8A-4147-A177-3AD203B41FA5}">
                      <a16:colId xmlns:a16="http://schemas.microsoft.com/office/drawing/2014/main" val="492607794"/>
                    </a:ext>
                  </a:extLst>
                </a:gridCol>
              </a:tblGrid>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Area</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EB923A"/>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H.R. 1 </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EB923A"/>
                    </a:solidFill>
                  </a:tcPr>
                </a:tc>
                <a:extLst>
                  <a:ext uri="{0D108BD9-81ED-4DB2-BD59-A6C34878D82A}">
                    <a16:rowId xmlns:a16="http://schemas.microsoft.com/office/drawing/2014/main" val="2760934135"/>
                  </a:ext>
                </a:extLst>
              </a:tr>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Immigration Eligibility</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Restricting PTC Eligibility to "Eligible Aliens"​</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extLst>
                  <a:ext uri="{0D108BD9-81ED-4DB2-BD59-A6C34878D82A}">
                    <a16:rowId xmlns:a16="http://schemas.microsoft.com/office/drawing/2014/main" val="4133440223"/>
                  </a:ext>
                </a:extLst>
              </a:tr>
              <a:tr h="328246">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APTC</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Denial of APTC to individual who lose Medi-Cal due to work requirements.</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extLst>
                  <a:ext uri="{0D108BD9-81ED-4DB2-BD59-A6C34878D82A}">
                    <a16:rowId xmlns:a16="http://schemas.microsoft.com/office/drawing/2014/main" val="2715245186"/>
                  </a:ext>
                </a:extLst>
              </a:tr>
            </a:tbl>
          </a:graphicData>
        </a:graphic>
      </p:graphicFrame>
    </p:spTree>
    <p:extLst>
      <p:ext uri="{BB962C8B-B14F-4D97-AF65-F5344CB8AC3E}">
        <p14:creationId xmlns:p14="http://schemas.microsoft.com/office/powerpoint/2010/main" val="22473253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3A94-AC11-5311-10A5-59969204A7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2A0EC5B-1AF0-FE43-AAB0-9145A784BD95}"/>
              </a:ext>
            </a:extLst>
          </p:cNvPr>
          <p:cNvSpPr>
            <a:spLocks noGrp="1"/>
          </p:cNvSpPr>
          <p:nvPr>
            <p:ph type="title"/>
          </p:nvPr>
        </p:nvSpPr>
        <p:spPr>
          <a:xfrm>
            <a:off x="526746" y="829746"/>
            <a:ext cx="11582400" cy="537981"/>
          </a:xfrm>
        </p:spPr>
        <p:txBody>
          <a:bodyPr/>
          <a:lstStyle/>
          <a:p>
            <a:r>
              <a:rPr lang="en-US"/>
              <a:t>Effective Plan year 2028</a:t>
            </a:r>
          </a:p>
        </p:txBody>
      </p:sp>
      <p:sp>
        <p:nvSpPr>
          <p:cNvPr id="3" name="Slide Number Placeholder 2">
            <a:extLst>
              <a:ext uri="{FF2B5EF4-FFF2-40B4-BE49-F238E27FC236}">
                <a16:creationId xmlns:a16="http://schemas.microsoft.com/office/drawing/2014/main" id="{47044D6F-C153-6F68-D5CD-742B1D8A7392}"/>
              </a:ext>
            </a:extLst>
          </p:cNvPr>
          <p:cNvSpPr>
            <a:spLocks noGrp="1"/>
          </p:cNvSpPr>
          <p:nvPr>
            <p:ph type="sldNum" sz="quarter" idx="2"/>
          </p:nvPr>
        </p:nvSpPr>
        <p:spPr/>
        <p:txBody>
          <a:bodyPr/>
          <a:lstStyle/>
          <a:p>
            <a:pPr lvl="0"/>
            <a:fld id="{66A14B7D-B288-438C-8EDB-FB208DA3F4EF}" type="slidenum">
              <a:rPr lang="en-US" noProof="0" smtClean="0"/>
              <a:pPr lvl="0"/>
              <a:t>106</a:t>
            </a:fld>
            <a:endParaRPr lang="en-US" noProof="0"/>
          </a:p>
        </p:txBody>
      </p:sp>
      <p:graphicFrame>
        <p:nvGraphicFramePr>
          <p:cNvPr id="6" name="Content Placeholder 14">
            <a:extLst>
              <a:ext uri="{FF2B5EF4-FFF2-40B4-BE49-F238E27FC236}">
                <a16:creationId xmlns:a16="http://schemas.microsoft.com/office/drawing/2014/main" id="{5B7FE2AA-BFB8-B9E7-79F1-6334D0C816FF}"/>
              </a:ext>
            </a:extLst>
          </p:cNvPr>
          <p:cNvGraphicFramePr>
            <a:graphicFrameLocks/>
          </p:cNvGraphicFramePr>
          <p:nvPr>
            <p:extLst>
              <p:ext uri="{D42A27DB-BD31-4B8C-83A1-F6EECF244321}">
                <p14:modId xmlns:p14="http://schemas.microsoft.com/office/powerpoint/2010/main" val="521411830"/>
              </p:ext>
            </p:extLst>
          </p:nvPr>
        </p:nvGraphicFramePr>
        <p:xfrm>
          <a:off x="851876" y="2195550"/>
          <a:ext cx="10716604" cy="1005840"/>
        </p:xfrm>
        <a:graphic>
          <a:graphicData uri="http://schemas.openxmlformats.org/drawingml/2006/table">
            <a:tbl>
              <a:tblPr/>
              <a:tblGrid>
                <a:gridCol w="2791803">
                  <a:extLst>
                    <a:ext uri="{9D8B030D-6E8A-4147-A177-3AD203B41FA5}">
                      <a16:colId xmlns:a16="http://schemas.microsoft.com/office/drawing/2014/main" val="3816976017"/>
                    </a:ext>
                  </a:extLst>
                </a:gridCol>
                <a:gridCol w="7924801">
                  <a:extLst>
                    <a:ext uri="{9D8B030D-6E8A-4147-A177-3AD203B41FA5}">
                      <a16:colId xmlns:a16="http://schemas.microsoft.com/office/drawing/2014/main" val="492607794"/>
                    </a:ext>
                  </a:extLst>
                </a:gridCol>
              </a:tblGrid>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Area</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115A6A"/>
                    </a:solid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spcBef>
                          <a:spcPts val="200"/>
                        </a:spcBef>
                        <a:spcAft>
                          <a:spcPts val="200"/>
                        </a:spcAft>
                        <a:buNone/>
                      </a:pPr>
                      <a:r>
                        <a:rPr lang="en-US" sz="18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H.R. 1 </a:t>
                      </a:r>
                      <a:endParaRPr lang="en-US" sz="18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solidFill>
                      <a:srgbClr val="115A6A"/>
                    </a:solidFill>
                  </a:tcPr>
                </a:tc>
                <a:extLst>
                  <a:ext uri="{0D108BD9-81ED-4DB2-BD59-A6C34878D82A}">
                    <a16:rowId xmlns:a16="http://schemas.microsoft.com/office/drawing/2014/main" val="2760934135"/>
                  </a:ext>
                </a:extLst>
              </a:tr>
              <a:tr h="187569">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ctr"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Eligibility Verification</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tc>
                  <a:txBody>
                    <a:bodyPr/>
                    <a:lstStyle>
                      <a:lvl1pPr marL="0" algn="l" defTabSz="1219140" rtl="0" eaLnBrk="1" latinLnBrk="0" hangingPunct="1">
                        <a:defRPr sz="2400" kern="1200">
                          <a:solidFill>
                            <a:schemeClr val="tx1"/>
                          </a:solidFill>
                          <a:latin typeface="Helvetica"/>
                        </a:defRPr>
                      </a:lvl1pPr>
                      <a:lvl2pPr marL="609570" algn="l" defTabSz="1219140" rtl="0" eaLnBrk="1" latinLnBrk="0" hangingPunct="1">
                        <a:defRPr sz="2400" kern="1200">
                          <a:solidFill>
                            <a:schemeClr val="tx1"/>
                          </a:solidFill>
                          <a:latin typeface="Helvetica"/>
                        </a:defRPr>
                      </a:lvl2pPr>
                      <a:lvl3pPr marL="1219140" algn="l" defTabSz="1219140" rtl="0" eaLnBrk="1" latinLnBrk="0" hangingPunct="1">
                        <a:defRPr sz="2400" kern="1200">
                          <a:solidFill>
                            <a:schemeClr val="tx1"/>
                          </a:solidFill>
                          <a:latin typeface="Helvetica"/>
                        </a:defRPr>
                      </a:lvl3pPr>
                      <a:lvl4pPr marL="1828709" algn="l" defTabSz="1219140" rtl="0" eaLnBrk="1" latinLnBrk="0" hangingPunct="1">
                        <a:defRPr sz="2400" kern="1200">
                          <a:solidFill>
                            <a:schemeClr val="tx1"/>
                          </a:solidFill>
                          <a:latin typeface="Helvetica"/>
                        </a:defRPr>
                      </a:lvl4pPr>
                      <a:lvl5pPr marL="2438278" algn="l" defTabSz="1219140" rtl="0" eaLnBrk="1" latinLnBrk="0" hangingPunct="1">
                        <a:defRPr sz="2400" kern="1200">
                          <a:solidFill>
                            <a:schemeClr val="tx1"/>
                          </a:solidFill>
                          <a:latin typeface="Helvetica"/>
                        </a:defRPr>
                      </a:lvl5pPr>
                      <a:lvl6pPr marL="3047848" algn="l" defTabSz="1219140" rtl="0" eaLnBrk="1" latinLnBrk="0" hangingPunct="1">
                        <a:defRPr sz="2400" kern="1200">
                          <a:solidFill>
                            <a:schemeClr val="tx1"/>
                          </a:solidFill>
                          <a:latin typeface="Helvetica"/>
                        </a:defRPr>
                      </a:lvl6pPr>
                      <a:lvl7pPr marL="3657418" algn="l" defTabSz="1219140" rtl="0" eaLnBrk="1" latinLnBrk="0" hangingPunct="1">
                        <a:defRPr sz="2400" kern="1200">
                          <a:solidFill>
                            <a:schemeClr val="tx1"/>
                          </a:solidFill>
                          <a:latin typeface="Helvetica"/>
                        </a:defRPr>
                      </a:lvl7pPr>
                      <a:lvl8pPr marL="4266987" algn="l" defTabSz="1219140" rtl="0" eaLnBrk="1" latinLnBrk="0" hangingPunct="1">
                        <a:defRPr sz="2400" kern="1200">
                          <a:solidFill>
                            <a:schemeClr val="tx1"/>
                          </a:solidFill>
                          <a:latin typeface="Helvetica"/>
                        </a:defRPr>
                      </a:lvl8pPr>
                      <a:lvl9pPr marL="4876557" algn="l" defTabSz="1219140" rtl="0" eaLnBrk="1" latinLnBrk="0" hangingPunct="1">
                        <a:defRPr sz="2400" kern="1200">
                          <a:solidFill>
                            <a:schemeClr val="tx1"/>
                          </a:solidFill>
                          <a:latin typeface="Helvetica"/>
                        </a:defRPr>
                      </a:lvl9pPr>
                    </a:lstStyle>
                    <a:p>
                      <a:pPr algn="l" fontAlgn="b">
                        <a:buNone/>
                      </a:pPr>
                      <a:r>
                        <a:rPr lang="en-US" sz="1800" b="0" u="none" strike="noStrike"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Prohibiting Automatic Re-enrollment and Imposing New Pre-enrollment Verification Requirements on Most Enrollees​</a:t>
                      </a:r>
                    </a:p>
                  </a:txBody>
                  <a:tcPr marL="45720" marR="45720" anchor="ctr">
                    <a:lnL w="12700" cmpd="sng">
                      <a:solidFill>
                        <a:srgbClr val="DCB626"/>
                      </a:solidFill>
                    </a:lnL>
                    <a:lnR w="12700" cmpd="sng">
                      <a:solidFill>
                        <a:srgbClr val="DCB626"/>
                      </a:solidFill>
                    </a:lnR>
                    <a:lnT w="12700" cmpd="sng">
                      <a:solidFill>
                        <a:srgbClr val="DCB626"/>
                      </a:solidFill>
                    </a:lnT>
                    <a:lnB w="12700" cmpd="sng">
                      <a:solidFill>
                        <a:srgbClr val="DCB626"/>
                      </a:solidFill>
                    </a:lnB>
                    <a:lnTlToBr w="12700" cmpd="sng">
                      <a:noFill/>
                      <a:prstDash val="solid"/>
                    </a:lnTlToBr>
                    <a:lnBlToTr w="12700" cmpd="sng">
                      <a:noFill/>
                      <a:prstDash val="solid"/>
                    </a:lnBlToTr>
                    <a:noFill/>
                  </a:tcPr>
                </a:tc>
                <a:extLst>
                  <a:ext uri="{0D108BD9-81ED-4DB2-BD59-A6C34878D82A}">
                    <a16:rowId xmlns:a16="http://schemas.microsoft.com/office/drawing/2014/main" val="4133440223"/>
                  </a:ext>
                </a:extLst>
              </a:tr>
            </a:tbl>
          </a:graphicData>
        </a:graphic>
      </p:graphicFrame>
    </p:spTree>
    <p:extLst>
      <p:ext uri="{BB962C8B-B14F-4D97-AF65-F5344CB8AC3E}">
        <p14:creationId xmlns:p14="http://schemas.microsoft.com/office/powerpoint/2010/main" val="17569805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A40C4155-4975-152E-3135-D82A714A35DA}"/>
              </a:ext>
            </a:extLst>
          </p:cNvPr>
          <p:cNvGraphicFramePr>
            <a:graphicFrameLocks noGrp="1"/>
          </p:cNvGraphicFramePr>
          <p:nvPr>
            <p:extLst>
              <p:ext uri="{D42A27DB-BD31-4B8C-83A1-F6EECF244321}">
                <p14:modId xmlns:p14="http://schemas.microsoft.com/office/powerpoint/2010/main" val="3010338063"/>
              </p:ext>
            </p:extLst>
          </p:nvPr>
        </p:nvGraphicFramePr>
        <p:xfrm>
          <a:off x="671030" y="1442802"/>
          <a:ext cx="10428991" cy="4920347"/>
        </p:xfrm>
        <a:graphic>
          <a:graphicData uri="http://schemas.openxmlformats.org/drawingml/2006/table">
            <a:tbl>
              <a:tblPr>
                <a:tableStyleId>{BDBED569-4797-4DF1-A0F4-6AAB3CD982D8}</a:tableStyleId>
              </a:tblPr>
              <a:tblGrid>
                <a:gridCol w="6394975">
                  <a:extLst>
                    <a:ext uri="{9D8B030D-6E8A-4147-A177-3AD203B41FA5}">
                      <a16:colId xmlns:a16="http://schemas.microsoft.com/office/drawing/2014/main" val="2848720415"/>
                    </a:ext>
                  </a:extLst>
                </a:gridCol>
                <a:gridCol w="1008504">
                  <a:extLst>
                    <a:ext uri="{9D8B030D-6E8A-4147-A177-3AD203B41FA5}">
                      <a16:colId xmlns:a16="http://schemas.microsoft.com/office/drawing/2014/main" val="118113298"/>
                    </a:ext>
                  </a:extLst>
                </a:gridCol>
                <a:gridCol w="1008504">
                  <a:extLst>
                    <a:ext uri="{9D8B030D-6E8A-4147-A177-3AD203B41FA5}">
                      <a16:colId xmlns:a16="http://schemas.microsoft.com/office/drawing/2014/main" val="2120645855"/>
                    </a:ext>
                  </a:extLst>
                </a:gridCol>
                <a:gridCol w="1008504">
                  <a:extLst>
                    <a:ext uri="{9D8B030D-6E8A-4147-A177-3AD203B41FA5}">
                      <a16:colId xmlns:a16="http://schemas.microsoft.com/office/drawing/2014/main" val="3761037677"/>
                    </a:ext>
                  </a:extLst>
                </a:gridCol>
                <a:gridCol w="1008504">
                  <a:extLst>
                    <a:ext uri="{9D8B030D-6E8A-4147-A177-3AD203B41FA5}">
                      <a16:colId xmlns:a16="http://schemas.microsoft.com/office/drawing/2014/main" val="2644076270"/>
                    </a:ext>
                  </a:extLst>
                </a:gridCol>
              </a:tblGrid>
              <a:tr h="306543">
                <a:tc>
                  <a:txBody>
                    <a:bodyPr/>
                    <a:lstStyle/>
                    <a:p>
                      <a:pPr marL="0" marR="0" algn="l" fontAlgn="t">
                        <a:buNone/>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Provision</a:t>
                      </a:r>
                      <a:endPar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115A6A"/>
                    </a:solidFill>
                  </a:tcPr>
                </a:tc>
                <a:tc>
                  <a:txBody>
                    <a:bodyPr/>
                    <a:lstStyle/>
                    <a:p>
                      <a:pPr marL="0" marR="0" algn="ctr" fontAlgn="t">
                        <a:buNone/>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Aug. 2025</a:t>
                      </a:r>
                      <a:endPar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002060"/>
                    </a:solidFill>
                  </a:tcPr>
                </a:tc>
                <a:tc>
                  <a:txBody>
                    <a:bodyPr/>
                    <a:lstStyle/>
                    <a:p>
                      <a:pPr marL="0" marR="0" algn="ctr" fontAlgn="t">
                        <a:buNone/>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PY 2026</a:t>
                      </a:r>
                      <a:endPar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002060"/>
                    </a:solidFill>
                  </a:tcPr>
                </a:tc>
                <a:tc>
                  <a:txBody>
                    <a:bodyPr/>
                    <a:lstStyle/>
                    <a:p>
                      <a:pPr marL="0" marR="0" algn="ctr" fontAlgn="t">
                        <a:buNone/>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PY 2027</a:t>
                      </a:r>
                      <a:endPar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002060"/>
                    </a:solidFill>
                  </a:tcPr>
                </a:tc>
                <a:tc>
                  <a:txBody>
                    <a:bodyPr/>
                    <a:lstStyle/>
                    <a:p>
                      <a:pPr marL="0" marR="0" algn="ctr" fontAlgn="t">
                        <a:buNone/>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PY 2028+</a:t>
                      </a:r>
                      <a:endPar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002060"/>
                    </a:solidFill>
                  </a:tcPr>
                </a:tc>
                <a:extLst>
                  <a:ext uri="{0D108BD9-81ED-4DB2-BD59-A6C34878D82A}">
                    <a16:rowId xmlns:a16="http://schemas.microsoft.com/office/drawing/2014/main" val="402570208"/>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Shortened Open Enrollment Period</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490185962"/>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Excluding DACA Recipients from Marketplace Coverage</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4091267484"/>
                  </a:ext>
                </a:extLst>
              </a:tr>
              <a:tr h="410165">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Eliminating the Monthly &lt;150 percent FPL Special Enrollment Period</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r>
                        <a:rPr lang="en-US" sz="1100" b="1">
                          <a:solidFill>
                            <a:srgbClr val="F5F5F5"/>
                          </a:solidFill>
                          <a:effectLst/>
                          <a:latin typeface="Open Sans" panose="020B0606030504020204" pitchFamily="34" charset="0"/>
                          <a:ea typeface="Open Sans" panose="020B0606030504020204" pitchFamily="34" charset="0"/>
                          <a:cs typeface="Open Sans" panose="020B0606030504020204" pitchFamily="34" charset="0"/>
                        </a:rPr>
                        <a:t>No SEP</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chemeClr val="bg1">
                        <a:lumMod val="85000"/>
                      </a:schemeClr>
                    </a:solidFill>
                  </a:tcPr>
                </a:tc>
                <a:tc gridSpan="2">
                  <a:txBody>
                    <a:bodyPr/>
                    <a:lstStyle/>
                    <a:p>
                      <a:pPr marL="0" marR="0" algn="ctr" fontAlgn="t">
                        <a:buNone/>
                      </a:pPr>
                      <a:r>
                        <a:rPr lang="en-US" sz="1100" b="1">
                          <a:solidFill>
                            <a:srgbClr val="F5F5F5"/>
                          </a:solidFill>
                          <a:effectLst/>
                          <a:latin typeface="Open Sans" panose="020B0606030504020204" pitchFamily="34" charset="0"/>
                          <a:ea typeface="Open Sans" panose="020B0606030504020204" pitchFamily="34" charset="0"/>
                          <a:cs typeface="Open Sans" panose="020B0606030504020204" pitchFamily="34" charset="0"/>
                        </a:rPr>
                        <a:t>No subsidies with income-based SEP</a:t>
                      </a:r>
                    </a:p>
                  </a:txBody>
                  <a:tcPr marL="97264" marR="97264" marT="48632" marB="48632"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hMerge="1">
                  <a:txBody>
                    <a:bodyPr/>
                    <a:lstStyle/>
                    <a:p>
                      <a:endParaRPr lang="en-US"/>
                    </a:p>
                  </a:txBody>
                  <a:tcPr/>
                </a:tc>
                <a:extLst>
                  <a:ext uri="{0D108BD9-81ED-4DB2-BD59-A6C34878D82A}">
                    <a16:rowId xmlns:a16="http://schemas.microsoft.com/office/drawing/2014/main" val="3645316252"/>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Requiring Documentation When Tax Data Shows Income Under 100 Percent FPL</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chemeClr val="bg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extLst>
                  <a:ext uri="{0D108BD9-81ED-4DB2-BD59-A6C34878D82A}">
                    <a16:rowId xmlns:a16="http://schemas.microsoft.com/office/drawing/2014/main" val="2334691543"/>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Requiring Income Attestation and Documentation When Tax Data Is Unavailable</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extLst>
                  <a:ext uri="{0D108BD9-81ED-4DB2-BD59-A6C34878D82A}">
                    <a16:rowId xmlns:a16="http://schemas.microsoft.com/office/drawing/2014/main" val="331351850"/>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Eliminating the Automatic 60-Day Extension to Resolve Income Inconsistencies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4144282401"/>
                  </a:ext>
                </a:extLst>
              </a:tr>
              <a:tr h="224840">
                <a:tc>
                  <a:txBody>
                    <a:bodyPr/>
                    <a:lstStyle/>
                    <a:p>
                      <a:pPr marL="0" marR="0" algn="l" fontAlgn="t">
                        <a:buNone/>
                      </a:pPr>
                      <a:r>
                        <a:rPr lang="en-US" sz="1100"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Allowing Issuers to Require Payment of Past-Due Premiums Before Effectuating New Coverage</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1526571219"/>
                  </a:ext>
                </a:extLst>
              </a:tr>
              <a:tr h="224840">
                <a:tc>
                  <a:txBody>
                    <a:bodyPr/>
                    <a:lstStyle/>
                    <a:p>
                      <a:pPr marL="0" marR="0" algn="l" fontAlgn="t">
                        <a:buNone/>
                      </a:pPr>
                      <a:r>
                        <a:rPr lang="en-US" sz="1100"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Modifying the Premium Payment Threshold Policy</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extLst>
                  <a:ext uri="{0D108BD9-81ED-4DB2-BD59-A6C34878D82A}">
                    <a16:rowId xmlns:a16="http://schemas.microsoft.com/office/drawing/2014/main" val="2053464910"/>
                  </a:ext>
                </a:extLst>
              </a:tr>
              <a:tr h="224840">
                <a:tc>
                  <a:txBody>
                    <a:bodyPr/>
                    <a:lstStyle/>
                    <a:p>
                      <a:pPr marL="0" marR="0" algn="l" fontAlgn="t">
                        <a:buNone/>
                      </a:pPr>
                      <a:r>
                        <a:rPr lang="en-US" sz="1100"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Excluding Gender-Affirming Care from EHBs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377365851"/>
                  </a:ext>
                </a:extLst>
              </a:tr>
              <a:tr h="224840">
                <a:tc>
                  <a:txBody>
                    <a:bodyPr/>
                    <a:lstStyle/>
                    <a:p>
                      <a:pPr marL="0" marR="0" algn="l" fontAlgn="t">
                        <a:buNone/>
                      </a:pPr>
                      <a:r>
                        <a:rPr lang="en-US" sz="1100"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Actuarial Value Changes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677658811"/>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Maximum Out of Pocket and Premium Methodology Changes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extLst>
                  <a:ext uri="{0D108BD9-81ED-4DB2-BD59-A6C34878D82A}">
                    <a16:rowId xmlns:a16="http://schemas.microsoft.com/office/drawing/2014/main" val="4243533163"/>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Shortening the FTR Period for APTC</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573436443"/>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Eliminating Income-based SEP</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60BDCE"/>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3715943161"/>
                  </a:ext>
                </a:extLst>
              </a:tr>
              <a:tr h="40433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Prohibits PTCs for Lawfully Present Individuals Who Are Ineligible for Medicaid due to Immigration Status with Household Incomes Below 100 Percent FPL</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3193467705"/>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Eliminating Income-based Caps on Excess APTC Repayment</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888999801"/>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Restricting PTC Eligibility to "Eligible Aliens"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3898518623"/>
                  </a:ext>
                </a:extLst>
              </a:tr>
              <a:tr h="40433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Prohibiting Automatic Re-enrollment and Imposing New Pre-enrollment Verification Requirements on Most Enrollees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FBAD32"/>
                    </a:solidFill>
                  </a:tcPr>
                </a:tc>
                <a:extLst>
                  <a:ext uri="{0D108BD9-81ED-4DB2-BD59-A6C34878D82A}">
                    <a16:rowId xmlns:a16="http://schemas.microsoft.com/office/drawing/2014/main" val="2447155748"/>
                  </a:ext>
                </a:extLst>
              </a:tr>
              <a:tr h="224840">
                <a:tc>
                  <a:txBody>
                    <a:bodyPr/>
                    <a:lstStyle/>
                    <a:p>
                      <a:pPr marL="0" marR="0" algn="l" fontAlgn="t">
                        <a:buNone/>
                      </a:pPr>
                      <a:r>
                        <a:rPr lang="en-US" sz="11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Expiration of Enhanced PTCs</a:t>
                      </a: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DC6020"/>
                    </a:solidFill>
                  </a:tcPr>
                </a:tc>
                <a:tc>
                  <a:txBody>
                    <a:bodyPr/>
                    <a:lstStyle/>
                    <a:p>
                      <a:pPr marL="0" marR="0" lvl="0" indent="0" algn="ctr" defTabSz="1219170"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DC6020"/>
                    </a:solidFill>
                  </a:tcPr>
                </a:tc>
                <a:tc>
                  <a:txBody>
                    <a:bodyPr/>
                    <a:lstStyle/>
                    <a:p>
                      <a:pPr marL="0" marR="0" algn="ctr" fontAlgn="t">
                        <a:buNone/>
                      </a:pPr>
                      <a:endParaRPr lang="en-U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20709" marR="20709" marT="20709" marB="20709" anchor="ctr">
                    <a:lnL w="6350" cap="flat" cmpd="sng" algn="ctr">
                      <a:solidFill>
                        <a:srgbClr val="282F72"/>
                      </a:solidFill>
                      <a:prstDash val="solid"/>
                      <a:round/>
                      <a:headEnd type="none" w="med" len="med"/>
                      <a:tailEnd type="none" w="med" len="med"/>
                    </a:lnL>
                    <a:lnR w="6350" cap="flat" cmpd="sng" algn="ctr">
                      <a:solidFill>
                        <a:srgbClr val="282F72"/>
                      </a:solidFill>
                      <a:prstDash val="solid"/>
                      <a:round/>
                      <a:headEnd type="none" w="med" len="med"/>
                      <a:tailEnd type="none" w="med" len="med"/>
                    </a:lnR>
                    <a:lnT w="6350" cap="flat" cmpd="sng" algn="ctr">
                      <a:solidFill>
                        <a:srgbClr val="282F72"/>
                      </a:solidFill>
                      <a:prstDash val="solid"/>
                      <a:round/>
                      <a:headEnd type="none" w="med" len="med"/>
                      <a:tailEnd type="none" w="med" len="med"/>
                    </a:lnT>
                    <a:lnB w="6350" cap="flat" cmpd="sng" algn="ctr">
                      <a:solidFill>
                        <a:srgbClr val="282F72"/>
                      </a:solidFill>
                      <a:prstDash val="solid"/>
                      <a:round/>
                      <a:headEnd type="none" w="med" len="med"/>
                      <a:tailEnd type="none" w="med" len="med"/>
                    </a:lnB>
                    <a:solidFill>
                      <a:srgbClr val="DC6020"/>
                    </a:solidFill>
                  </a:tcPr>
                </a:tc>
                <a:extLst>
                  <a:ext uri="{0D108BD9-81ED-4DB2-BD59-A6C34878D82A}">
                    <a16:rowId xmlns:a16="http://schemas.microsoft.com/office/drawing/2014/main" val="1989701958"/>
                  </a:ext>
                </a:extLst>
              </a:tr>
            </a:tbl>
          </a:graphicData>
        </a:graphic>
      </p:graphicFrame>
      <p:sp>
        <p:nvSpPr>
          <p:cNvPr id="4" name="Slide Number Placeholder 3">
            <a:extLst>
              <a:ext uri="{FF2B5EF4-FFF2-40B4-BE49-F238E27FC236}">
                <a16:creationId xmlns:a16="http://schemas.microsoft.com/office/drawing/2014/main" id="{7FBC10AB-9E75-E96F-E2D7-68E93FB44059}"/>
              </a:ext>
            </a:extLst>
          </p:cNvPr>
          <p:cNvSpPr>
            <a:spLocks noGrp="1"/>
          </p:cNvSpPr>
          <p:nvPr>
            <p:ph type="sldNum" sz="quarter" idx="2"/>
          </p:nvPr>
        </p:nvSpPr>
        <p:spPr>
          <a:xfrm>
            <a:off x="10594597" y="267077"/>
            <a:ext cx="998501" cy="2457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4B7D-B288-438C-8EDB-FB208DA3F4EF}" type="slidenum">
              <a:rPr kumimoji="0" lang="en-US" sz="93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930" i="0" u="none" strike="noStrike" kern="1200" cap="none" spc="0" normalizeH="0" baseline="0" noProof="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9C611E83-1079-ACB2-A4D8-C245838FD455}"/>
              </a:ext>
            </a:extLst>
          </p:cNvPr>
          <p:cNvSpPr txBox="1"/>
          <p:nvPr/>
        </p:nvSpPr>
        <p:spPr>
          <a:xfrm>
            <a:off x="671030" y="6392785"/>
            <a:ext cx="1362075" cy="261610"/>
          </a:xfrm>
          <a:prstGeom prst="rect">
            <a:avLst/>
          </a:prstGeom>
          <a:solidFill>
            <a:srgbClr val="60BDCE"/>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5F5F5"/>
                </a:solidFill>
                <a:effectLst/>
                <a:uLnTx/>
                <a:uFillTx/>
                <a:latin typeface="Open Sans" panose="020B0606030504020204" pitchFamily="34" charset="0"/>
                <a:ea typeface="Open Sans" panose="020B0606030504020204" pitchFamily="34" charset="0"/>
                <a:cs typeface="Open Sans" panose="020B0606030504020204" pitchFamily="34" charset="0"/>
              </a:rPr>
              <a:t>CMS Final Rule</a:t>
            </a:r>
          </a:p>
        </p:txBody>
      </p:sp>
      <p:sp>
        <p:nvSpPr>
          <p:cNvPr id="16" name="TextBox 15">
            <a:extLst>
              <a:ext uri="{FF2B5EF4-FFF2-40B4-BE49-F238E27FC236}">
                <a16:creationId xmlns:a16="http://schemas.microsoft.com/office/drawing/2014/main" id="{22C19E9E-7A07-5696-E3A1-14CCC65925B8}"/>
              </a:ext>
            </a:extLst>
          </p:cNvPr>
          <p:cNvSpPr txBox="1"/>
          <p:nvPr/>
        </p:nvSpPr>
        <p:spPr>
          <a:xfrm>
            <a:off x="3568492" y="6392785"/>
            <a:ext cx="1362075" cy="261610"/>
          </a:xfrm>
          <a:prstGeom prst="rect">
            <a:avLst/>
          </a:prstGeom>
          <a:solidFill>
            <a:srgbClr val="DC6020"/>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5F5F5"/>
                </a:solidFill>
                <a:effectLst/>
                <a:uLnTx/>
                <a:uFillTx/>
                <a:latin typeface="Open Sans" panose="020B0606030504020204" pitchFamily="34" charset="0"/>
                <a:ea typeface="Open Sans" panose="020B0606030504020204" pitchFamily="34" charset="0"/>
                <a:cs typeface="Open Sans" panose="020B0606030504020204" pitchFamily="34" charset="0"/>
              </a:rPr>
              <a:t>Enhanced PTCs</a:t>
            </a:r>
          </a:p>
        </p:txBody>
      </p:sp>
      <p:sp>
        <p:nvSpPr>
          <p:cNvPr id="17" name="TextBox 16">
            <a:extLst>
              <a:ext uri="{FF2B5EF4-FFF2-40B4-BE49-F238E27FC236}">
                <a16:creationId xmlns:a16="http://schemas.microsoft.com/office/drawing/2014/main" id="{02D5C590-AFF5-D249-64CD-969DBA3349F4}"/>
              </a:ext>
            </a:extLst>
          </p:cNvPr>
          <p:cNvSpPr txBox="1"/>
          <p:nvPr/>
        </p:nvSpPr>
        <p:spPr>
          <a:xfrm>
            <a:off x="2119761" y="6392785"/>
            <a:ext cx="1362075" cy="261610"/>
          </a:xfrm>
          <a:prstGeom prst="rect">
            <a:avLst/>
          </a:prstGeom>
          <a:solidFill>
            <a:srgbClr val="FBAD32"/>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5F5F5"/>
                </a:solidFill>
                <a:effectLst/>
                <a:uLnTx/>
                <a:uFillTx/>
                <a:latin typeface="Open Sans" panose="020B0606030504020204" pitchFamily="34" charset="0"/>
                <a:ea typeface="Open Sans" panose="020B0606030504020204" pitchFamily="34" charset="0"/>
                <a:cs typeface="Open Sans" panose="020B0606030504020204" pitchFamily="34" charset="0"/>
              </a:rPr>
              <a:t>HR 1</a:t>
            </a:r>
          </a:p>
        </p:txBody>
      </p:sp>
      <p:sp>
        <p:nvSpPr>
          <p:cNvPr id="18" name="Title 9">
            <a:extLst>
              <a:ext uri="{FF2B5EF4-FFF2-40B4-BE49-F238E27FC236}">
                <a16:creationId xmlns:a16="http://schemas.microsoft.com/office/drawing/2014/main" id="{15F899A5-E5CC-88AC-2815-3F780E898EC9}"/>
              </a:ext>
            </a:extLst>
          </p:cNvPr>
          <p:cNvSpPr txBox="1">
            <a:spLocks/>
          </p:cNvSpPr>
          <p:nvPr/>
        </p:nvSpPr>
        <p:spPr>
          <a:xfrm>
            <a:off x="671030" y="836710"/>
            <a:ext cx="8798973" cy="62724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spc="0" normalizeH="0" noProof="0">
                <a:ln>
                  <a:noFill/>
                </a:ln>
                <a:solidFill>
                  <a:srgbClr val="DC6020"/>
                </a:solidFill>
                <a:effectLst/>
                <a:uLnTx/>
                <a:uFillTx/>
                <a:latin typeface="Source Serif 4 Black" panose="02040603050405020204" pitchFamily="18" charset="0"/>
                <a:ea typeface="Open Sans" panose="020B0606030504020204" pitchFamily="34" charset="0"/>
                <a:cs typeface="Open Sans" panose="020B0606030504020204" pitchFamily="34" charset="0"/>
              </a:rPr>
              <a:t>Overall Effective Dates</a:t>
            </a:r>
          </a:p>
        </p:txBody>
      </p:sp>
      <p:pic>
        <p:nvPicPr>
          <p:cNvPr id="2" name="Graphic 1" descr="Scales of justice with solid fill">
            <a:extLst>
              <a:ext uri="{FF2B5EF4-FFF2-40B4-BE49-F238E27FC236}">
                <a16:creationId xmlns:a16="http://schemas.microsoft.com/office/drawing/2014/main" id="{1C1254F5-3F01-E4F4-3951-595A8F26E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6239" y="4428340"/>
            <a:ext cx="236870" cy="236870"/>
          </a:xfrm>
          <a:prstGeom prst="rect">
            <a:avLst/>
          </a:prstGeom>
        </p:spPr>
      </p:pic>
      <p:sp>
        <p:nvSpPr>
          <p:cNvPr id="12" name="TextBox 11">
            <a:extLst>
              <a:ext uri="{FF2B5EF4-FFF2-40B4-BE49-F238E27FC236}">
                <a16:creationId xmlns:a16="http://schemas.microsoft.com/office/drawing/2014/main" id="{789A28DE-7ABA-152B-2053-DB0820AFE26F}"/>
              </a:ext>
            </a:extLst>
          </p:cNvPr>
          <p:cNvSpPr txBox="1"/>
          <p:nvPr/>
        </p:nvSpPr>
        <p:spPr>
          <a:xfrm>
            <a:off x="7225582" y="6478585"/>
            <a:ext cx="42812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Indicates implementation of provision was stayed by a federal court on 8/22/25.</a:t>
            </a:r>
          </a:p>
        </p:txBody>
      </p:sp>
      <p:pic>
        <p:nvPicPr>
          <p:cNvPr id="3" name="Graphic 2" descr="Scales of justice with solid fill">
            <a:extLst>
              <a:ext uri="{FF2B5EF4-FFF2-40B4-BE49-F238E27FC236}">
                <a16:creationId xmlns:a16="http://schemas.microsoft.com/office/drawing/2014/main" id="{4A2B3AC9-5151-737E-06DE-209753FF14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2845" y="3966048"/>
            <a:ext cx="236870" cy="236870"/>
          </a:xfrm>
          <a:prstGeom prst="rect">
            <a:avLst/>
          </a:prstGeom>
        </p:spPr>
      </p:pic>
      <p:pic>
        <p:nvPicPr>
          <p:cNvPr id="5" name="Graphic 4" descr="Scales of justice with solid fill">
            <a:extLst>
              <a:ext uri="{FF2B5EF4-FFF2-40B4-BE49-F238E27FC236}">
                <a16:creationId xmlns:a16="http://schemas.microsoft.com/office/drawing/2014/main" id="{F843211B-3A76-D6A8-D25D-AEFEB66A9A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1662" y="3310565"/>
            <a:ext cx="236870" cy="236870"/>
          </a:xfrm>
          <a:prstGeom prst="rect">
            <a:avLst/>
          </a:prstGeom>
        </p:spPr>
      </p:pic>
      <p:pic>
        <p:nvPicPr>
          <p:cNvPr id="6" name="Graphic 5" descr="Scales of justice with solid fill">
            <a:extLst>
              <a:ext uri="{FF2B5EF4-FFF2-40B4-BE49-F238E27FC236}">
                <a16:creationId xmlns:a16="http://schemas.microsoft.com/office/drawing/2014/main" id="{D01FD81C-2164-108D-4A9F-A8CBCBF80F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2140" y="2850279"/>
            <a:ext cx="236870" cy="236870"/>
          </a:xfrm>
          <a:prstGeom prst="rect">
            <a:avLst/>
          </a:prstGeom>
        </p:spPr>
      </p:pic>
      <p:pic>
        <p:nvPicPr>
          <p:cNvPr id="9" name="Graphic 8" descr="Scales of justice with solid fill">
            <a:extLst>
              <a:ext uri="{FF2B5EF4-FFF2-40B4-BE49-F238E27FC236}">
                <a16:creationId xmlns:a16="http://schemas.microsoft.com/office/drawing/2014/main" id="{B51FACF0-4631-E0D0-CE7F-BC9D2B5CB3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2140" y="2598456"/>
            <a:ext cx="236870" cy="236870"/>
          </a:xfrm>
          <a:prstGeom prst="rect">
            <a:avLst/>
          </a:prstGeom>
        </p:spPr>
      </p:pic>
      <p:pic>
        <p:nvPicPr>
          <p:cNvPr id="19" name="Graphic 18" descr="Scales of justice with solid fill">
            <a:extLst>
              <a:ext uri="{FF2B5EF4-FFF2-40B4-BE49-F238E27FC236}">
                <a16:creationId xmlns:a16="http://schemas.microsoft.com/office/drawing/2014/main" id="{9391C505-277E-3470-FEFB-13F795E34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904" y="6467872"/>
            <a:ext cx="236870" cy="236870"/>
          </a:xfrm>
          <a:prstGeom prst="rect">
            <a:avLst/>
          </a:prstGeom>
        </p:spPr>
      </p:pic>
    </p:spTree>
    <p:extLst>
      <p:ext uri="{BB962C8B-B14F-4D97-AF65-F5344CB8AC3E}">
        <p14:creationId xmlns:p14="http://schemas.microsoft.com/office/powerpoint/2010/main" val="22885597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8E14-4527-C2F7-16E6-41ECCC5576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727423-818C-1D91-EBC8-A9280470483A}"/>
              </a:ext>
            </a:extLst>
          </p:cNvPr>
          <p:cNvSpPr>
            <a:spLocks noGrp="1"/>
          </p:cNvSpPr>
          <p:nvPr>
            <p:ph type="title"/>
          </p:nvPr>
        </p:nvSpPr>
        <p:spPr/>
        <p:txBody>
          <a:bodyPr>
            <a:noAutofit/>
          </a:bodyPr>
          <a:lstStyle/>
          <a:p>
            <a:pPr algn="ctr" defTabSz="1133828">
              <a:defRPr sz="11904">
                <a:solidFill>
                  <a:srgbClr val="FFFFFF"/>
                </a:solidFill>
                <a:latin typeface="Open Sans"/>
                <a:ea typeface="Open Sans"/>
                <a:cs typeface="Open Sans"/>
                <a:sym typeface="Open Sans"/>
              </a:defRPr>
            </a:pPr>
            <a:r>
              <a:rPr lang="en-US" sz="6000">
                <a:solidFill>
                  <a:srgbClr val="FFFFFF"/>
                </a:solidFill>
                <a:latin typeface="Source Serif 4 Black" panose="02040603050405020204" pitchFamily="18" charset="0"/>
                <a:ea typeface="Open Sans Bold" panose="020B0806030504020204" pitchFamily="34" charset="0"/>
                <a:cs typeface="Open Sans Bold" panose="020B0806030504020204" pitchFamily="34" charset="0"/>
              </a:rPr>
              <a:t>Strategies: Retention &amp; Open Enrollment</a:t>
            </a:r>
          </a:p>
        </p:txBody>
      </p:sp>
    </p:spTree>
    <p:extLst>
      <p:ext uri="{BB962C8B-B14F-4D97-AF65-F5344CB8AC3E}">
        <p14:creationId xmlns:p14="http://schemas.microsoft.com/office/powerpoint/2010/main" val="2288069907"/>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E671BD-6710-B587-A75B-060723C29A0B}"/>
              </a:ext>
            </a:extLst>
          </p:cNvPr>
          <p:cNvSpPr/>
          <p:nvPr/>
        </p:nvSpPr>
        <p:spPr>
          <a:xfrm>
            <a:off x="1" y="0"/>
            <a:ext cx="3471068"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highlight>
                <a:srgbClr val="FFFF00"/>
              </a:highlight>
              <a:uLnTx/>
              <a:uFillTx/>
              <a:latin typeface="Calibri"/>
              <a:ea typeface="Calibri"/>
              <a:cs typeface="Arial"/>
            </a:endParaRPr>
          </a:p>
        </p:txBody>
      </p:sp>
      <p:sp>
        <p:nvSpPr>
          <p:cNvPr id="3" name="Slide Number Placeholder 2">
            <a:extLst>
              <a:ext uri="{FF2B5EF4-FFF2-40B4-BE49-F238E27FC236}">
                <a16:creationId xmlns:a16="http://schemas.microsoft.com/office/drawing/2014/main" id="{38C04662-EBBE-52A2-7B2B-612CC2CE3B66}"/>
              </a:ext>
            </a:extLst>
          </p:cNvPr>
          <p:cNvSpPr>
            <a:spLocks noGrp="1"/>
          </p:cNvSpPr>
          <p:nvPr>
            <p:ph type="sldNum" sz="quarter" idx="2"/>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a:ln>
                  <a:noFill/>
                </a:ln>
                <a:solidFill>
                  <a:srgbClr val="554D56"/>
                </a:solidFill>
                <a:effectLst/>
                <a:uLnTx/>
                <a:uFillTx/>
                <a:latin typeface="Arial"/>
                <a:ea typeface="+mn-ea"/>
                <a:cs typeface="Arial"/>
                <a:sym typeface="Helvetica"/>
              </a:rPr>
              <a:pPr marL="0" marR="0" lvl="0" indent="0" algn="r" defTabSz="609570" rtl="0" eaLnBrk="1" fontAlgn="auto" latinLnBrk="0" hangingPunct="1">
                <a:lnSpc>
                  <a:spcPct val="100000"/>
                </a:lnSpc>
                <a:spcBef>
                  <a:spcPts val="0"/>
                </a:spcBef>
                <a:spcAft>
                  <a:spcPts val="0"/>
                </a:spcAft>
                <a:buClrTx/>
                <a:buSzTx/>
                <a:buFontTx/>
                <a:buNone/>
                <a:tabLst/>
                <a:defRPr/>
              </a:pPr>
              <a:t>109</a:t>
            </a:fld>
            <a:endParaRPr kumimoji="0" lang="en-US" sz="933" b="1" i="0" u="none" strike="noStrike" kern="1200" cap="none" spc="0" normalizeH="0" baseline="0" noProof="0">
              <a:ln>
                <a:noFill/>
              </a:ln>
              <a:solidFill>
                <a:srgbClr val="554D56"/>
              </a:solidFill>
              <a:effectLst/>
              <a:uLnTx/>
              <a:uFillTx/>
              <a:latin typeface="Arial"/>
              <a:ea typeface="+mn-ea"/>
              <a:cs typeface="Arial"/>
              <a:sym typeface="Helvetica"/>
            </a:endParaRPr>
          </a:p>
        </p:txBody>
      </p:sp>
      <p:sp>
        <p:nvSpPr>
          <p:cNvPr id="6" name="Text Placeholder 5">
            <a:extLst>
              <a:ext uri="{FF2B5EF4-FFF2-40B4-BE49-F238E27FC236}">
                <a16:creationId xmlns:a16="http://schemas.microsoft.com/office/drawing/2014/main" id="{84139B0F-4C88-2643-6669-D7A8EEB7C745}"/>
              </a:ext>
            </a:extLst>
          </p:cNvPr>
          <p:cNvSpPr txBox="1">
            <a:spLocks/>
          </p:cNvSpPr>
          <p:nvPr/>
        </p:nvSpPr>
        <p:spPr>
          <a:xfrm>
            <a:off x="387565" y="1741715"/>
            <a:ext cx="2910516" cy="4619829"/>
          </a:xfrm>
          <a:prstGeom prst="rect">
            <a:avLst/>
          </a:prstGeom>
        </p:spPr>
        <p:txBody>
          <a:bodyPr vert="horz" lIns="121920" tIns="60960" rIns="121920" bIns="60960" rtlCol="0" anchor="t">
            <a:normAutofit/>
          </a:bodyPr>
          <a:lstStyle>
            <a:defPPr>
              <a:defRPr lang="en-US"/>
            </a:defPPr>
            <a:lvl1pPr marL="0" marR="0" indent="0" algn="l" defTabSz="609570" rtl="0" eaLnBrk="1" fontAlgn="auto" latinLnBrk="0" hangingPunct="1">
              <a:lnSpc>
                <a:spcPct val="100000"/>
              </a:lnSpc>
              <a:spcBef>
                <a:spcPts val="0"/>
              </a:spcBef>
              <a:spcAft>
                <a:spcPts val="0"/>
              </a:spcAft>
              <a:buClrTx/>
              <a:buSzTx/>
              <a:buFontTx/>
              <a:buNone/>
              <a:tabLst/>
              <a:defRPr lang="en-US" sz="2400" kern="1200">
                <a:solidFill>
                  <a:schemeClr val="tx1"/>
                </a:solidFill>
                <a:latin typeface="+mn-lt"/>
                <a:ea typeface="+mn-ea"/>
                <a:cs typeface="+mn-cs"/>
              </a:defRPr>
            </a:lvl1pPr>
            <a:lvl2pPr marL="609570" marR="0" indent="-285743" algn="l" defTabSz="60957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2400" kern="1200">
                <a:solidFill>
                  <a:schemeClr val="tx1"/>
                </a:solidFill>
                <a:latin typeface="+mn-lt"/>
                <a:ea typeface="+mn-ea"/>
                <a:cs typeface="+mn-cs"/>
              </a:defRPr>
            </a:lvl2pPr>
            <a:lvl3pPr marL="1219140" marR="0" indent="-225419" algn="l" defTabSz="609570" rtl="0" eaLnBrk="1" fontAlgn="auto" latinLnBrk="0" hangingPunct="1">
              <a:lnSpc>
                <a:spcPct val="100000"/>
              </a:lnSpc>
              <a:spcBef>
                <a:spcPts val="0"/>
              </a:spcBef>
              <a:spcAft>
                <a:spcPts val="0"/>
              </a:spcAft>
              <a:buClrTx/>
              <a:buSzTx/>
              <a:buFont typeface="Wingdings" pitchFamily="2" charset="2"/>
              <a:buChar char="§"/>
              <a:tabLst/>
              <a:defRPr lang="en-US" sz="2400" kern="1200">
                <a:solidFill>
                  <a:schemeClr val="tx1"/>
                </a:solidFill>
                <a:latin typeface="+mn-lt"/>
                <a:ea typeface="+mn-ea"/>
                <a:cs typeface="+mn-cs"/>
              </a:defRPr>
            </a:lvl3pPr>
            <a:lvl4pPr marL="1828709" marR="0" indent="-173034" algn="l" defTabSz="609570" rtl="0" eaLnBrk="1" fontAlgn="auto" latinLnBrk="0" hangingPunct="1">
              <a:lnSpc>
                <a:spcPct val="100000"/>
              </a:lnSpc>
              <a:spcBef>
                <a:spcPts val="0"/>
              </a:spcBef>
              <a:spcAft>
                <a:spcPts val="0"/>
              </a:spcAft>
              <a:buClrTx/>
              <a:buSzTx/>
              <a:buFont typeface="Arial" pitchFamily="34" charset="0"/>
              <a:buChar char="•"/>
              <a:tabLst/>
              <a:defRPr lang="en-US" sz="2400" kern="1200">
                <a:solidFill>
                  <a:schemeClr val="tx1"/>
                </a:solidFill>
                <a:latin typeface="+mn-lt"/>
                <a:ea typeface="+mn-ea"/>
                <a:cs typeface="+mn-cs"/>
              </a:defRPr>
            </a:lvl4pPr>
            <a:lvl5pPr marL="2438278" marR="0" indent="-228594" algn="l" defTabSz="609570" rtl="0" eaLnBrk="1" fontAlgn="auto" latinLnBrk="0" hangingPunct="1">
              <a:lnSpc>
                <a:spcPct val="100000"/>
              </a:lnSpc>
              <a:spcBef>
                <a:spcPts val="0"/>
              </a:spcBef>
              <a:spcAft>
                <a:spcPts val="0"/>
              </a:spcAft>
              <a:buClrTx/>
              <a:buSzTx/>
              <a:buFont typeface="Arial" pitchFamily="34" charset="0"/>
              <a:buChar char="»"/>
              <a:tabLst/>
              <a:defRPr lang="en-US" sz="2400" kern="1200">
                <a:solidFill>
                  <a:schemeClr val="tx1"/>
                </a:solidFill>
                <a:latin typeface="+mn-lt"/>
                <a:ea typeface="+mn-ea"/>
                <a:cs typeface="+mn-cs"/>
              </a:defRPr>
            </a:lvl5pPr>
            <a:lvl6pPr marL="3047848" indent="-228594" algn="l" defTabSz="6095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57418" indent="-228594" algn="l" defTabSz="6095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266987" indent="-228594" algn="l" defTabSz="6095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876557" indent="-228594" algn="l" defTabSz="6095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81274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Aptos"/>
              <a:ea typeface="+mn-ea"/>
              <a:cs typeface="+mn-cs"/>
            </a:endParaRPr>
          </a:p>
        </p:txBody>
      </p:sp>
      <p:sp>
        <p:nvSpPr>
          <p:cNvPr id="11" name="Title 1">
            <a:extLst>
              <a:ext uri="{FF2B5EF4-FFF2-40B4-BE49-F238E27FC236}">
                <a16:creationId xmlns:a16="http://schemas.microsoft.com/office/drawing/2014/main" id="{B67D15D2-8DC1-4319-3772-6C9F40F6E1CB}"/>
              </a:ext>
            </a:extLst>
          </p:cNvPr>
          <p:cNvSpPr txBox="1">
            <a:spLocks/>
          </p:cNvSpPr>
          <p:nvPr/>
        </p:nvSpPr>
        <p:spPr>
          <a:xfrm>
            <a:off x="302258" y="206494"/>
            <a:ext cx="3110311" cy="16284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Email &amp; Direct Mail</a:t>
            </a:r>
            <a:endParaRPr kumimoji="0" lang="en-US" sz="44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Picture 4">
            <a:extLst>
              <a:ext uri="{FF2B5EF4-FFF2-40B4-BE49-F238E27FC236}">
                <a16:creationId xmlns:a16="http://schemas.microsoft.com/office/drawing/2014/main" id="{706FB206-55D1-956E-68AC-68984A057DCB}"/>
              </a:ext>
            </a:extLst>
          </p:cNvPr>
          <p:cNvPicPr>
            <a:picLocks noChangeAspect="1"/>
          </p:cNvPicPr>
          <p:nvPr/>
        </p:nvPicPr>
        <p:blipFill>
          <a:blip r:embed="rId3"/>
          <a:stretch>
            <a:fillRect/>
          </a:stretch>
        </p:blipFill>
        <p:spPr>
          <a:xfrm>
            <a:off x="3634149" y="1048232"/>
            <a:ext cx="2838115" cy="484509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28F36F2-20D9-9A8B-6C58-2C541AD845C9}"/>
              </a:ext>
            </a:extLst>
          </p:cNvPr>
          <p:cNvPicPr>
            <a:picLocks noChangeAspect="1"/>
          </p:cNvPicPr>
          <p:nvPr/>
        </p:nvPicPr>
        <p:blipFill>
          <a:blip r:embed="rId4"/>
          <a:stretch>
            <a:fillRect/>
          </a:stretch>
        </p:blipFill>
        <p:spPr>
          <a:xfrm>
            <a:off x="6617320" y="1648326"/>
            <a:ext cx="2333555" cy="2827423"/>
          </a:xfrm>
          <a:prstGeom prst="rect">
            <a:avLst/>
          </a:prstGeom>
          <a:ln>
            <a:noFill/>
          </a:ln>
        </p:spPr>
      </p:pic>
      <p:pic>
        <p:nvPicPr>
          <p:cNvPr id="8" name="Picture 7">
            <a:extLst>
              <a:ext uri="{FF2B5EF4-FFF2-40B4-BE49-F238E27FC236}">
                <a16:creationId xmlns:a16="http://schemas.microsoft.com/office/drawing/2014/main" id="{D72FAF5F-F0A9-1E8F-32D3-E6171471D72A}"/>
              </a:ext>
            </a:extLst>
          </p:cNvPr>
          <p:cNvPicPr>
            <a:picLocks noChangeAspect="1"/>
          </p:cNvPicPr>
          <p:nvPr/>
        </p:nvPicPr>
        <p:blipFill>
          <a:blip r:embed="rId4"/>
          <a:srcRect l="46077" t="66784" r="8144" b="12531"/>
          <a:stretch>
            <a:fillRect/>
          </a:stretch>
        </p:blipFill>
        <p:spPr>
          <a:xfrm>
            <a:off x="7104575" y="4629364"/>
            <a:ext cx="3471068" cy="1900443"/>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F473AB35-DADE-5D7A-AE12-4DD588DDF5F7}"/>
              </a:ext>
            </a:extLst>
          </p:cNvPr>
          <p:cNvCxnSpPr>
            <a:cxnSpLocks/>
          </p:cNvCxnSpPr>
          <p:nvPr/>
        </p:nvCxnSpPr>
        <p:spPr>
          <a:xfrm flipH="1">
            <a:off x="7104576" y="4123660"/>
            <a:ext cx="609837" cy="505705"/>
          </a:xfrm>
          <a:prstGeom prst="line">
            <a:avLst/>
          </a:prstGeom>
          <a:ln>
            <a:solidFill>
              <a:srgbClr val="E6E6E7"/>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E1D72ED-B012-E4C7-D49B-32484C94E82E}"/>
              </a:ext>
            </a:extLst>
          </p:cNvPr>
          <p:cNvCxnSpPr>
            <a:cxnSpLocks/>
          </p:cNvCxnSpPr>
          <p:nvPr/>
        </p:nvCxnSpPr>
        <p:spPr>
          <a:xfrm>
            <a:off x="8744931" y="4123660"/>
            <a:ext cx="1830712" cy="505705"/>
          </a:xfrm>
          <a:prstGeom prst="line">
            <a:avLst/>
          </a:prstGeom>
          <a:ln>
            <a:solidFill>
              <a:srgbClr val="E6E6E7"/>
            </a:solidFill>
          </a:ln>
        </p:spPr>
        <p:style>
          <a:lnRef idx="2">
            <a:schemeClr val="accent1"/>
          </a:lnRef>
          <a:fillRef idx="0">
            <a:schemeClr val="accent1"/>
          </a:fillRef>
          <a:effectRef idx="1">
            <a:schemeClr val="accent1"/>
          </a:effectRef>
          <a:fontRef idx="minor">
            <a:schemeClr val="tx1"/>
          </a:fontRef>
        </p:style>
      </p:cxnSp>
      <p:sp>
        <p:nvSpPr>
          <p:cNvPr id="18" name="Freeform: Shape 17">
            <a:extLst>
              <a:ext uri="{FF2B5EF4-FFF2-40B4-BE49-F238E27FC236}">
                <a16:creationId xmlns:a16="http://schemas.microsoft.com/office/drawing/2014/main" id="{A4F546A5-2978-6DAA-367F-642381D61322}"/>
              </a:ext>
            </a:extLst>
          </p:cNvPr>
          <p:cNvSpPr/>
          <p:nvPr/>
        </p:nvSpPr>
        <p:spPr>
          <a:xfrm>
            <a:off x="7104577" y="4114800"/>
            <a:ext cx="3461825" cy="527051"/>
          </a:xfrm>
          <a:custGeom>
            <a:avLst/>
            <a:gdLst>
              <a:gd name="connsiteX0" fmla="*/ 603250 w 3454400"/>
              <a:gd name="connsiteY0" fmla="*/ 0 h 527050"/>
              <a:gd name="connsiteX1" fmla="*/ 0 w 3454400"/>
              <a:gd name="connsiteY1" fmla="*/ 527050 h 527050"/>
              <a:gd name="connsiteX2" fmla="*/ 3454400 w 3454400"/>
              <a:gd name="connsiteY2" fmla="*/ 508000 h 527050"/>
              <a:gd name="connsiteX3" fmla="*/ 1631950 w 3454400"/>
              <a:gd name="connsiteY3" fmla="*/ 0 h 527050"/>
              <a:gd name="connsiteX4" fmla="*/ 603250 w 3454400"/>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527050">
                <a:moveTo>
                  <a:pt x="603250" y="0"/>
                </a:moveTo>
                <a:lnTo>
                  <a:pt x="0" y="527050"/>
                </a:lnTo>
                <a:lnTo>
                  <a:pt x="3454400" y="508000"/>
                </a:lnTo>
                <a:lnTo>
                  <a:pt x="1631950" y="0"/>
                </a:lnTo>
                <a:lnTo>
                  <a:pt x="603250" y="0"/>
                </a:lnTo>
                <a:close/>
              </a:path>
            </a:pathLst>
          </a:custGeom>
          <a:solidFill>
            <a:srgbClr val="E6E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F0EBC05-DDD7-F21C-1D1C-F9C951CE1A41}"/>
              </a:ext>
            </a:extLst>
          </p:cNvPr>
          <p:cNvSpPr/>
          <p:nvPr/>
        </p:nvSpPr>
        <p:spPr>
          <a:xfrm>
            <a:off x="8950875" y="867118"/>
            <a:ext cx="3202087" cy="3608631"/>
          </a:xfrm>
          <a:prstGeom prst="rect">
            <a:avLst/>
          </a:prstGeom>
          <a:solidFill>
            <a:srgbClr val="FFFFFF"/>
          </a:solidFill>
          <a:ln w="28575">
            <a:solidFill>
              <a:srgbClr val="4E62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Placeholder 5">
            <a:extLst>
              <a:ext uri="{FF2B5EF4-FFF2-40B4-BE49-F238E27FC236}">
                <a16:creationId xmlns:a16="http://schemas.microsoft.com/office/drawing/2014/main" id="{85E105FC-CDE0-0B9B-D0CA-EBF88385F3A5}"/>
              </a:ext>
            </a:extLst>
          </p:cNvPr>
          <p:cNvSpPr txBox="1">
            <a:spLocks/>
          </p:cNvSpPr>
          <p:nvPr/>
        </p:nvSpPr>
        <p:spPr>
          <a:xfrm>
            <a:off x="9021709" y="1048232"/>
            <a:ext cx="2736213" cy="3608631"/>
          </a:xfrm>
          <a:prstGeom prst="rect">
            <a:avLst/>
          </a:prstGeom>
          <a:noFill/>
          <a:ln>
            <a:noFill/>
          </a:ln>
        </p:spPr>
        <p:style>
          <a:lnRef idx="0">
            <a:scrgbClr r="0" g="0" b="0"/>
          </a:lnRef>
          <a:fillRef idx="0">
            <a:scrgbClr r="0" g="0" b="0"/>
          </a:fillRef>
          <a:effectRef idx="0">
            <a:scrgbClr r="0" g="0" b="0"/>
          </a:effectRef>
          <a:fontRef idx="minor">
            <a:schemeClr val="dk1"/>
          </a:fontRef>
        </p:style>
        <p:txBody>
          <a:bodyPr lIns="121920" tIns="60960" rIns="121920" bIns="60960" anchor="t"/>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62F8"/>
                </a:solidFill>
                <a:effectLst/>
                <a:uLnTx/>
                <a:uFillTx/>
                <a:latin typeface="Calibri"/>
                <a:ea typeface="+mn-ea"/>
                <a:cs typeface="Arial"/>
              </a:rPr>
              <a:t>Primary Message</a:t>
            </a:r>
            <a:r>
              <a:rPr kumimoji="0" lang="en-US" sz="1400" b="0" i="0" u="none" strike="noStrike" kern="1200" cap="none" spc="0" normalizeH="0" baseline="0" noProof="0">
                <a:ln>
                  <a:noFill/>
                </a:ln>
                <a:solidFill>
                  <a:srgbClr val="4E62F8"/>
                </a:solidFill>
                <a:effectLst/>
                <a:uLnTx/>
                <a:uFillTx/>
                <a:latin typeface="Calibri"/>
                <a:ea typeface="+mn-ea"/>
                <a:cs typeface="Arial"/>
              </a:rPr>
              <a:t>: The amount of financial help you receive in 2026 may be reduced if Enhanced Premium Tax Credit ends on </a:t>
            </a:r>
            <a:r>
              <a:rPr kumimoji="0" lang="en-US" sz="1400" b="1" i="0" u="none" strike="noStrike" kern="1200" cap="none" spc="0" normalizeH="0" baseline="0" noProof="0">
                <a:ln>
                  <a:noFill/>
                </a:ln>
                <a:solidFill>
                  <a:srgbClr val="4E62F8"/>
                </a:solidFill>
                <a:effectLst/>
                <a:uLnTx/>
                <a:uFillTx/>
                <a:latin typeface="Calibri"/>
                <a:ea typeface="+mn-ea"/>
                <a:cs typeface="Arial"/>
              </a:rPr>
              <a:t>12.31.25</a:t>
            </a:r>
            <a:r>
              <a:rPr kumimoji="0" lang="en-US" sz="1400" b="0" i="0" u="none" strike="noStrike" kern="1200" cap="none" spc="0" normalizeH="0" baseline="0" noProof="0">
                <a:ln>
                  <a:noFill/>
                </a:ln>
                <a:solidFill>
                  <a:srgbClr val="4E62F8"/>
                </a:solidFill>
                <a:effectLst/>
                <a:uLnTx/>
                <a:uFillTx/>
                <a:latin typeface="Calibri"/>
                <a:ea typeface="+mn-ea"/>
                <a:cs typeface="Arial"/>
              </a:rPr>
              <a:t>. </a:t>
            </a:r>
            <a:endParaRPr kumimoji="0" lang="en-US" sz="1400" b="0" i="0" u="none" strike="noStrike" kern="1200" cap="none" spc="0" normalizeH="0" baseline="0" noProof="0">
              <a:ln>
                <a:noFill/>
              </a:ln>
              <a:solidFill>
                <a:srgbClr val="4E62F8"/>
              </a:solidFill>
              <a:effectLst/>
              <a:uLnTx/>
              <a:uFillTx/>
              <a:latin typeface="Calibri"/>
              <a:ea typeface="+mn-ea"/>
              <a:cs typeface="+mn-cs"/>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4E62F8"/>
              </a:solidFill>
              <a:effectLst/>
              <a:uLnTx/>
              <a:uFillTx/>
              <a:latin typeface="Calibri"/>
              <a:ea typeface="+mn-ea"/>
              <a:cs typeface="Arial"/>
            </a:endParaRP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62F8"/>
                </a:solidFill>
                <a:effectLst/>
                <a:uLnTx/>
                <a:uFillTx/>
                <a:latin typeface="Calibri"/>
                <a:ea typeface="+mn-ea"/>
                <a:cs typeface="Arial"/>
              </a:rPr>
              <a:t>CTA:</a:t>
            </a:r>
            <a:endParaRPr kumimoji="0" lang="en-US" sz="2000" b="0" i="0" u="none" strike="noStrike" kern="1200" cap="none" spc="0" normalizeH="0" baseline="0" noProof="0">
              <a:ln>
                <a:noFill/>
              </a:ln>
              <a:solidFill>
                <a:srgbClr val="4E62F8"/>
              </a:solidFill>
              <a:effectLst/>
              <a:uLnTx/>
              <a:uFillTx/>
              <a:latin typeface="Calibri"/>
              <a:ea typeface="+mn-ea"/>
              <a:cs typeface="+mn-cs"/>
            </a:endParaRP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E62F8"/>
                </a:solidFill>
                <a:effectLst/>
                <a:uLnTx/>
                <a:uFillTx/>
                <a:latin typeface="Calibri"/>
                <a:ea typeface="+mn-ea"/>
                <a:cs typeface="Arial"/>
              </a:rPr>
              <a:t>Log in to your online account to view details specific to you. Provide your mobile number for text alerts, visit the new landing page on the website, contact a certified enroller for help, update household information now in preparation for renewal. </a:t>
            </a:r>
          </a:p>
        </p:txBody>
      </p:sp>
      <p:sp>
        <p:nvSpPr>
          <p:cNvPr id="19" name="Google Shape;64;p14">
            <a:extLst>
              <a:ext uri="{FF2B5EF4-FFF2-40B4-BE49-F238E27FC236}">
                <a16:creationId xmlns:a16="http://schemas.microsoft.com/office/drawing/2014/main" id="{71B52EB1-43E5-DCD0-6CF9-7764AF7A68AE}"/>
              </a:ext>
            </a:extLst>
          </p:cNvPr>
          <p:cNvSpPr txBox="1">
            <a:spLocks/>
          </p:cNvSpPr>
          <p:nvPr/>
        </p:nvSpPr>
        <p:spPr>
          <a:xfrm>
            <a:off x="3914229" y="628005"/>
            <a:ext cx="1378676" cy="697331"/>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1" u="none" strike="noStrike" kern="0" cap="none" spc="0" normalizeH="0" baseline="0" noProof="0">
                <a:ln>
                  <a:noFill/>
                </a:ln>
                <a:solidFill>
                  <a:srgbClr val="4E62F8"/>
                </a:solidFill>
                <a:effectLst/>
                <a:uLnTx/>
                <a:uFillTx/>
                <a:latin typeface="Barlow"/>
                <a:ea typeface="Barlow"/>
                <a:cs typeface="Barlow"/>
                <a:sym typeface="Barlow"/>
              </a:rPr>
              <a:t>Email</a:t>
            </a:r>
          </a:p>
        </p:txBody>
      </p:sp>
      <p:sp>
        <p:nvSpPr>
          <p:cNvPr id="20" name="Google Shape;64;p14">
            <a:extLst>
              <a:ext uri="{FF2B5EF4-FFF2-40B4-BE49-F238E27FC236}">
                <a16:creationId xmlns:a16="http://schemas.microsoft.com/office/drawing/2014/main" id="{2E691690-C199-F5A4-2012-FD81B0B08502}"/>
              </a:ext>
            </a:extLst>
          </p:cNvPr>
          <p:cNvSpPr txBox="1">
            <a:spLocks/>
          </p:cNvSpPr>
          <p:nvPr/>
        </p:nvSpPr>
        <p:spPr>
          <a:xfrm>
            <a:off x="6898497" y="1164981"/>
            <a:ext cx="1696979" cy="75520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1" u="none" strike="noStrike" kern="0" cap="none" spc="0" normalizeH="0" baseline="0" noProof="0">
                <a:ln>
                  <a:noFill/>
                </a:ln>
                <a:solidFill>
                  <a:srgbClr val="4E62F8"/>
                </a:solidFill>
                <a:effectLst/>
                <a:uLnTx/>
                <a:uFillTx/>
                <a:latin typeface="Barlow"/>
                <a:ea typeface="Barlow"/>
                <a:cs typeface="Barlow"/>
                <a:sym typeface="Barlow"/>
              </a:rPr>
              <a:t>Direct</a:t>
            </a:r>
            <a:r>
              <a:rPr kumimoji="0" lang="en-US" sz="1400" b="0" i="1" u="none" strike="noStrike" kern="0" cap="none" spc="0" normalizeH="0" baseline="0" noProof="0">
                <a:ln>
                  <a:noFill/>
                </a:ln>
                <a:solidFill>
                  <a:srgbClr val="4E62F8"/>
                </a:solidFill>
                <a:effectLst/>
                <a:uLnTx/>
                <a:uFillTx/>
                <a:latin typeface="Barlow"/>
                <a:ea typeface="Barlow"/>
                <a:cs typeface="Barlow"/>
                <a:sym typeface="Barlow"/>
              </a:rPr>
              <a:t> </a:t>
            </a:r>
            <a:r>
              <a:rPr kumimoji="0" lang="en-US" sz="1400" b="1" i="1" u="none" strike="noStrike" kern="0" cap="none" spc="0" normalizeH="0" baseline="0" noProof="0">
                <a:ln>
                  <a:noFill/>
                </a:ln>
                <a:solidFill>
                  <a:srgbClr val="4E62F8"/>
                </a:solidFill>
                <a:effectLst/>
                <a:uLnTx/>
                <a:uFillTx/>
                <a:latin typeface="Barlow"/>
                <a:ea typeface="Barlow"/>
                <a:cs typeface="Barlow"/>
                <a:sym typeface="Barlow"/>
              </a:rPr>
              <a:t>Mail</a:t>
            </a:r>
            <a:r>
              <a:rPr kumimoji="0" lang="en-US" sz="1400" b="0" i="1" u="none" strike="noStrike" kern="0" cap="none" spc="0" normalizeH="0" baseline="0" noProof="0">
                <a:ln>
                  <a:noFill/>
                </a:ln>
                <a:solidFill>
                  <a:srgbClr val="4E62F8"/>
                </a:solidFill>
                <a:effectLst/>
                <a:uLnTx/>
                <a:uFillTx/>
                <a:latin typeface="Barlow"/>
                <a:ea typeface="Barlow"/>
                <a:cs typeface="Barlow"/>
                <a:sym typeface="Barlow"/>
              </a:rPr>
              <a:t> </a:t>
            </a:r>
            <a:r>
              <a:rPr kumimoji="0" lang="en-US" sz="1400" b="1" i="1" u="none" strike="noStrike" kern="0" cap="none" spc="0" normalizeH="0" baseline="0" noProof="0">
                <a:ln>
                  <a:noFill/>
                </a:ln>
                <a:solidFill>
                  <a:srgbClr val="4E62F8"/>
                </a:solidFill>
                <a:effectLst/>
                <a:uLnTx/>
                <a:uFillTx/>
                <a:latin typeface="Barlow"/>
                <a:ea typeface="Barlow"/>
                <a:cs typeface="Barlow"/>
                <a:sym typeface="Barlow"/>
              </a:rPr>
              <a:t>Letter</a:t>
            </a:r>
          </a:p>
        </p:txBody>
      </p:sp>
      <p:sp>
        <p:nvSpPr>
          <p:cNvPr id="2" name="TextBox 1">
            <a:extLst>
              <a:ext uri="{FF2B5EF4-FFF2-40B4-BE49-F238E27FC236}">
                <a16:creationId xmlns:a16="http://schemas.microsoft.com/office/drawing/2014/main" id="{09A4FF49-1BDE-5E5E-BB4A-F5688BB56505}"/>
              </a:ext>
            </a:extLst>
          </p:cNvPr>
          <p:cNvSpPr txBox="1"/>
          <p:nvPr/>
        </p:nvSpPr>
        <p:spPr>
          <a:xfrm>
            <a:off x="287665" y="1467110"/>
            <a:ext cx="3110311" cy="4963795"/>
          </a:xfrm>
          <a:prstGeom prst="rect">
            <a:avLst/>
          </a:prstGeom>
          <a:noFill/>
        </p:spPr>
        <p:txBody>
          <a:bodyPr wrap="square" lIns="91440" tIns="45720" rIns="91440" bIns="45720" rtlCol="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Light"/>
              </a:rPr>
              <a:t>HIGHLIGHTS</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133" b="1" i="0" u="none" strike="noStrike" kern="1200" cap="none" spc="0" normalizeH="0" baseline="0" noProof="0">
              <a:ln>
                <a:noFill/>
              </a:ln>
              <a:solidFill>
                <a:prstClr val="white"/>
              </a:solidFill>
              <a:effectLst/>
              <a:uLnTx/>
              <a:uFillTx/>
              <a:latin typeface="Aptos Light" panose="020B0004020202020204" pitchFamily="34" charset="0"/>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Light"/>
                <a:cs typeface="Arial"/>
              </a:rPr>
              <a:t>To: </a:t>
            </a:r>
            <a:r>
              <a:rPr kumimoji="0" lang="en-US" sz="1100" b="0" i="0" u="none" strike="noStrike" kern="1200" cap="none" spc="0" normalizeH="0" baseline="0" noProof="0">
                <a:ln>
                  <a:noFill/>
                </a:ln>
                <a:solidFill>
                  <a:prstClr val="white"/>
                </a:solidFill>
                <a:effectLst/>
                <a:uLnTx/>
                <a:uFillTx/>
                <a:latin typeface="Aptos Light"/>
                <a:cs typeface="Arial"/>
              </a:rPr>
              <a:t>All Members with Subsidies Receive</a:t>
            </a:r>
            <a:endParaRPr lang="en-US" sz="1100" b="0" i="0" u="none" strike="noStrike" kern="1200" cap="none" spc="0" normalizeH="0" baseline="0" noProof="0">
              <a:ln>
                <a:noFill/>
              </a:ln>
              <a:solidFill>
                <a:prstClr val="white"/>
              </a:solidFill>
              <a:effectLst/>
              <a:uLnTx/>
              <a:uFillTx/>
              <a:latin typeface="Aptos Light"/>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133" b="0" i="0" u="none" strike="noStrike" kern="1200" cap="none" spc="0" normalizeH="0" baseline="0" noProof="0">
              <a:ln>
                <a:noFill/>
              </a:ln>
              <a:solidFill>
                <a:prstClr val="white"/>
              </a:solidFill>
              <a:effectLst/>
              <a:uLnTx/>
              <a:uFillTx/>
              <a:latin typeface="Aptos Light" panose="020B0004020202020204" pitchFamily="34" charset="0"/>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Light"/>
                <a:cs typeface="Arial"/>
              </a:rPr>
              <a:t>Intent: </a:t>
            </a:r>
            <a:endParaRPr kumimoji="0" lang="en-US" sz="1100" b="1"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cs typeface="Arial"/>
              </a:rPr>
              <a:t>Email - point enrollees to their online accounts where financial help details are available.</a:t>
            </a:r>
            <a:endParaRPr kumimoji="0" lang="en-US" sz="1100" b="0"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cs typeface="Arial"/>
              </a:rPr>
              <a:t>Direct Mail Letter - provides details and is shown here and will be sent to three scenarios.</a:t>
            </a:r>
            <a:endParaRPr kumimoji="0" lang="en-US" sz="1100" b="0"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133" b="0" i="0" u="none" strike="noStrike" kern="1200" cap="none" spc="0" normalizeH="0" baseline="0" noProof="0">
              <a:ln>
                <a:noFill/>
              </a:ln>
              <a:solidFill>
                <a:prstClr val="white"/>
              </a:solidFill>
              <a:effectLst/>
              <a:uLnTx/>
              <a:uFillTx/>
              <a:latin typeface="Aptos Light" panose="020B0004020202020204" pitchFamily="34" charset="0"/>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Light"/>
                <a:ea typeface="Calibri"/>
                <a:cs typeface="Arial"/>
              </a:rPr>
              <a:t>Languages: </a:t>
            </a:r>
            <a:r>
              <a:rPr kumimoji="0" lang="en-US" sz="1100" b="0" i="0" u="none" strike="noStrike" kern="1200" cap="none" spc="0" normalizeH="0" baseline="0" noProof="0">
                <a:ln>
                  <a:noFill/>
                </a:ln>
                <a:solidFill>
                  <a:prstClr val="white"/>
                </a:solidFill>
                <a:effectLst/>
                <a:uLnTx/>
                <a:uFillTx/>
                <a:latin typeface="Aptos Light"/>
                <a:ea typeface="Calibri"/>
                <a:cs typeface="Arial"/>
              </a:rPr>
              <a:t>English, Spanish, Chinese (Traditional), Korean, Vietnamese, exploring others including Tagalog, Hindi, Hmong, Punjabi September-on</a:t>
            </a:r>
            <a:endParaRPr lang="en-US" sz="1100" b="0"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133" b="0" i="0" u="none" strike="noStrike" kern="1200" cap="none" spc="0" normalizeH="0" baseline="0" noProof="0">
              <a:ln>
                <a:noFill/>
              </a:ln>
              <a:solidFill>
                <a:prstClr val="white"/>
              </a:solidFill>
              <a:effectLst/>
              <a:uLnTx/>
              <a:uFillTx/>
              <a:latin typeface="Aptos Light" panose="020B0004020202020204" pitchFamily="34" charset="0"/>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Light"/>
                <a:ea typeface="Calibri"/>
                <a:cs typeface="Arial"/>
              </a:rPr>
              <a:t>Send Dates/Target Send Dates:</a:t>
            </a:r>
            <a:endParaRPr lang="en-US" sz="1100" b="1"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ea typeface="Calibri"/>
                <a:cs typeface="Arial"/>
              </a:rPr>
              <a:t>July Direct Mail: 7/23</a:t>
            </a:r>
            <a:endParaRPr lang="en-US" sz="1100" b="0"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ea typeface="Calibri"/>
                <a:cs typeface="Arial"/>
              </a:rPr>
              <a:t>July Email: 7/29 &amp; 7/30</a:t>
            </a:r>
            <a:endParaRPr lang="en-US" sz="1100" b="0" i="0" u="none" strike="noStrike" kern="1200" cap="none" spc="0" normalizeH="0" baseline="0" noProof="0">
              <a:ln>
                <a:noFill/>
              </a:ln>
              <a:solidFill>
                <a:prstClr val="white"/>
              </a:solidFill>
              <a:effectLs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ea typeface="Calibri"/>
                <a:cs typeface="Arial"/>
              </a:rPr>
              <a:t>August Direct Mail: 8/22</a:t>
            </a:r>
            <a:endParaRPr lang="en-US" sz="1100" b="0" i="0" u="none" strike="noStrike" kern="1200" cap="none" spc="0" normalizeH="0" baseline="0" noProof="0">
              <a:ln>
                <a:noFill/>
              </a:ln>
              <a:solidFill>
                <a:prstClr val="white"/>
              </a:solidFill>
              <a:effectLst/>
              <a:uLnTx/>
              <a:uFillTx/>
              <a:latin typeface="Aptos Light"/>
              <a:ea typeface="Calibri"/>
              <a:cs typeface="Arial"/>
            </a:endParaRPr>
          </a:p>
          <a:p>
            <a:pPr defTabSz="609570">
              <a:defRPr/>
            </a:pPr>
            <a:r>
              <a:rPr kumimoji="0" lang="en-US" sz="1100" b="0" i="0" u="none" strike="noStrike" kern="1200" cap="none" spc="0" normalizeH="0" baseline="0" noProof="0">
                <a:ln>
                  <a:noFill/>
                </a:ln>
                <a:solidFill>
                  <a:prstClr val="white"/>
                </a:solidFill>
                <a:effectLst/>
                <a:uLnTx/>
                <a:uFillTx/>
                <a:latin typeface="Aptos Light"/>
                <a:ea typeface="Calibri"/>
                <a:cs typeface="Arial"/>
              </a:rPr>
              <a:t>August Email: </a:t>
            </a:r>
            <a:r>
              <a:rPr lang="en-US" sz="1100">
                <a:solidFill>
                  <a:prstClr val="white"/>
                </a:solidFill>
                <a:latin typeface="Aptos Light"/>
                <a:ea typeface="Calibri"/>
                <a:cs typeface="Arial"/>
              </a:rPr>
              <a:t>8/25, 8/26 &amp; 8/28 </a:t>
            </a:r>
          </a:p>
          <a:p>
            <a:pPr marL="0" marR="0" lvl="0" indent="0" algn="l" defTabSz="609570">
              <a:lnSpc>
                <a:spcPct val="100000"/>
              </a:lnSpc>
              <a:spcBef>
                <a:spcPts val="0"/>
              </a:spcBef>
              <a:spcAft>
                <a:spcPts val="0"/>
              </a:spcAft>
              <a:buClrTx/>
              <a:buSzTx/>
              <a:buFontTx/>
              <a:buNone/>
              <a:tabLst/>
              <a:defRPr/>
            </a:pPr>
            <a:r>
              <a:rPr lang="en-US" sz="1100">
                <a:solidFill>
                  <a:prstClr val="white"/>
                </a:solidFill>
                <a:latin typeface="Aptos Light"/>
                <a:ea typeface="Calibri"/>
                <a:cs typeface="Arial"/>
              </a:rPr>
              <a:t>September Direct Mail</a:t>
            </a:r>
            <a:r>
              <a:rPr kumimoji="0" lang="en-US" sz="1100" b="0" i="0" u="none" strike="noStrike" kern="1200" cap="none" spc="0" normalizeH="0" baseline="0" noProof="0">
                <a:ln>
                  <a:noFill/>
                </a:ln>
                <a:solidFill>
                  <a:prstClr val="white"/>
                </a:solidFill>
                <a:effectLst/>
                <a:uLnTx/>
                <a:uFillTx/>
                <a:latin typeface="Aptos Light"/>
                <a:ea typeface="Calibri"/>
                <a:cs typeface="Arial"/>
              </a:rPr>
              <a:t>:</a:t>
            </a:r>
            <a:r>
              <a:rPr lang="en-US" sz="1100">
                <a:solidFill>
                  <a:prstClr val="white"/>
                </a:solidFill>
                <a:latin typeface="Aptos Light"/>
                <a:ea typeface="Calibri"/>
                <a:cs typeface="Arial"/>
              </a:rPr>
              <a:t>  9/22</a:t>
            </a:r>
            <a:endParaRPr lang="en-US">
              <a:solidFill>
                <a:prstClr val="white"/>
              </a:solidFill>
            </a:endParaRPr>
          </a:p>
          <a:p>
            <a:pPr defTabSz="609570">
              <a:defRPr/>
            </a:pPr>
            <a:r>
              <a:rPr lang="en-US" sz="1100">
                <a:solidFill>
                  <a:prstClr val="white"/>
                </a:solidFill>
                <a:latin typeface="Aptos Light"/>
                <a:ea typeface="Calibri"/>
                <a:cs typeface="Arial"/>
              </a:rPr>
              <a:t>September Email: 9/18, 9/19,9/22 &amp; 9/23</a:t>
            </a:r>
            <a:endParaRPr lang="en-US" sz="1100" b="0" i="0" u="none" strike="noStrike" kern="1200" cap="none" spc="0" normalizeH="0" baseline="0" noProof="0">
              <a:ln>
                <a:noFill/>
              </a:ln>
              <a:solidFill>
                <a:prstClr val="white"/>
              </a:solidFill>
              <a:effectLst/>
              <a:uLnTx/>
              <a:uFillTx/>
              <a:latin typeface="Aptos Light" panose="020B0004020202020204" pitchFamily="34" charset="0"/>
              <a:ea typeface="Calibri"/>
              <a:cs typeface="Arial"/>
            </a:endParaRPr>
          </a:p>
          <a:p>
            <a:pPr defTabSz="609570">
              <a:defRPr/>
            </a:pPr>
            <a:endParaRPr lang="en-US" sz="1133">
              <a:solidFill>
                <a:prstClr val="white"/>
              </a:solidFill>
              <a:latin typeface="Aptos Light" panose="020B0004020202020204" pitchFamily="34" charset="0"/>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Light"/>
                <a:ea typeface="Calibri"/>
                <a:cs typeface="Arial"/>
              </a:rPr>
              <a:t>Outreach will evolve to include further segmentation, additional languages and personalization, including informing members of their delegated Certified Enroller.</a:t>
            </a:r>
            <a:endParaRPr kumimoji="0" lang="en-US" sz="1100" b="0" i="0" u="none" strike="noStrike" kern="1200" cap="none" spc="0" normalizeH="0" baseline="0" noProof="0">
              <a:ln>
                <a:noFill/>
              </a:ln>
              <a:solidFill>
                <a:prstClr val="white"/>
              </a:solidFill>
              <a:effectLst/>
              <a:highlight>
                <a:srgbClr val="FFFF00"/>
              </a:highlight>
              <a:uLnTx/>
              <a:uFillTx/>
              <a:latin typeface="Aptos Light"/>
              <a:ea typeface="Calibri"/>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133" b="0" i="0" u="none" strike="noStrike" kern="1200" cap="none" spc="0" normalizeH="0" baseline="0" noProof="0">
              <a:ln>
                <a:noFill/>
              </a:ln>
              <a:solidFill>
                <a:prstClr val="black"/>
              </a:solidFill>
              <a:effectLst/>
              <a:uLnTx/>
              <a:uFillTx/>
              <a:latin typeface="Aptos Light" panose="020B0004020202020204" pitchFamily="34" charset="0"/>
              <a:ea typeface="+mn-ea"/>
              <a:cs typeface="+mn-cs"/>
            </a:endParaRPr>
          </a:p>
        </p:txBody>
      </p:sp>
    </p:spTree>
    <p:extLst>
      <p:ext uri="{BB962C8B-B14F-4D97-AF65-F5344CB8AC3E}">
        <p14:creationId xmlns:p14="http://schemas.microsoft.com/office/powerpoint/2010/main" val="240172779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EF1B-C822-4FFF-9A2F-906504587A7E}"/>
              </a:ext>
            </a:extLst>
          </p:cNvPr>
          <p:cNvSpPr>
            <a:spLocks noGrp="1"/>
          </p:cNvSpPr>
          <p:nvPr>
            <p:ph type="title"/>
          </p:nvPr>
        </p:nvSpPr>
        <p:spPr>
          <a:xfrm>
            <a:off x="526657" y="974609"/>
            <a:ext cx="11582400" cy="538162"/>
          </a:xfrm>
        </p:spPr>
        <p:txBody>
          <a:bodyPr>
            <a:noAutofit/>
          </a:bodyPr>
          <a:lstStyle/>
          <a:p>
            <a:r>
              <a:rPr lang="en-US" cap="none"/>
              <a:t>Health Coverage Updates </a:t>
            </a:r>
          </a:p>
        </p:txBody>
      </p:sp>
      <p:sp>
        <p:nvSpPr>
          <p:cNvPr id="4" name="Text Placeholder 3">
            <a:extLst>
              <a:ext uri="{FF2B5EF4-FFF2-40B4-BE49-F238E27FC236}">
                <a16:creationId xmlns:a16="http://schemas.microsoft.com/office/drawing/2014/main" id="{FE50D8A0-1D02-4C28-9B2B-EB7754785B22}"/>
              </a:ext>
            </a:extLst>
          </p:cNvPr>
          <p:cNvSpPr>
            <a:spLocks noGrp="1"/>
          </p:cNvSpPr>
          <p:nvPr>
            <p:ph type="body" sz="quarter" idx="10"/>
          </p:nvPr>
        </p:nvSpPr>
        <p:spPr>
          <a:xfrm>
            <a:off x="612900" y="1796063"/>
            <a:ext cx="5353909" cy="1270671"/>
          </a:xfrm>
        </p:spPr>
        <p:txBody>
          <a:bodyPr vert="horz" lIns="91440" tIns="45720" rIns="91440" bIns="45720" rtlCol="0" anchor="t">
            <a:noAutofit/>
          </a:bodyPr>
          <a:lstStyle/>
          <a:p>
            <a:r>
              <a:rPr lang="en-US" sz="1400"/>
              <a:t>Aetna is exiting the marketplace in Regions 3 (Sacramento), 5 (San Joaquin), 6 (Fresno), and 11 (San Diego). Approximately </a:t>
            </a:r>
            <a:r>
              <a:rPr lang="en-US" sz="1400" b="1"/>
              <a:t>140* AI/AN </a:t>
            </a:r>
            <a:r>
              <a:rPr lang="en-US" sz="1400"/>
              <a:t>enrollees and 21,000 non-AIAN enrollees in these regions can either select a new plan or be transitioned to the carrier offering the lowest-cost plan within the same metal tier.</a:t>
            </a:r>
            <a:br>
              <a:rPr lang="en-US" sz="1400"/>
            </a:br>
            <a:endParaRPr lang="en-US" sz="1400"/>
          </a:p>
        </p:txBody>
      </p:sp>
      <p:sp>
        <p:nvSpPr>
          <p:cNvPr id="41" name="Slide Number Placeholder 2">
            <a:extLst>
              <a:ext uri="{FF2B5EF4-FFF2-40B4-BE49-F238E27FC236}">
                <a16:creationId xmlns:a16="http://schemas.microsoft.com/office/drawing/2014/main" id="{CA360045-963D-25A1-4651-3014FDF1FC87}"/>
              </a:ext>
            </a:extLst>
          </p:cNvPr>
          <p:cNvSpPr>
            <a:spLocks noGrp="1"/>
          </p:cNvSpPr>
          <p:nvPr>
            <p:ph type="sldNum" sz="quarter" idx="2"/>
          </p:nvPr>
        </p:nvSpPr>
        <p:spPr>
          <a:xfrm>
            <a:off x="10598347" y="223237"/>
            <a:ext cx="998500" cy="365760"/>
          </a:xfrm>
        </p:spPr>
        <p:txBody>
          <a:bodyPr/>
          <a:lstStyle/>
          <a:p>
            <a:fld id="{C8146628-1A01-9741-8A8B-916D51547CC7}" type="slidenum">
              <a:rPr lang="en-US"/>
              <a:pPr/>
              <a:t>11</a:t>
            </a:fld>
            <a:endParaRPr lang="en-US"/>
          </a:p>
        </p:txBody>
      </p:sp>
      <p:grpSp>
        <p:nvGrpSpPr>
          <p:cNvPr id="3" name="Group 2">
            <a:extLst>
              <a:ext uri="{FF2B5EF4-FFF2-40B4-BE49-F238E27FC236}">
                <a16:creationId xmlns:a16="http://schemas.microsoft.com/office/drawing/2014/main" id="{8DF01E4D-D75B-832F-0DBE-3E6898A1141F}"/>
              </a:ext>
            </a:extLst>
          </p:cNvPr>
          <p:cNvGrpSpPr/>
          <p:nvPr/>
        </p:nvGrpSpPr>
        <p:grpSpPr>
          <a:xfrm>
            <a:off x="6143318" y="1657525"/>
            <a:ext cx="5783346" cy="4933557"/>
            <a:chOff x="43013" y="968400"/>
            <a:chExt cx="5763723" cy="4973636"/>
          </a:xfrm>
        </p:grpSpPr>
        <p:grpSp>
          <p:nvGrpSpPr>
            <p:cNvPr id="6" name="Group 5">
              <a:extLst>
                <a:ext uri="{FF2B5EF4-FFF2-40B4-BE49-F238E27FC236}">
                  <a16:creationId xmlns:a16="http://schemas.microsoft.com/office/drawing/2014/main" id="{EA486F8C-6CA4-704A-81BE-DDA660A02DFE}"/>
                </a:ext>
              </a:extLst>
            </p:cNvPr>
            <p:cNvGrpSpPr/>
            <p:nvPr/>
          </p:nvGrpSpPr>
          <p:grpSpPr>
            <a:xfrm>
              <a:off x="363955" y="968400"/>
              <a:ext cx="4723683" cy="4966325"/>
              <a:chOff x="285592" y="791478"/>
              <a:chExt cx="3634677" cy="3663637"/>
            </a:xfrm>
          </p:grpSpPr>
          <p:pic>
            <p:nvPicPr>
              <p:cNvPr id="28" name="Picture 27">
                <a:extLst>
                  <a:ext uri="{FF2B5EF4-FFF2-40B4-BE49-F238E27FC236}">
                    <a16:creationId xmlns:a16="http://schemas.microsoft.com/office/drawing/2014/main" id="{F961B348-3BBA-7F46-8094-3874C667BE30}"/>
                  </a:ext>
                </a:extLst>
              </p:cNvPr>
              <p:cNvPicPr>
                <a:picLocks noChangeAspect="1"/>
              </p:cNvPicPr>
              <p:nvPr/>
            </p:nvPicPr>
            <p:blipFill>
              <a:blip r:embed="rId3"/>
              <a:stretch>
                <a:fillRect/>
              </a:stretch>
            </p:blipFill>
            <p:spPr>
              <a:xfrm>
                <a:off x="908097" y="791478"/>
                <a:ext cx="3012172" cy="3511752"/>
              </a:xfrm>
              <a:prstGeom prst="rect">
                <a:avLst/>
              </a:prstGeom>
            </p:spPr>
          </p:pic>
          <p:pic>
            <p:nvPicPr>
              <p:cNvPr id="29" name="Picture 28">
                <a:extLst>
                  <a:ext uri="{FF2B5EF4-FFF2-40B4-BE49-F238E27FC236}">
                    <a16:creationId xmlns:a16="http://schemas.microsoft.com/office/drawing/2014/main" id="{DD82DBC6-EF8C-7742-8463-672F1D8EB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277" y="953224"/>
                <a:ext cx="849503" cy="252197"/>
              </a:xfrm>
              <a:prstGeom prst="rect">
                <a:avLst/>
              </a:prstGeom>
            </p:spPr>
          </p:pic>
          <p:pic>
            <p:nvPicPr>
              <p:cNvPr id="30" name="Picture 29">
                <a:extLst>
                  <a:ext uri="{FF2B5EF4-FFF2-40B4-BE49-F238E27FC236}">
                    <a16:creationId xmlns:a16="http://schemas.microsoft.com/office/drawing/2014/main" id="{C6E0E9E6-851C-CA40-B44B-AE988E0B6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995" y="1888630"/>
                <a:ext cx="952288" cy="217666"/>
              </a:xfrm>
              <a:prstGeom prst="rect">
                <a:avLst/>
              </a:prstGeom>
            </p:spPr>
          </p:pic>
          <p:pic>
            <p:nvPicPr>
              <p:cNvPr id="31" name="Picture 30">
                <a:extLst>
                  <a:ext uri="{FF2B5EF4-FFF2-40B4-BE49-F238E27FC236}">
                    <a16:creationId xmlns:a16="http://schemas.microsoft.com/office/drawing/2014/main" id="{2D79F8B8-9F87-564D-B58B-818248E06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59" y="3355417"/>
                <a:ext cx="852599" cy="252621"/>
              </a:xfrm>
              <a:prstGeom prst="rect">
                <a:avLst/>
              </a:prstGeom>
            </p:spPr>
          </p:pic>
          <p:pic>
            <p:nvPicPr>
              <p:cNvPr id="32" name="Picture 31">
                <a:extLst>
                  <a:ext uri="{FF2B5EF4-FFF2-40B4-BE49-F238E27FC236}">
                    <a16:creationId xmlns:a16="http://schemas.microsoft.com/office/drawing/2014/main" id="{13AF5ECE-837C-CF40-B96F-D92FC402D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499" y="4211330"/>
                <a:ext cx="897381" cy="243785"/>
              </a:xfrm>
              <a:prstGeom prst="rect">
                <a:avLst/>
              </a:prstGeom>
            </p:spPr>
          </p:pic>
          <p:pic>
            <p:nvPicPr>
              <p:cNvPr id="34" name="Picture 33">
                <a:extLst>
                  <a:ext uri="{FF2B5EF4-FFF2-40B4-BE49-F238E27FC236}">
                    <a16:creationId xmlns:a16="http://schemas.microsoft.com/office/drawing/2014/main" id="{33F40CB1-6D3A-B84A-B604-FA71C52221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555" y="2831540"/>
                <a:ext cx="1006042" cy="369623"/>
              </a:xfrm>
              <a:prstGeom prst="rect">
                <a:avLst/>
              </a:prstGeom>
            </p:spPr>
          </p:pic>
          <p:pic>
            <p:nvPicPr>
              <p:cNvPr id="35" name="Picture 34">
                <a:extLst>
                  <a:ext uri="{FF2B5EF4-FFF2-40B4-BE49-F238E27FC236}">
                    <a16:creationId xmlns:a16="http://schemas.microsoft.com/office/drawing/2014/main" id="{C4905684-1BC1-274C-9E2B-10A592383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592" y="939841"/>
                <a:ext cx="607926" cy="236415"/>
              </a:xfrm>
              <a:prstGeom prst="rect">
                <a:avLst/>
              </a:prstGeom>
            </p:spPr>
          </p:pic>
          <p:pic>
            <p:nvPicPr>
              <p:cNvPr id="36" name="Picture 35">
                <a:extLst>
                  <a:ext uri="{FF2B5EF4-FFF2-40B4-BE49-F238E27FC236}">
                    <a16:creationId xmlns:a16="http://schemas.microsoft.com/office/drawing/2014/main" id="{8A905BED-E40D-AA48-ABEF-693366C712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5816" y="3883431"/>
                <a:ext cx="640047" cy="142821"/>
              </a:xfrm>
              <a:prstGeom prst="rect">
                <a:avLst/>
              </a:prstGeom>
            </p:spPr>
          </p:pic>
          <p:pic>
            <p:nvPicPr>
              <p:cNvPr id="37" name="Picture 36">
                <a:extLst>
                  <a:ext uri="{FF2B5EF4-FFF2-40B4-BE49-F238E27FC236}">
                    <a16:creationId xmlns:a16="http://schemas.microsoft.com/office/drawing/2014/main" id="{1A6C5992-0772-3745-A8EE-54A2F567CBF9}"/>
                  </a:ext>
                </a:extLst>
              </p:cNvPr>
              <p:cNvPicPr>
                <a:picLocks noChangeAspect="1"/>
              </p:cNvPicPr>
              <p:nvPr/>
            </p:nvPicPr>
            <p:blipFill>
              <a:blip r:embed="rId11"/>
              <a:stretch>
                <a:fillRect/>
              </a:stretch>
            </p:blipFill>
            <p:spPr>
              <a:xfrm>
                <a:off x="420285" y="2485432"/>
                <a:ext cx="697647" cy="191853"/>
              </a:xfrm>
              <a:prstGeom prst="rect">
                <a:avLst/>
              </a:prstGeom>
            </p:spPr>
          </p:pic>
        </p:grpSp>
        <p:sp>
          <p:nvSpPr>
            <p:cNvPr id="7" name="Rectangle 6">
              <a:extLst>
                <a:ext uri="{FF2B5EF4-FFF2-40B4-BE49-F238E27FC236}">
                  <a16:creationId xmlns:a16="http://schemas.microsoft.com/office/drawing/2014/main" id="{3DF88468-B43D-9E86-B72C-F94C1F860DE4}"/>
                </a:ext>
              </a:extLst>
            </p:cNvPr>
            <p:cNvSpPr/>
            <p:nvPr/>
          </p:nvSpPr>
          <p:spPr>
            <a:xfrm>
              <a:off x="2914017" y="1086416"/>
              <a:ext cx="1250577" cy="564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074890E7-FCDF-4773-E2BD-F0C5B5CBD389}"/>
                </a:ext>
              </a:extLst>
            </p:cNvPr>
            <p:cNvSpPr/>
            <p:nvPr/>
          </p:nvSpPr>
          <p:spPr>
            <a:xfrm>
              <a:off x="3162907" y="2171194"/>
              <a:ext cx="1791333" cy="564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3F93EABA-D83E-0593-2232-0209BA4CCEA5}"/>
                </a:ext>
              </a:extLst>
            </p:cNvPr>
            <p:cNvSpPr/>
            <p:nvPr/>
          </p:nvSpPr>
          <p:spPr>
            <a:xfrm>
              <a:off x="1659830" y="5060887"/>
              <a:ext cx="1408038" cy="721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77D781A-8045-515E-9C9D-35A7E1715CC6}"/>
                </a:ext>
              </a:extLst>
            </p:cNvPr>
            <p:cNvSpPr/>
            <p:nvPr/>
          </p:nvSpPr>
          <p:spPr>
            <a:xfrm>
              <a:off x="940704" y="4348017"/>
              <a:ext cx="1408038" cy="721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05674AD7-F89A-7C0B-A7E0-05E593C4AC49}"/>
                </a:ext>
              </a:extLst>
            </p:cNvPr>
            <p:cNvSpPr/>
            <p:nvPr/>
          </p:nvSpPr>
          <p:spPr>
            <a:xfrm>
              <a:off x="559568" y="3704380"/>
              <a:ext cx="1408038" cy="721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B7DF3D45-5AE9-77AE-CB37-9B88EC7208EC}"/>
                </a:ext>
              </a:extLst>
            </p:cNvPr>
            <p:cNvSpPr/>
            <p:nvPr/>
          </p:nvSpPr>
          <p:spPr>
            <a:xfrm>
              <a:off x="195130" y="3198506"/>
              <a:ext cx="1408038" cy="721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2ED4AF2-B31E-2038-A2E2-FE930A0D5A56}"/>
                </a:ext>
              </a:extLst>
            </p:cNvPr>
            <p:cNvSpPr/>
            <p:nvPr/>
          </p:nvSpPr>
          <p:spPr>
            <a:xfrm>
              <a:off x="244082" y="969187"/>
              <a:ext cx="924364" cy="7211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a:extLst>
                <a:ext uri="{FF2B5EF4-FFF2-40B4-BE49-F238E27FC236}">
                  <a16:creationId xmlns:a16="http://schemas.microsoft.com/office/drawing/2014/main" id="{C71A5AF5-E08C-38FD-BC0C-33466D8EC52F}"/>
                </a:ext>
              </a:extLst>
            </p:cNvPr>
            <p:cNvPicPr>
              <a:picLocks noChangeAspect="1"/>
            </p:cNvPicPr>
            <p:nvPr/>
          </p:nvPicPr>
          <p:blipFill rotWithShape="1">
            <a:blip r:embed="rId12">
              <a:grayscl/>
            </a:blip>
            <a:srcRect l="11856" t="18327" r="8876" b="17197"/>
            <a:stretch/>
          </p:blipFill>
          <p:spPr>
            <a:xfrm>
              <a:off x="1517067" y="4900379"/>
              <a:ext cx="1298653" cy="313211"/>
            </a:xfrm>
            <a:prstGeom prst="rect">
              <a:avLst/>
            </a:prstGeom>
          </p:spPr>
        </p:pic>
        <p:pic>
          <p:nvPicPr>
            <p:cNvPr id="18" name="Picture 17">
              <a:extLst>
                <a:ext uri="{FF2B5EF4-FFF2-40B4-BE49-F238E27FC236}">
                  <a16:creationId xmlns:a16="http://schemas.microsoft.com/office/drawing/2014/main" id="{C1DF4442-E32D-D97B-82DA-59AE87C407AA}"/>
                </a:ext>
              </a:extLst>
            </p:cNvPr>
            <p:cNvPicPr>
              <a:picLocks noChangeAspect="1"/>
            </p:cNvPicPr>
            <p:nvPr/>
          </p:nvPicPr>
          <p:blipFill>
            <a:blip r:embed="rId13">
              <a:grayscl/>
              <a:extLst>
                <a:ext uri="{BEBA8EAE-BF5A-486C-A8C5-ECC9F3942E4B}">
                  <a14:imgProps xmlns:a14="http://schemas.microsoft.com/office/drawing/2010/main">
                    <a14:imgLayer r:embed="rId14">
                      <a14:imgEffect>
                        <a14:colorTemperature colorTemp="6600"/>
                      </a14:imgEffect>
                      <a14:imgEffect>
                        <a14:saturation sat="66000"/>
                      </a14:imgEffect>
                    </a14:imgLayer>
                  </a14:imgProps>
                </a:ext>
              </a:extLst>
            </a:blip>
            <a:stretch>
              <a:fillRect/>
            </a:stretch>
          </p:blipFill>
          <p:spPr>
            <a:xfrm>
              <a:off x="821154" y="4115290"/>
              <a:ext cx="1337020" cy="451577"/>
            </a:xfrm>
            <a:prstGeom prst="rect">
              <a:avLst/>
            </a:prstGeom>
          </p:spPr>
        </p:pic>
        <p:pic>
          <p:nvPicPr>
            <p:cNvPr id="19" name="Picture 18">
              <a:extLst>
                <a:ext uri="{FF2B5EF4-FFF2-40B4-BE49-F238E27FC236}">
                  <a16:creationId xmlns:a16="http://schemas.microsoft.com/office/drawing/2014/main" id="{86CB0A9C-6F7E-28D6-1B4A-A6FA5F82AE17}"/>
                </a:ext>
              </a:extLst>
            </p:cNvPr>
            <p:cNvPicPr>
              <a:picLocks noChangeAspect="1"/>
            </p:cNvPicPr>
            <p:nvPr/>
          </p:nvPicPr>
          <p:blipFill rotWithShape="1">
            <a:blip r:embed="rId15">
              <a:grayscl/>
            </a:blip>
            <a:srcRect l="20299" t="13559" r="6141" b="11069"/>
            <a:stretch/>
          </p:blipFill>
          <p:spPr>
            <a:xfrm>
              <a:off x="3206137" y="2482847"/>
              <a:ext cx="941043" cy="423568"/>
            </a:xfrm>
            <a:prstGeom prst="rect">
              <a:avLst/>
            </a:prstGeom>
          </p:spPr>
        </p:pic>
        <p:pic>
          <p:nvPicPr>
            <p:cNvPr id="20" name="Picture 19">
              <a:extLst>
                <a:ext uri="{FF2B5EF4-FFF2-40B4-BE49-F238E27FC236}">
                  <a16:creationId xmlns:a16="http://schemas.microsoft.com/office/drawing/2014/main" id="{E4D6520A-E175-A4A5-D169-295F3D19A0D9}"/>
                </a:ext>
              </a:extLst>
            </p:cNvPr>
            <p:cNvPicPr>
              <a:picLocks noChangeAspect="1"/>
            </p:cNvPicPr>
            <p:nvPr/>
          </p:nvPicPr>
          <p:blipFill rotWithShape="1">
            <a:blip r:embed="rId16">
              <a:grayscl/>
            </a:blip>
            <a:srcRect l="12789" t="6780" b="13559"/>
            <a:stretch/>
          </p:blipFill>
          <p:spPr>
            <a:xfrm>
              <a:off x="3916193" y="2958926"/>
              <a:ext cx="1323831" cy="531192"/>
            </a:xfrm>
            <a:prstGeom prst="rect">
              <a:avLst/>
            </a:prstGeom>
          </p:spPr>
        </p:pic>
        <p:pic>
          <p:nvPicPr>
            <p:cNvPr id="21" name="Picture 20">
              <a:extLst>
                <a:ext uri="{FF2B5EF4-FFF2-40B4-BE49-F238E27FC236}">
                  <a16:creationId xmlns:a16="http://schemas.microsoft.com/office/drawing/2014/main" id="{0ACB117C-2C5E-12B5-543C-6D4136276822}"/>
                </a:ext>
              </a:extLst>
            </p:cNvPr>
            <p:cNvPicPr>
              <a:picLocks noChangeAspect="1"/>
            </p:cNvPicPr>
            <p:nvPr/>
          </p:nvPicPr>
          <p:blipFill rotWithShape="1">
            <a:blip r:embed="rId17">
              <a:grayscl/>
            </a:blip>
            <a:srcRect l="18198" r="11487" b="19814"/>
            <a:stretch/>
          </p:blipFill>
          <p:spPr>
            <a:xfrm>
              <a:off x="4615164" y="3760539"/>
              <a:ext cx="929766" cy="447675"/>
            </a:xfrm>
            <a:prstGeom prst="rect">
              <a:avLst/>
            </a:prstGeom>
          </p:spPr>
        </p:pic>
        <p:pic>
          <p:nvPicPr>
            <p:cNvPr id="22" name="Picture 21">
              <a:extLst>
                <a:ext uri="{FF2B5EF4-FFF2-40B4-BE49-F238E27FC236}">
                  <a16:creationId xmlns:a16="http://schemas.microsoft.com/office/drawing/2014/main" id="{6B119749-A95B-A187-F9F3-4E5E64C676CC}"/>
                </a:ext>
              </a:extLst>
            </p:cNvPr>
            <p:cNvPicPr>
              <a:picLocks noChangeAspect="1"/>
            </p:cNvPicPr>
            <p:nvPr/>
          </p:nvPicPr>
          <p:blipFill>
            <a:blip r:embed="rId18">
              <a:grayscl/>
            </a:blip>
            <a:stretch>
              <a:fillRect/>
            </a:stretch>
          </p:blipFill>
          <p:spPr>
            <a:xfrm>
              <a:off x="1781051" y="5530645"/>
              <a:ext cx="2056950" cy="411391"/>
            </a:xfrm>
            <a:prstGeom prst="rect">
              <a:avLst/>
            </a:prstGeom>
          </p:spPr>
        </p:pic>
        <p:pic>
          <p:nvPicPr>
            <p:cNvPr id="23" name="Picture 22">
              <a:extLst>
                <a:ext uri="{FF2B5EF4-FFF2-40B4-BE49-F238E27FC236}">
                  <a16:creationId xmlns:a16="http://schemas.microsoft.com/office/drawing/2014/main" id="{CF8CDCF7-E1B1-243C-E411-CA2F78F7BF18}"/>
                </a:ext>
              </a:extLst>
            </p:cNvPr>
            <p:cNvPicPr>
              <a:picLocks noChangeAspect="1"/>
            </p:cNvPicPr>
            <p:nvPr/>
          </p:nvPicPr>
          <p:blipFill rotWithShape="1">
            <a:blip r:embed="rId19">
              <a:grayscl/>
            </a:blip>
            <a:srcRect l="7443" t="19539" r="3260" b="21441"/>
            <a:stretch/>
          </p:blipFill>
          <p:spPr>
            <a:xfrm>
              <a:off x="2834375" y="1863318"/>
              <a:ext cx="1984057" cy="312852"/>
            </a:xfrm>
            <a:prstGeom prst="rect">
              <a:avLst/>
            </a:prstGeom>
          </p:spPr>
        </p:pic>
        <p:pic>
          <p:nvPicPr>
            <p:cNvPr id="24" name="Picture 23">
              <a:extLst>
                <a:ext uri="{FF2B5EF4-FFF2-40B4-BE49-F238E27FC236}">
                  <a16:creationId xmlns:a16="http://schemas.microsoft.com/office/drawing/2014/main" id="{CB9DDFAC-1B8F-28BC-9307-397C31FA23B4}"/>
                </a:ext>
              </a:extLst>
            </p:cNvPr>
            <p:cNvPicPr>
              <a:picLocks noChangeAspect="1"/>
            </p:cNvPicPr>
            <p:nvPr/>
          </p:nvPicPr>
          <p:blipFill rotWithShape="1">
            <a:blip r:embed="rId20">
              <a:grayscl/>
              <a:extLst>
                <a:ext uri="{BEBA8EAE-BF5A-486C-A8C5-ECC9F3942E4B}">
                  <a14:imgProps xmlns:a14="http://schemas.microsoft.com/office/drawing/2010/main">
                    <a14:imgLayer r:embed="rId21">
                      <a14:imgEffect>
                        <a14:brightnessContrast contrast="20000"/>
                      </a14:imgEffect>
                    </a14:imgLayer>
                  </a14:imgProps>
                </a:ext>
              </a:extLst>
            </a:blip>
            <a:srcRect l="6081" t="9407" r="5430" b="12940"/>
            <a:stretch/>
          </p:blipFill>
          <p:spPr>
            <a:xfrm>
              <a:off x="43013" y="1863739"/>
              <a:ext cx="1178191" cy="405178"/>
            </a:xfrm>
            <a:prstGeom prst="rect">
              <a:avLst/>
            </a:prstGeom>
          </p:spPr>
        </p:pic>
        <p:pic>
          <p:nvPicPr>
            <p:cNvPr id="25" name="Picture 24">
              <a:extLst>
                <a:ext uri="{FF2B5EF4-FFF2-40B4-BE49-F238E27FC236}">
                  <a16:creationId xmlns:a16="http://schemas.microsoft.com/office/drawing/2014/main" id="{8D932148-9B8E-DECF-8607-7F9872B30C00}"/>
                </a:ext>
              </a:extLst>
            </p:cNvPr>
            <p:cNvPicPr>
              <a:picLocks noChangeAspect="1"/>
            </p:cNvPicPr>
            <p:nvPr/>
          </p:nvPicPr>
          <p:blipFill rotWithShape="1">
            <a:blip r:embed="rId22">
              <a:grayscl/>
            </a:blip>
            <a:srcRect l="12143" t="17622" r="7853" b="20607"/>
            <a:stretch/>
          </p:blipFill>
          <p:spPr>
            <a:xfrm>
              <a:off x="588083" y="3445851"/>
              <a:ext cx="1118507" cy="370105"/>
            </a:xfrm>
            <a:prstGeom prst="rect">
              <a:avLst/>
            </a:prstGeom>
          </p:spPr>
        </p:pic>
        <p:pic>
          <p:nvPicPr>
            <p:cNvPr id="26" name="Picture 25">
              <a:extLst>
                <a:ext uri="{FF2B5EF4-FFF2-40B4-BE49-F238E27FC236}">
                  <a16:creationId xmlns:a16="http://schemas.microsoft.com/office/drawing/2014/main" id="{3D9D4306-E277-0B93-6DB8-F005C326D12F}"/>
                </a:ext>
              </a:extLst>
            </p:cNvPr>
            <p:cNvPicPr>
              <a:picLocks noChangeAspect="1"/>
            </p:cNvPicPr>
            <p:nvPr/>
          </p:nvPicPr>
          <p:blipFill rotWithShape="1">
            <a:blip r:embed="rId23">
              <a:grayscl/>
            </a:blip>
            <a:srcRect l="16611" t="10349" r="15521" b="8913"/>
            <a:stretch/>
          </p:blipFill>
          <p:spPr>
            <a:xfrm>
              <a:off x="5017742" y="4912044"/>
              <a:ext cx="788994" cy="549256"/>
            </a:xfrm>
            <a:prstGeom prst="rect">
              <a:avLst/>
            </a:prstGeom>
          </p:spPr>
        </p:pic>
        <p:pic>
          <p:nvPicPr>
            <p:cNvPr id="27" name="Picture 26">
              <a:extLst>
                <a:ext uri="{FF2B5EF4-FFF2-40B4-BE49-F238E27FC236}">
                  <a16:creationId xmlns:a16="http://schemas.microsoft.com/office/drawing/2014/main" id="{3D0360F5-FB92-58D4-2B8B-A0EB2A5791A0}"/>
                </a:ext>
              </a:extLst>
            </p:cNvPr>
            <p:cNvPicPr>
              <a:picLocks noChangeAspect="1"/>
            </p:cNvPicPr>
            <p:nvPr/>
          </p:nvPicPr>
          <p:blipFill rotWithShape="1">
            <a:blip r:embed="rId24">
              <a:grayscl/>
            </a:blip>
            <a:srcRect t="13089" r="4086"/>
            <a:stretch/>
          </p:blipFill>
          <p:spPr>
            <a:xfrm>
              <a:off x="216960" y="2715546"/>
              <a:ext cx="1217612" cy="409294"/>
            </a:xfrm>
            <a:prstGeom prst="rect">
              <a:avLst/>
            </a:prstGeom>
          </p:spPr>
        </p:pic>
      </p:grpSp>
      <p:sp>
        <p:nvSpPr>
          <p:cNvPr id="82" name="TextBox 81">
            <a:extLst>
              <a:ext uri="{FF2B5EF4-FFF2-40B4-BE49-F238E27FC236}">
                <a16:creationId xmlns:a16="http://schemas.microsoft.com/office/drawing/2014/main" id="{B5BD5726-1829-8EB8-5074-0802ACC03844}"/>
              </a:ext>
            </a:extLst>
          </p:cNvPr>
          <p:cNvSpPr txBox="1"/>
          <p:nvPr/>
        </p:nvSpPr>
        <p:spPr>
          <a:xfrm>
            <a:off x="713870" y="3033839"/>
            <a:ext cx="5031655" cy="559577"/>
          </a:xfrm>
          <a:prstGeom prst="rect">
            <a:avLst/>
          </a:prstGeom>
          <a:noFill/>
        </p:spPr>
        <p:txBody>
          <a:bodyPr wrap="square">
            <a:spAutoFit/>
          </a:bodyPr>
          <a:lstStyle/>
          <a:p>
            <a:pPr indent="-65397">
              <a:lnSpc>
                <a:spcPct val="140000"/>
              </a:lnSpc>
            </a:pPr>
            <a:r>
              <a:rPr lang="en-US" sz="2400" b="1">
                <a:solidFill>
                  <a:srgbClr val="524A56"/>
                </a:solidFill>
                <a:cs typeface="Arial"/>
              </a:rPr>
              <a:t>Statewide Coverage:</a:t>
            </a:r>
          </a:p>
        </p:txBody>
      </p:sp>
      <p:pic>
        <p:nvPicPr>
          <p:cNvPr id="14" name="Picture 13">
            <a:extLst>
              <a:ext uri="{FF2B5EF4-FFF2-40B4-BE49-F238E27FC236}">
                <a16:creationId xmlns:a16="http://schemas.microsoft.com/office/drawing/2014/main" id="{38D182AB-D50E-BDF2-93F1-02CBB14F846F}"/>
              </a:ext>
            </a:extLst>
          </p:cNvPr>
          <p:cNvPicPr>
            <a:picLocks noChangeAspect="1"/>
          </p:cNvPicPr>
          <p:nvPr/>
        </p:nvPicPr>
        <p:blipFill>
          <a:blip r:embed="rId25"/>
          <a:stretch>
            <a:fillRect/>
          </a:stretch>
        </p:blipFill>
        <p:spPr>
          <a:xfrm>
            <a:off x="702882" y="3570873"/>
            <a:ext cx="5520707" cy="2444492"/>
          </a:xfrm>
          <a:prstGeom prst="rect">
            <a:avLst/>
          </a:prstGeom>
          <a:solidFill>
            <a:srgbClr val="283172"/>
          </a:solidFill>
        </p:spPr>
      </p:pic>
      <p:sp>
        <p:nvSpPr>
          <p:cNvPr id="9" name="Rectangle 8">
            <a:extLst>
              <a:ext uri="{FF2B5EF4-FFF2-40B4-BE49-F238E27FC236}">
                <a16:creationId xmlns:a16="http://schemas.microsoft.com/office/drawing/2014/main" id="{E663602E-9A0B-9C3A-CEEA-371A4572A191}"/>
              </a:ext>
            </a:extLst>
          </p:cNvPr>
          <p:cNvSpPr/>
          <p:nvPr/>
        </p:nvSpPr>
        <p:spPr>
          <a:xfrm>
            <a:off x="1682496" y="3986813"/>
            <a:ext cx="420624" cy="424923"/>
          </a:xfrm>
          <a:prstGeom prst="rect">
            <a:avLst/>
          </a:prstGeom>
          <a:solidFill>
            <a:srgbClr val="2831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7D51BBD-CDDF-6EC5-09DB-630EB217CE94}"/>
              </a:ext>
            </a:extLst>
          </p:cNvPr>
          <p:cNvSpPr txBox="1"/>
          <p:nvPr/>
        </p:nvSpPr>
        <p:spPr>
          <a:xfrm>
            <a:off x="1531208" y="3890885"/>
            <a:ext cx="723200" cy="523220"/>
          </a:xfrm>
          <a:prstGeom prst="rect">
            <a:avLst/>
          </a:prstGeom>
          <a:noFill/>
        </p:spPr>
        <p:txBody>
          <a:bodyPr wrap="square" rtlCol="0">
            <a:spAutoFit/>
          </a:bodyPr>
          <a:lstStyle/>
          <a:p>
            <a:pPr algn="ctr"/>
            <a:r>
              <a:rPr lang="en-US" sz="2800" b="1">
                <a:solidFill>
                  <a:srgbClr val="FFFFFF"/>
                </a:solidFill>
                <a:cs typeface="Dubai Medium" panose="020B0603030403030204" pitchFamily="34" charset="-78"/>
              </a:rPr>
              <a:t>11</a:t>
            </a:r>
          </a:p>
        </p:txBody>
      </p:sp>
      <p:sp>
        <p:nvSpPr>
          <p:cNvPr id="38" name="Oval 37">
            <a:extLst>
              <a:ext uri="{FF2B5EF4-FFF2-40B4-BE49-F238E27FC236}">
                <a16:creationId xmlns:a16="http://schemas.microsoft.com/office/drawing/2014/main" id="{20514FE9-D13F-30F6-247F-3BE57CFB2270}"/>
              </a:ext>
            </a:extLst>
          </p:cNvPr>
          <p:cNvSpPr/>
          <p:nvPr/>
        </p:nvSpPr>
        <p:spPr>
          <a:xfrm>
            <a:off x="4672584" y="5207800"/>
            <a:ext cx="182880" cy="367890"/>
          </a:xfrm>
          <a:prstGeom prst="ellipse">
            <a:avLst/>
          </a:prstGeom>
          <a:solidFill>
            <a:srgbClr val="F3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A60AF76-D05E-FC18-B4C6-1ADC4527BD2E}"/>
              </a:ext>
            </a:extLst>
          </p:cNvPr>
          <p:cNvSpPr txBox="1"/>
          <p:nvPr/>
        </p:nvSpPr>
        <p:spPr>
          <a:xfrm>
            <a:off x="4591792" y="5095581"/>
            <a:ext cx="311701" cy="553998"/>
          </a:xfrm>
          <a:prstGeom prst="rect">
            <a:avLst/>
          </a:prstGeom>
          <a:noFill/>
        </p:spPr>
        <p:txBody>
          <a:bodyPr wrap="square" rtlCol="0">
            <a:spAutoFit/>
          </a:bodyPr>
          <a:lstStyle/>
          <a:p>
            <a:r>
              <a:rPr lang="en-US" sz="3000">
                <a:solidFill>
                  <a:srgbClr val="FFFFFF"/>
                </a:solidFill>
                <a:latin typeface="Franklin Gothic Medium" panose="020B0603020102020204" pitchFamily="34" charset="0"/>
                <a:cs typeface="Dubai Medium" panose="020B0603030403030204" pitchFamily="34" charset="-78"/>
              </a:rPr>
              <a:t>7</a:t>
            </a:r>
          </a:p>
        </p:txBody>
      </p:sp>
      <p:sp>
        <p:nvSpPr>
          <p:cNvPr id="16" name="Rectangle 15">
            <a:extLst>
              <a:ext uri="{FF2B5EF4-FFF2-40B4-BE49-F238E27FC236}">
                <a16:creationId xmlns:a16="http://schemas.microsoft.com/office/drawing/2014/main" id="{7423135F-DDE9-9466-487A-89383F4B22CB}"/>
              </a:ext>
            </a:extLst>
          </p:cNvPr>
          <p:cNvSpPr/>
          <p:nvPr/>
        </p:nvSpPr>
        <p:spPr>
          <a:xfrm>
            <a:off x="760235" y="3788539"/>
            <a:ext cx="5371777" cy="671530"/>
          </a:xfrm>
          <a:prstGeom prst="rect">
            <a:avLst/>
          </a:prstGeom>
          <a:solidFill>
            <a:srgbClr val="CD6731"/>
          </a:solidFill>
          <a:ln>
            <a:solidFill>
              <a:srgbClr val="CD67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97D7A7D-F568-5E8B-1162-2AC9165D10D2}"/>
              </a:ext>
            </a:extLst>
          </p:cNvPr>
          <p:cNvSpPr txBox="1"/>
          <p:nvPr/>
        </p:nvSpPr>
        <p:spPr>
          <a:xfrm>
            <a:off x="1479174" y="3844516"/>
            <a:ext cx="3933898" cy="559577"/>
          </a:xfrm>
          <a:prstGeom prst="rect">
            <a:avLst/>
          </a:prstGeom>
          <a:noFill/>
        </p:spPr>
        <p:txBody>
          <a:bodyPr wrap="square">
            <a:spAutoFit/>
          </a:bodyPr>
          <a:lstStyle/>
          <a:p>
            <a:pPr indent="-65397">
              <a:lnSpc>
                <a:spcPct val="140000"/>
              </a:lnSpc>
            </a:pPr>
            <a:r>
              <a:rPr lang="en-US" b="1">
                <a:solidFill>
                  <a:schemeClr val="bg1"/>
                </a:solidFill>
                <a:cs typeface="Arial"/>
              </a:rPr>
              <a:t>11 Participating Carriers</a:t>
            </a:r>
            <a:endParaRPr lang="en-US" sz="2400" b="1">
              <a:solidFill>
                <a:schemeClr val="bg1"/>
              </a:solidFill>
              <a:cs typeface="Arial"/>
            </a:endParaRPr>
          </a:p>
        </p:txBody>
      </p:sp>
      <p:sp>
        <p:nvSpPr>
          <p:cNvPr id="42" name="Rectangle 2">
            <a:extLst>
              <a:ext uri="{FF2B5EF4-FFF2-40B4-BE49-F238E27FC236}">
                <a16:creationId xmlns:a16="http://schemas.microsoft.com/office/drawing/2014/main" id="{C7052708-5217-A44A-2AB8-EC2A8086151B}"/>
              </a:ext>
            </a:extLst>
          </p:cNvPr>
          <p:cNvSpPr>
            <a:spLocks noChangeArrowheads="1"/>
          </p:cNvSpPr>
          <p:nvPr/>
        </p:nvSpPr>
        <p:spPr bwMode="auto">
          <a:xfrm>
            <a:off x="613781" y="6425143"/>
            <a:ext cx="5897967" cy="512319"/>
          </a:xfrm>
          <a:prstGeom prst="rect">
            <a:avLst/>
          </a:prstGeom>
        </p:spPr>
        <p:txBody>
          <a:bodyPr vert="horz" lIns="121920" tIns="60960" rIns="121920" bIns="60960" rtlCol="0">
            <a:normAutofit/>
          </a:bodyPr>
          <a:lstStyle/>
          <a:p>
            <a:pPr defTabSz="1219140">
              <a:spcBef>
                <a:spcPts val="800"/>
              </a:spcBef>
              <a:defRPr/>
            </a:pPr>
            <a:r>
              <a:rPr kumimoji="0" lang="en-US" altLang="en-US" sz="800" b="0"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*2025 Plan Selections Enrolled or Pending for Consumers Indicating they are Member of American Indian/Alaska Native (AI/AN) Tribe by Rating Region for Aetna Plan (as of 09.29.2025). Consumers are rounded to the nearest 10. </a:t>
            </a:r>
          </a:p>
        </p:txBody>
      </p:sp>
      <p:sp>
        <p:nvSpPr>
          <p:cNvPr id="45" name="TextBox 44">
            <a:extLst>
              <a:ext uri="{FF2B5EF4-FFF2-40B4-BE49-F238E27FC236}">
                <a16:creationId xmlns:a16="http://schemas.microsoft.com/office/drawing/2014/main" id="{4E0B90B8-1BF1-FB35-7C49-B1673C150ADD}"/>
              </a:ext>
            </a:extLst>
          </p:cNvPr>
          <p:cNvSpPr txBox="1"/>
          <p:nvPr/>
        </p:nvSpPr>
        <p:spPr>
          <a:xfrm>
            <a:off x="8287291" y="3135326"/>
            <a:ext cx="457200" cy="338554"/>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3</a:t>
            </a:r>
          </a:p>
        </p:txBody>
      </p:sp>
      <p:sp>
        <p:nvSpPr>
          <p:cNvPr id="46" name="TextBox 45">
            <a:extLst>
              <a:ext uri="{FF2B5EF4-FFF2-40B4-BE49-F238E27FC236}">
                <a16:creationId xmlns:a16="http://schemas.microsoft.com/office/drawing/2014/main" id="{827D8794-6342-1E02-E5E7-93893D89A5DE}"/>
              </a:ext>
            </a:extLst>
          </p:cNvPr>
          <p:cNvSpPr txBox="1"/>
          <p:nvPr/>
        </p:nvSpPr>
        <p:spPr>
          <a:xfrm>
            <a:off x="8000596" y="3562971"/>
            <a:ext cx="457200" cy="338554"/>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5</a:t>
            </a:r>
          </a:p>
        </p:txBody>
      </p:sp>
      <p:sp>
        <p:nvSpPr>
          <p:cNvPr id="76" name="TextBox 75">
            <a:extLst>
              <a:ext uri="{FF2B5EF4-FFF2-40B4-BE49-F238E27FC236}">
                <a16:creationId xmlns:a16="http://schemas.microsoft.com/office/drawing/2014/main" id="{17EDB4B2-3727-CBD4-AEFB-BD03361726F3}"/>
              </a:ext>
            </a:extLst>
          </p:cNvPr>
          <p:cNvSpPr txBox="1"/>
          <p:nvPr/>
        </p:nvSpPr>
        <p:spPr>
          <a:xfrm>
            <a:off x="8080634" y="3700383"/>
            <a:ext cx="457200" cy="338554"/>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6</a:t>
            </a:r>
          </a:p>
        </p:txBody>
      </p:sp>
      <p:sp>
        <p:nvSpPr>
          <p:cNvPr id="77" name="TextBox 76">
            <a:extLst>
              <a:ext uri="{FF2B5EF4-FFF2-40B4-BE49-F238E27FC236}">
                <a16:creationId xmlns:a16="http://schemas.microsoft.com/office/drawing/2014/main" id="{7A1B5440-0829-20A6-20B9-1A844354A3F2}"/>
              </a:ext>
            </a:extLst>
          </p:cNvPr>
          <p:cNvSpPr txBox="1"/>
          <p:nvPr/>
        </p:nvSpPr>
        <p:spPr>
          <a:xfrm>
            <a:off x="8937909" y="3945735"/>
            <a:ext cx="457200" cy="338554"/>
          </a:xfrm>
          <a:prstGeom prst="rect">
            <a:avLst/>
          </a:prstGeom>
          <a:no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11</a:t>
            </a:r>
          </a:p>
        </p:txBody>
      </p:sp>
      <p:grpSp>
        <p:nvGrpSpPr>
          <p:cNvPr id="81" name="Group 80">
            <a:extLst>
              <a:ext uri="{FF2B5EF4-FFF2-40B4-BE49-F238E27FC236}">
                <a16:creationId xmlns:a16="http://schemas.microsoft.com/office/drawing/2014/main" id="{5480AB05-4BB4-EC44-B4CA-5DF084BE482C}"/>
              </a:ext>
            </a:extLst>
          </p:cNvPr>
          <p:cNvGrpSpPr/>
          <p:nvPr/>
        </p:nvGrpSpPr>
        <p:grpSpPr>
          <a:xfrm>
            <a:off x="8962949" y="1725918"/>
            <a:ext cx="2051979" cy="707390"/>
            <a:chOff x="8862534" y="856064"/>
            <a:chExt cx="2051979" cy="707390"/>
          </a:xfrm>
        </p:grpSpPr>
        <p:pic>
          <p:nvPicPr>
            <p:cNvPr id="44" name="Picture 43">
              <a:extLst>
                <a:ext uri="{FF2B5EF4-FFF2-40B4-BE49-F238E27FC236}">
                  <a16:creationId xmlns:a16="http://schemas.microsoft.com/office/drawing/2014/main" id="{FF0EC49F-62A3-2029-9DF3-157670EBE6F8}"/>
                </a:ext>
              </a:extLst>
            </p:cNvPr>
            <p:cNvPicPr>
              <a:picLocks noChangeAspect="1"/>
            </p:cNvPicPr>
            <p:nvPr/>
          </p:nvPicPr>
          <p:blipFill>
            <a:blip r:embed="rId26"/>
            <a:srcRect t="69342" r="57558" b="27418"/>
            <a:stretch>
              <a:fillRect/>
            </a:stretch>
          </p:blipFill>
          <p:spPr>
            <a:xfrm>
              <a:off x="8862534" y="1442649"/>
              <a:ext cx="2051979" cy="120805"/>
            </a:xfrm>
            <a:prstGeom prst="rect">
              <a:avLst/>
            </a:prstGeom>
          </p:spPr>
        </p:pic>
        <p:pic>
          <p:nvPicPr>
            <p:cNvPr id="78" name="Picture 77">
              <a:extLst>
                <a:ext uri="{FF2B5EF4-FFF2-40B4-BE49-F238E27FC236}">
                  <a16:creationId xmlns:a16="http://schemas.microsoft.com/office/drawing/2014/main" id="{BC6367E0-DABC-5183-76CE-50A25C19F228}"/>
                </a:ext>
              </a:extLst>
            </p:cNvPr>
            <p:cNvPicPr>
              <a:picLocks noChangeAspect="1"/>
            </p:cNvPicPr>
            <p:nvPr/>
          </p:nvPicPr>
          <p:blipFill>
            <a:blip r:embed="rId26"/>
            <a:srcRect t="42018" r="58823" b="54570"/>
            <a:stretch>
              <a:fillRect/>
            </a:stretch>
          </p:blipFill>
          <p:spPr>
            <a:xfrm>
              <a:off x="8862534" y="856064"/>
              <a:ext cx="1990813" cy="127236"/>
            </a:xfrm>
            <a:prstGeom prst="rect">
              <a:avLst/>
            </a:prstGeom>
          </p:spPr>
        </p:pic>
        <p:pic>
          <p:nvPicPr>
            <p:cNvPr id="79" name="Picture 78">
              <a:extLst>
                <a:ext uri="{FF2B5EF4-FFF2-40B4-BE49-F238E27FC236}">
                  <a16:creationId xmlns:a16="http://schemas.microsoft.com/office/drawing/2014/main" id="{DF88DE17-FE7C-DCF1-2810-8FA930208749}"/>
                </a:ext>
              </a:extLst>
            </p:cNvPr>
            <p:cNvPicPr>
              <a:picLocks noChangeAspect="1"/>
            </p:cNvPicPr>
            <p:nvPr/>
          </p:nvPicPr>
          <p:blipFill>
            <a:blip r:embed="rId26"/>
            <a:srcRect t="48984" r="58822" b="47897"/>
            <a:stretch>
              <a:fillRect/>
            </a:stretch>
          </p:blipFill>
          <p:spPr>
            <a:xfrm>
              <a:off x="8862534" y="1058105"/>
              <a:ext cx="1990812" cy="116303"/>
            </a:xfrm>
            <a:prstGeom prst="rect">
              <a:avLst/>
            </a:prstGeom>
          </p:spPr>
        </p:pic>
        <p:pic>
          <p:nvPicPr>
            <p:cNvPr id="80" name="Picture 79">
              <a:extLst>
                <a:ext uri="{FF2B5EF4-FFF2-40B4-BE49-F238E27FC236}">
                  <a16:creationId xmlns:a16="http://schemas.microsoft.com/office/drawing/2014/main" id="{081AB3E6-AF27-9405-AE12-DE63723A3761}"/>
                </a:ext>
              </a:extLst>
            </p:cNvPr>
            <p:cNvPicPr>
              <a:picLocks noChangeAspect="1"/>
            </p:cNvPicPr>
            <p:nvPr/>
          </p:nvPicPr>
          <p:blipFill>
            <a:blip r:embed="rId26"/>
            <a:srcRect t="52352" r="58824" b="44760"/>
            <a:stretch>
              <a:fillRect/>
            </a:stretch>
          </p:blipFill>
          <p:spPr>
            <a:xfrm>
              <a:off x="8862534" y="1260146"/>
              <a:ext cx="1990792" cy="107697"/>
            </a:xfrm>
            <a:prstGeom prst="rect">
              <a:avLst/>
            </a:prstGeom>
          </p:spPr>
        </p:pic>
      </p:grpSp>
    </p:spTree>
    <p:extLst>
      <p:ext uri="{BB962C8B-B14F-4D97-AF65-F5344CB8AC3E}">
        <p14:creationId xmlns:p14="http://schemas.microsoft.com/office/powerpoint/2010/main" val="34241978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8319-70CA-0848-9470-AFB003E55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7718E-41F0-0689-64CD-8BEC050622ED}"/>
              </a:ext>
            </a:extLst>
          </p:cNvPr>
          <p:cNvSpPr>
            <a:spLocks noGrp="1"/>
          </p:cNvSpPr>
          <p:nvPr>
            <p:ph type="title"/>
          </p:nvPr>
        </p:nvSpPr>
        <p:spPr/>
        <p:txBody>
          <a:bodyPr>
            <a:noAutofit/>
          </a:bodyPr>
          <a:lstStyle/>
          <a:p>
            <a:r>
              <a:rPr lang="en-US" sz="6000">
                <a:solidFill>
                  <a:prstClr val="white"/>
                </a:solidFill>
              </a:rPr>
              <a:t>2026 Covered California Dental Benefits</a:t>
            </a:r>
          </a:p>
        </p:txBody>
      </p:sp>
      <p:sp>
        <p:nvSpPr>
          <p:cNvPr id="4" name="Slide Number Placeholder 3">
            <a:extLst>
              <a:ext uri="{FF2B5EF4-FFF2-40B4-BE49-F238E27FC236}">
                <a16:creationId xmlns:a16="http://schemas.microsoft.com/office/drawing/2014/main" id="{CCDFA7EF-75D1-BBB7-03D0-C57DF42FF805}"/>
              </a:ext>
            </a:extLst>
          </p:cNvPr>
          <p:cNvSpPr>
            <a:spLocks noGrp="1"/>
          </p:cNvSpPr>
          <p:nvPr>
            <p:ph type="sldNum" sz="quarter" idx="4294967295"/>
          </p:nvPr>
        </p:nvSpPr>
        <p:spPr>
          <a:xfrm>
            <a:off x="11217275" y="6362700"/>
            <a:ext cx="974725" cy="365125"/>
          </a:xfrm>
        </p:spPr>
        <p:txBody>
          <a:bodyPr/>
          <a:lstStyle/>
          <a:p>
            <a:fld id="{C8146628-1A01-9741-8A8B-916D51547CC7}" type="slidenum">
              <a:rPr lang="en-US" smtClean="0"/>
              <a:pPr/>
              <a:t>110</a:t>
            </a:fld>
            <a:endParaRPr lang="en-US"/>
          </a:p>
        </p:txBody>
      </p:sp>
    </p:spTree>
    <p:extLst>
      <p:ext uri="{BB962C8B-B14F-4D97-AF65-F5344CB8AC3E}">
        <p14:creationId xmlns:p14="http://schemas.microsoft.com/office/powerpoint/2010/main" val="2215107054"/>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94DC0-B0C5-49E2-8B6D-4607FF63B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8DC85-56A5-5057-A10F-4051BDF7D781}"/>
              </a:ext>
            </a:extLst>
          </p:cNvPr>
          <p:cNvSpPr>
            <a:spLocks noGrp="1"/>
          </p:cNvSpPr>
          <p:nvPr>
            <p:ph type="title"/>
          </p:nvPr>
        </p:nvSpPr>
        <p:spPr>
          <a:xfrm>
            <a:off x="464675" y="919513"/>
            <a:ext cx="11582400" cy="537981"/>
          </a:xfrm>
        </p:spPr>
        <p:txBody>
          <a:bodyPr/>
          <a:lstStyle/>
          <a:p>
            <a:r>
              <a:rPr lang="en-US"/>
              <a:t>Methodology: dental treatment categories</a:t>
            </a:r>
          </a:p>
        </p:txBody>
      </p:sp>
      <p:sp>
        <p:nvSpPr>
          <p:cNvPr id="3" name="Slide Number Placeholder 2">
            <a:extLst>
              <a:ext uri="{FF2B5EF4-FFF2-40B4-BE49-F238E27FC236}">
                <a16:creationId xmlns:a16="http://schemas.microsoft.com/office/drawing/2014/main" id="{A844B412-8075-4AE5-E30A-47AA14047501}"/>
              </a:ext>
            </a:extLst>
          </p:cNvPr>
          <p:cNvSpPr>
            <a:spLocks noGrp="1"/>
          </p:cNvSpPr>
          <p:nvPr>
            <p:ph type="sldNum" sz="quarter" idx="2"/>
          </p:nvPr>
        </p:nvSpPr>
        <p:spPr/>
        <p:txBody>
          <a:bodyPr/>
          <a:lstStyle/>
          <a:p>
            <a:pPr lvl="0"/>
            <a:fld id="{C8146628-1A01-9741-8A8B-916D51547CC7}" type="slidenum">
              <a:rPr lang="en-US" noProof="0" smtClean="0"/>
              <a:pPr lvl="0"/>
              <a:t>111</a:t>
            </a:fld>
            <a:endParaRPr lang="en-US" noProof="0"/>
          </a:p>
        </p:txBody>
      </p:sp>
      <p:graphicFrame>
        <p:nvGraphicFramePr>
          <p:cNvPr id="8" name="Table 7">
            <a:extLst>
              <a:ext uri="{FF2B5EF4-FFF2-40B4-BE49-F238E27FC236}">
                <a16:creationId xmlns:a16="http://schemas.microsoft.com/office/drawing/2014/main" id="{E48BEC56-EF6E-D821-DBF5-C878FC60AB74}"/>
              </a:ext>
            </a:extLst>
          </p:cNvPr>
          <p:cNvGraphicFramePr>
            <a:graphicFrameLocks noGrp="1"/>
          </p:cNvGraphicFramePr>
          <p:nvPr>
            <p:extLst>
              <p:ext uri="{D42A27DB-BD31-4B8C-83A1-F6EECF244321}">
                <p14:modId xmlns:p14="http://schemas.microsoft.com/office/powerpoint/2010/main" val="2230371402"/>
              </p:ext>
            </p:extLst>
          </p:nvPr>
        </p:nvGraphicFramePr>
        <p:xfrm>
          <a:off x="5832210" y="2620611"/>
          <a:ext cx="5265387" cy="3589020"/>
        </p:xfrm>
        <a:graphic>
          <a:graphicData uri="http://schemas.openxmlformats.org/drawingml/2006/table">
            <a:tbl>
              <a:tblPr bandRow="1">
                <a:tableStyleId>{5FD0F851-EC5A-4D38-B0AD-8093EC10F338}</a:tableStyleId>
              </a:tblPr>
              <a:tblGrid>
                <a:gridCol w="3111365">
                  <a:extLst>
                    <a:ext uri="{9D8B030D-6E8A-4147-A177-3AD203B41FA5}">
                      <a16:colId xmlns:a16="http://schemas.microsoft.com/office/drawing/2014/main" val="2963833917"/>
                    </a:ext>
                  </a:extLst>
                </a:gridCol>
                <a:gridCol w="2154022">
                  <a:extLst>
                    <a:ext uri="{9D8B030D-6E8A-4147-A177-3AD203B41FA5}">
                      <a16:colId xmlns:a16="http://schemas.microsoft.com/office/drawing/2014/main" val="1667785700"/>
                    </a:ext>
                  </a:extLst>
                </a:gridCol>
              </a:tblGrid>
              <a:tr h="263112">
                <a:tc>
                  <a:txBody>
                    <a:bodyPr/>
                    <a:lstStyle/>
                    <a:p>
                      <a:pPr lvl="0">
                        <a:buNone/>
                      </a:pPr>
                      <a:r>
                        <a:rPr lang="en-US" sz="16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Dental Treatment Category</a:t>
                      </a:r>
                    </a:p>
                  </a:txBody>
                  <a:tcPr marL="9525" marR="9525" marT="9525" anchor="b"/>
                </a:tc>
                <a:tc>
                  <a:txBody>
                    <a:bodyPr/>
                    <a:lstStyle/>
                    <a:p>
                      <a:pPr lvl="0" algn="ctr">
                        <a:buNone/>
                      </a:pPr>
                      <a:r>
                        <a:rPr lang="en-US" sz="16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CDT Code Range</a:t>
                      </a:r>
                    </a:p>
                  </a:txBody>
                  <a:tcPr marL="9525" marR="9525" marT="9525" anchor="b"/>
                </a:tc>
                <a:extLst>
                  <a:ext uri="{0D108BD9-81ED-4DB2-BD59-A6C34878D82A}">
                    <a16:rowId xmlns:a16="http://schemas.microsoft.com/office/drawing/2014/main" val="3519725170"/>
                  </a:ext>
                </a:extLst>
              </a:tr>
              <a:tr h="263112">
                <a:tc>
                  <a:txBody>
                    <a:bodyPr/>
                    <a:lstStyle/>
                    <a:p>
                      <a:pPr fontAlgn="b"/>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Diagnostic</a:t>
                      </a:r>
                    </a:p>
                  </a:txBody>
                  <a:tcPr marL="9525" marR="9525" marT="9525" anchor="b"/>
                </a:tc>
                <a:tc>
                  <a:txBody>
                    <a:bodyPr/>
                    <a:lstStyle/>
                    <a:p>
                      <a:pPr algn="ctr" fontAlgn="b"/>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D0100-D0999</a:t>
                      </a:r>
                    </a:p>
                  </a:txBody>
                  <a:tcPr marL="9525" marR="9525" marT="9525" anchor="b"/>
                </a:tc>
                <a:extLst>
                  <a:ext uri="{0D108BD9-81ED-4DB2-BD59-A6C34878D82A}">
                    <a16:rowId xmlns:a16="http://schemas.microsoft.com/office/drawing/2014/main" val="1047220975"/>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Preventive</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D1000-D1999</a:t>
                      </a:r>
                    </a:p>
                  </a:txBody>
                  <a:tcPr marL="9525" marR="9525" marT="9525"/>
                </a:tc>
                <a:extLst>
                  <a:ext uri="{0D108BD9-81ED-4DB2-BD59-A6C34878D82A}">
                    <a16:rowId xmlns:a16="http://schemas.microsoft.com/office/drawing/2014/main" val="1660929826"/>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Restorative</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D2000-D2499</a:t>
                      </a:r>
                    </a:p>
                  </a:txBody>
                  <a:tcPr marL="9525" marR="9525" marT="9525"/>
                </a:tc>
                <a:extLst>
                  <a:ext uri="{0D108BD9-81ED-4DB2-BD59-A6C34878D82A}">
                    <a16:rowId xmlns:a16="http://schemas.microsoft.com/office/drawing/2014/main" val="1299925532"/>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Crowns &amp; Inlays/Onlays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D2500-D2999</a:t>
                      </a:r>
                    </a:p>
                  </a:txBody>
                  <a:tcPr marL="9525" marR="9525" marT="9525"/>
                </a:tc>
                <a:extLst>
                  <a:ext uri="{0D108BD9-81ED-4DB2-BD59-A6C34878D82A}">
                    <a16:rowId xmlns:a16="http://schemas.microsoft.com/office/drawing/2014/main" val="2144317276"/>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Endodontics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D3000-D3999</a:t>
                      </a:r>
                    </a:p>
                  </a:txBody>
                  <a:tcPr marL="9525" marR="9525" marT="9525"/>
                </a:tc>
                <a:extLst>
                  <a:ext uri="{0D108BD9-81ED-4DB2-BD59-A6C34878D82A}">
                    <a16:rowId xmlns:a16="http://schemas.microsoft.com/office/drawing/2014/main" val="2828126153"/>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Periodontics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D4000-D4999</a:t>
                      </a:r>
                    </a:p>
                  </a:txBody>
                  <a:tcPr marL="9525" marR="9525" marT="9525"/>
                </a:tc>
                <a:extLst>
                  <a:ext uri="{0D108BD9-81ED-4DB2-BD59-A6C34878D82A}">
                    <a16:rowId xmlns:a16="http://schemas.microsoft.com/office/drawing/2014/main" val="1839779729"/>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Removable Prosthodontics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D5000-D5999</a:t>
                      </a:r>
                    </a:p>
                  </a:txBody>
                  <a:tcPr marL="9525" marR="9525" marT="9525"/>
                </a:tc>
                <a:extLst>
                  <a:ext uri="{0D108BD9-81ED-4DB2-BD59-A6C34878D82A}">
                    <a16:rowId xmlns:a16="http://schemas.microsoft.com/office/drawing/2014/main" val="3870169194"/>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Implant Services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D6000-D6199</a:t>
                      </a:r>
                    </a:p>
                  </a:txBody>
                  <a:tcPr marL="9525" marR="9525" marT="9525"/>
                </a:tc>
                <a:extLst>
                  <a:ext uri="{0D108BD9-81ED-4DB2-BD59-A6C34878D82A}">
                    <a16:rowId xmlns:a16="http://schemas.microsoft.com/office/drawing/2014/main" val="355468756"/>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Fixed Prosthodontics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D6200-D6999</a:t>
                      </a:r>
                    </a:p>
                  </a:txBody>
                  <a:tcPr marL="9525" marR="9525" marT="9525"/>
                </a:tc>
                <a:extLst>
                  <a:ext uri="{0D108BD9-81ED-4DB2-BD59-A6C34878D82A}">
                    <a16:rowId xmlns:a16="http://schemas.microsoft.com/office/drawing/2014/main" val="4091823549"/>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Oral Surgery</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D7000-D7999</a:t>
                      </a:r>
                    </a:p>
                  </a:txBody>
                  <a:tcPr marL="9525" marR="9525" marT="9525"/>
                </a:tc>
                <a:extLst>
                  <a:ext uri="{0D108BD9-81ED-4DB2-BD59-A6C34878D82A}">
                    <a16:rowId xmlns:a16="http://schemas.microsoft.com/office/drawing/2014/main" val="3529508369"/>
                  </a:ext>
                </a:extLst>
              </a:tr>
              <a:tr h="263112">
                <a:tc>
                  <a:txBody>
                    <a:bodyPr/>
                    <a:lstStyle/>
                    <a:p>
                      <a:pPr algn="l"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Miscellaneous</a:t>
                      </a:r>
                    </a:p>
                  </a:txBody>
                  <a:tcPr marL="9525" marR="9525" marT="9525"/>
                </a:tc>
                <a:tc>
                  <a:txBody>
                    <a:bodyPr/>
                    <a:lstStyle/>
                    <a:p>
                      <a:pPr algn="ctr" fontAlgn="t"/>
                      <a:r>
                        <a:rPr lang="en-US" sz="16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D9000-D9999</a:t>
                      </a:r>
                    </a:p>
                  </a:txBody>
                  <a:tcPr marL="9525" marR="9525" marT="9525"/>
                </a:tc>
                <a:extLst>
                  <a:ext uri="{0D108BD9-81ED-4DB2-BD59-A6C34878D82A}">
                    <a16:rowId xmlns:a16="http://schemas.microsoft.com/office/drawing/2014/main" val="2960927155"/>
                  </a:ext>
                </a:extLst>
              </a:tr>
            </a:tbl>
          </a:graphicData>
        </a:graphic>
      </p:graphicFrame>
      <p:sp>
        <p:nvSpPr>
          <p:cNvPr id="9" name="TextBox 8">
            <a:extLst>
              <a:ext uri="{FF2B5EF4-FFF2-40B4-BE49-F238E27FC236}">
                <a16:creationId xmlns:a16="http://schemas.microsoft.com/office/drawing/2014/main" id="{C5078A91-C9DA-09ED-1D9E-9556BF0AC1B8}"/>
              </a:ext>
            </a:extLst>
          </p:cNvPr>
          <p:cNvSpPr txBox="1"/>
          <p:nvPr/>
        </p:nvSpPr>
        <p:spPr>
          <a:xfrm>
            <a:off x="460442" y="2522295"/>
            <a:ext cx="480489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Data in certain segments of this report is presented by dental treatment category, which can be mapped to a specific CDT code range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Select dental treatment categories have CDT-level analysis included, such as those in the Preventive category, given that these services make up a high portion of overall services</a:t>
            </a:r>
          </a:p>
        </p:txBody>
      </p:sp>
    </p:spTree>
    <p:extLst>
      <p:ext uri="{BB962C8B-B14F-4D97-AF65-F5344CB8AC3E}">
        <p14:creationId xmlns:p14="http://schemas.microsoft.com/office/powerpoint/2010/main" val="42431685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7F5A-0D97-7AA3-6D68-32F81CECA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4E6D7-D329-7518-0A39-20F45B79474E}"/>
              </a:ext>
            </a:extLst>
          </p:cNvPr>
          <p:cNvSpPr>
            <a:spLocks noGrp="1"/>
          </p:cNvSpPr>
          <p:nvPr>
            <p:ph type="title" idx="4294967295"/>
          </p:nvPr>
        </p:nvSpPr>
        <p:spPr>
          <a:xfrm>
            <a:off x="1254035" y="286809"/>
            <a:ext cx="11582400" cy="538162"/>
          </a:xfrm>
        </p:spPr>
        <p:txBody>
          <a:bodyPr>
            <a:noAutofit/>
          </a:bodyPr>
          <a:lstStyle/>
          <a:p>
            <a:r>
              <a:rPr lang="en-US" sz="3200">
                <a:solidFill>
                  <a:srgbClr val="DC601B"/>
                </a:solidFill>
                <a:latin typeface="Source Serif 4 Black" panose="02040603050405020204" pitchFamily="18" charset="0"/>
              </a:rPr>
              <a:t>2026 COVERED CALIFORNIA DENTAL BENEFITS</a:t>
            </a:r>
          </a:p>
        </p:txBody>
      </p:sp>
      <p:sp>
        <p:nvSpPr>
          <p:cNvPr id="7" name="TextBox 6">
            <a:extLst>
              <a:ext uri="{FF2B5EF4-FFF2-40B4-BE49-F238E27FC236}">
                <a16:creationId xmlns:a16="http://schemas.microsoft.com/office/drawing/2014/main" id="{ACCAA88C-5FCB-7870-8B62-8C419F91E2CC}"/>
              </a:ext>
            </a:extLst>
          </p:cNvPr>
          <p:cNvSpPr txBox="1"/>
          <p:nvPr/>
        </p:nvSpPr>
        <p:spPr>
          <a:xfrm>
            <a:off x="2241096" y="6581001"/>
            <a:ext cx="10288058" cy="276999"/>
          </a:xfrm>
          <a:prstGeom prst="rect">
            <a:avLst/>
          </a:prstGeom>
          <a:noFill/>
        </p:spPr>
        <p:txBody>
          <a:bodyPr wrap="square" rtlCol="0">
            <a:spAutoFit/>
          </a:bodyPr>
          <a:lstStyle/>
          <a:p>
            <a:r>
              <a:rPr lang="en-US" sz="1200" b="1">
                <a:solidFill>
                  <a:srgbClr val="282F72"/>
                </a:solidFill>
              </a:rPr>
              <a:t>Learn more about Covered CA’s Dental Benefits: </a:t>
            </a:r>
            <a:r>
              <a:rPr lang="en-US" sz="1200">
                <a:solidFill>
                  <a:srgbClr val="282F72"/>
                </a:solidFill>
              </a:rPr>
              <a:t>https://www.coveredca.com/dental/adult-add-on/hmo/</a:t>
            </a:r>
          </a:p>
        </p:txBody>
      </p:sp>
      <p:pic>
        <p:nvPicPr>
          <p:cNvPr id="5" name="Picture 4">
            <a:extLst>
              <a:ext uri="{FF2B5EF4-FFF2-40B4-BE49-F238E27FC236}">
                <a16:creationId xmlns:a16="http://schemas.microsoft.com/office/drawing/2014/main" id="{A0C12855-F809-C8A0-BF8E-13211F16A4AC}"/>
              </a:ext>
            </a:extLst>
          </p:cNvPr>
          <p:cNvPicPr>
            <a:picLocks noChangeAspect="1"/>
          </p:cNvPicPr>
          <p:nvPr/>
        </p:nvPicPr>
        <p:blipFill>
          <a:blip r:embed="rId3"/>
          <a:stretch>
            <a:fillRect/>
          </a:stretch>
        </p:blipFill>
        <p:spPr>
          <a:xfrm>
            <a:off x="2241096" y="824971"/>
            <a:ext cx="7253584" cy="5696879"/>
          </a:xfrm>
          <a:prstGeom prst="rect">
            <a:avLst/>
          </a:prstGeom>
        </p:spPr>
      </p:pic>
      <p:sp>
        <p:nvSpPr>
          <p:cNvPr id="8" name="TextBox 7">
            <a:extLst>
              <a:ext uri="{FF2B5EF4-FFF2-40B4-BE49-F238E27FC236}">
                <a16:creationId xmlns:a16="http://schemas.microsoft.com/office/drawing/2014/main" id="{F78DE2FA-A2A4-0E34-27AB-25D1FDA78D23}"/>
              </a:ext>
            </a:extLst>
          </p:cNvPr>
          <p:cNvSpPr txBox="1"/>
          <p:nvPr/>
        </p:nvSpPr>
        <p:spPr>
          <a:xfrm>
            <a:off x="4064417" y="967272"/>
            <a:ext cx="6417324" cy="246221"/>
          </a:xfrm>
          <a:prstGeom prst="rect">
            <a:avLst/>
          </a:prstGeom>
          <a:noFill/>
        </p:spPr>
        <p:txBody>
          <a:bodyPr wrap="square">
            <a:spAutoFit/>
          </a:bodyPr>
          <a:lstStyle/>
          <a:p>
            <a:r>
              <a:rPr lang="en-US" sz="1000">
                <a:solidFill>
                  <a:srgbClr val="115A6A"/>
                </a:solidFill>
              </a:rPr>
              <a:t>https://www.coveredca.com/pdfs/2026_Dental_Benefits_Comparative.pdf</a:t>
            </a:r>
          </a:p>
        </p:txBody>
      </p:sp>
    </p:spTree>
    <p:extLst>
      <p:ext uri="{BB962C8B-B14F-4D97-AF65-F5344CB8AC3E}">
        <p14:creationId xmlns:p14="http://schemas.microsoft.com/office/powerpoint/2010/main" val="39245301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E79-CCF5-24D5-5615-0656E42008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D7121E-521D-2846-5E86-308E3E4B7765}"/>
              </a:ext>
            </a:extLst>
          </p:cNvPr>
          <p:cNvSpPr>
            <a:spLocks noGrp="1"/>
          </p:cNvSpPr>
          <p:nvPr>
            <p:ph type="title"/>
          </p:nvPr>
        </p:nvSpPr>
        <p:spPr/>
        <p:txBody>
          <a:bodyPr/>
          <a:lstStyle/>
          <a:p>
            <a:r>
              <a:rPr lang="en-US" sz="6000"/>
              <a:t>Proposal: Enrollment Application Changes for AIAN</a:t>
            </a:r>
          </a:p>
        </p:txBody>
      </p:sp>
    </p:spTree>
    <p:extLst>
      <p:ext uri="{BB962C8B-B14F-4D97-AF65-F5344CB8AC3E}">
        <p14:creationId xmlns:p14="http://schemas.microsoft.com/office/powerpoint/2010/main" val="1321287159"/>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0CFA-B971-4037-85C6-22CA0070C399}"/>
              </a:ext>
            </a:extLst>
          </p:cNvPr>
          <p:cNvSpPr>
            <a:spLocks noGrp="1"/>
          </p:cNvSpPr>
          <p:nvPr>
            <p:ph type="title"/>
          </p:nvPr>
        </p:nvSpPr>
        <p:spPr>
          <a:xfrm>
            <a:off x="572798" y="773784"/>
            <a:ext cx="11582400" cy="537981"/>
          </a:xfrm>
        </p:spPr>
        <p:txBody>
          <a:bodyPr>
            <a:noAutofit/>
          </a:bodyPr>
          <a:lstStyle/>
          <a:p>
            <a:r>
              <a:rPr lang="en-US"/>
              <a:t>CURRENT PLAN CHOICE FOR MIXED AI/AN HOUSEHOLDS</a:t>
            </a:r>
          </a:p>
        </p:txBody>
      </p:sp>
      <p:sp>
        <p:nvSpPr>
          <p:cNvPr id="4" name="Slide Number Placeholder 3">
            <a:extLst>
              <a:ext uri="{FF2B5EF4-FFF2-40B4-BE49-F238E27FC236}">
                <a16:creationId xmlns:a16="http://schemas.microsoft.com/office/drawing/2014/main" id="{729CFCE3-D553-4C36-8F8C-30B555EB08A0}"/>
              </a:ext>
            </a:extLst>
          </p:cNvPr>
          <p:cNvSpPr>
            <a:spLocks noGrp="1"/>
          </p:cNvSpPr>
          <p:nvPr>
            <p:ph type="sldNum" sz="quarter" idx="2"/>
          </p:nvPr>
        </p:nvSpPr>
        <p:spPr/>
        <p:txBody>
          <a:bodyPr/>
          <a:lstStyle/>
          <a:p>
            <a:fld id="{C8146628-1A01-9741-8A8B-916D51547CC7}" type="slidenum">
              <a:rPr lang="en-US" smtClean="0"/>
              <a:pPr/>
              <a:t>114</a:t>
            </a:fld>
            <a:endParaRPr lang="en-US"/>
          </a:p>
        </p:txBody>
      </p:sp>
      <p:sp>
        <p:nvSpPr>
          <p:cNvPr id="6" name="TextBox 5">
            <a:extLst>
              <a:ext uri="{FF2B5EF4-FFF2-40B4-BE49-F238E27FC236}">
                <a16:creationId xmlns:a16="http://schemas.microsoft.com/office/drawing/2014/main" id="{7928C479-5F06-51C1-9B33-147DC9EFA24C}"/>
              </a:ext>
            </a:extLst>
          </p:cNvPr>
          <p:cNvSpPr txBox="1"/>
          <p:nvPr/>
        </p:nvSpPr>
        <p:spPr>
          <a:xfrm>
            <a:off x="572798" y="1991380"/>
            <a:ext cx="10876184" cy="646331"/>
          </a:xfrm>
          <a:prstGeom prst="rect">
            <a:avLst/>
          </a:prstGeom>
          <a:noFill/>
        </p:spPr>
        <p:txBody>
          <a:bodyPr wrap="square">
            <a:spAutoFit/>
          </a:bodyPr>
          <a:lstStyle/>
          <a:p>
            <a:r>
              <a:rPr lang="en-US" sz="18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If an AI/AN member is part of a mixed household and chooses custom groupings, the system shows a generic message that some household members will not get their full benefits they qualify for.</a:t>
            </a: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BCF534A4-F77E-6C7C-BA33-5FC4DFFAD12B}"/>
              </a:ext>
            </a:extLst>
          </p:cNvPr>
          <p:cNvGrpSpPr/>
          <p:nvPr/>
        </p:nvGrpSpPr>
        <p:grpSpPr>
          <a:xfrm>
            <a:off x="2448354" y="2791947"/>
            <a:ext cx="6881232" cy="3967034"/>
            <a:chOff x="443769" y="2205490"/>
            <a:chExt cx="7600994" cy="4221075"/>
          </a:xfrm>
          <a:effectLst>
            <a:outerShdw blurRad="292100" dist="139700" dir="2700000" algn="ctr" rotWithShape="0">
              <a:schemeClr val="tx1">
                <a:lumMod val="75000"/>
                <a:lumOff val="25000"/>
                <a:alpha val="65000"/>
              </a:schemeClr>
            </a:outerShdw>
          </a:effectLst>
        </p:grpSpPr>
        <p:pic>
          <p:nvPicPr>
            <p:cNvPr id="3" name="Picture 2">
              <a:extLst>
                <a:ext uri="{FF2B5EF4-FFF2-40B4-BE49-F238E27FC236}">
                  <a16:creationId xmlns:a16="http://schemas.microsoft.com/office/drawing/2014/main" id="{0B4BF52F-3E99-A3CE-6DFE-D410017BE3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43769" y="2205490"/>
              <a:ext cx="7600994" cy="4221075"/>
            </a:xfrm>
            <a:prstGeom prst="rect">
              <a:avLst/>
            </a:prstGeom>
          </p:spPr>
        </p:pic>
        <p:sp>
          <p:nvSpPr>
            <p:cNvPr id="8" name="Rectangle 7">
              <a:extLst>
                <a:ext uri="{FF2B5EF4-FFF2-40B4-BE49-F238E27FC236}">
                  <a16:creationId xmlns:a16="http://schemas.microsoft.com/office/drawing/2014/main" id="{2237A74E-641C-6FED-E5B3-F81BE1082F2B}"/>
                </a:ext>
              </a:extLst>
            </p:cNvPr>
            <p:cNvSpPr/>
            <p:nvPr/>
          </p:nvSpPr>
          <p:spPr>
            <a:xfrm>
              <a:off x="658427" y="4074111"/>
              <a:ext cx="7171678" cy="241916"/>
            </a:xfrm>
            <a:prstGeom prst="rect">
              <a:avLst/>
            </a:prstGeom>
            <a:solidFill>
              <a:srgbClr val="FF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94409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2E58-A780-4C41-A2D3-FC4185118E42}"/>
              </a:ext>
            </a:extLst>
          </p:cNvPr>
          <p:cNvSpPr>
            <a:spLocks noGrp="1"/>
          </p:cNvSpPr>
          <p:nvPr>
            <p:ph type="title"/>
          </p:nvPr>
        </p:nvSpPr>
        <p:spPr/>
        <p:txBody>
          <a:bodyPr>
            <a:noAutofit/>
          </a:bodyPr>
          <a:lstStyle/>
          <a:p>
            <a:r>
              <a:rPr lang="en-US" sz="6000">
                <a:solidFill>
                  <a:prstClr val="white"/>
                </a:solidFill>
              </a:rPr>
              <a:t>Tribal Advisory Workgroup Membership</a:t>
            </a:r>
          </a:p>
        </p:txBody>
      </p:sp>
      <p:sp>
        <p:nvSpPr>
          <p:cNvPr id="4" name="Slide Number Placeholder 3">
            <a:extLst>
              <a:ext uri="{FF2B5EF4-FFF2-40B4-BE49-F238E27FC236}">
                <a16:creationId xmlns:a16="http://schemas.microsoft.com/office/drawing/2014/main" id="{E5AE18CE-28E4-453B-92D4-B1295B712D15}"/>
              </a:ext>
            </a:extLst>
          </p:cNvPr>
          <p:cNvSpPr>
            <a:spLocks noGrp="1"/>
          </p:cNvSpPr>
          <p:nvPr>
            <p:ph type="sldNum" sz="quarter" idx="4294967295"/>
          </p:nvPr>
        </p:nvSpPr>
        <p:spPr>
          <a:xfrm>
            <a:off x="11217275" y="6362700"/>
            <a:ext cx="974725" cy="365125"/>
          </a:xfrm>
        </p:spPr>
        <p:txBody>
          <a:bodyPr/>
          <a:lstStyle/>
          <a:p>
            <a:fld id="{C8146628-1A01-9741-8A8B-916D51547CC7}" type="slidenum">
              <a:rPr lang="en-US" smtClean="0"/>
              <a:pPr/>
              <a:t>115</a:t>
            </a:fld>
            <a:endParaRPr lang="en-US"/>
          </a:p>
        </p:txBody>
      </p:sp>
    </p:spTree>
    <p:extLst>
      <p:ext uri="{BB962C8B-B14F-4D97-AF65-F5344CB8AC3E}">
        <p14:creationId xmlns:p14="http://schemas.microsoft.com/office/powerpoint/2010/main" val="3129637128"/>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FD3F-14B3-4C26-8D29-709944364E8B}"/>
              </a:ext>
            </a:extLst>
          </p:cNvPr>
          <p:cNvSpPr>
            <a:spLocks noGrp="1"/>
          </p:cNvSpPr>
          <p:nvPr>
            <p:ph type="title"/>
          </p:nvPr>
        </p:nvSpPr>
        <p:spPr>
          <a:xfrm>
            <a:off x="518037" y="956215"/>
            <a:ext cx="11582400" cy="537981"/>
          </a:xfrm>
        </p:spPr>
        <p:txBody>
          <a:bodyPr>
            <a:normAutofit fontScale="90000"/>
          </a:bodyPr>
          <a:lstStyle/>
          <a:p>
            <a:r>
              <a:rPr lang="en-US"/>
              <a:t>TRIBAL ADVISORY WORKGROUP CHARTER</a:t>
            </a:r>
          </a:p>
        </p:txBody>
      </p:sp>
      <p:sp>
        <p:nvSpPr>
          <p:cNvPr id="3" name="Text Placeholder 2">
            <a:extLst>
              <a:ext uri="{FF2B5EF4-FFF2-40B4-BE49-F238E27FC236}">
                <a16:creationId xmlns:a16="http://schemas.microsoft.com/office/drawing/2014/main" id="{F2474802-B095-4A28-A0E6-06B0CA3FB48A}"/>
              </a:ext>
            </a:extLst>
          </p:cNvPr>
          <p:cNvSpPr>
            <a:spLocks noGrp="1"/>
          </p:cNvSpPr>
          <p:nvPr>
            <p:ph type="body" sz="quarter" idx="10"/>
          </p:nvPr>
        </p:nvSpPr>
        <p:spPr>
          <a:xfrm>
            <a:off x="692210" y="1626284"/>
            <a:ext cx="11573933" cy="5468041"/>
          </a:xfrm>
        </p:spPr>
        <p:txBody>
          <a:bodyPr vert="horz" lIns="91440" tIns="45720" rIns="91440" bIns="45720" rtlCol="0" anchor="t">
            <a:noAutofit/>
          </a:bodyPr>
          <a:lstStyle/>
          <a:p>
            <a:r>
              <a:rPr lang="en-US" sz="1800">
                <a:solidFill>
                  <a:srgbClr val="115A6A"/>
                </a:solidFill>
              </a:rPr>
              <a:t>Membership: </a:t>
            </a:r>
          </a:p>
          <a:p>
            <a:r>
              <a:rPr lang="en-US" sz="1800"/>
              <a:t>Tribes nominated regionally diverse Tribal leaders and health program representatives to the Advisory Workgroup via a process facilitated by Covered California. </a:t>
            </a:r>
          </a:p>
          <a:p>
            <a:r>
              <a:rPr lang="en-US" sz="1800"/>
              <a:t>Members represent North, South, Central-East, and Central-West California along with non-federally recognized tribes.</a:t>
            </a:r>
          </a:p>
          <a:p>
            <a:endParaRPr lang="en-US" sz="1800"/>
          </a:p>
          <a:p>
            <a:r>
              <a:rPr lang="en-US" sz="1800">
                <a:solidFill>
                  <a:srgbClr val="115A6A"/>
                </a:solidFill>
              </a:rPr>
              <a:t>Election of Chair:</a:t>
            </a:r>
          </a:p>
          <a:p>
            <a:r>
              <a:rPr lang="en-US" sz="1800"/>
              <a:t>The Workgroup could elect a Chair to coordinate with Covered California’s tribal liaison, help create meeting agendas, and act as a contact point.</a:t>
            </a:r>
          </a:p>
          <a:p>
            <a:endParaRPr lang="en-US" sz="1800"/>
          </a:p>
          <a:p>
            <a:r>
              <a:rPr lang="en-US" sz="1800">
                <a:solidFill>
                  <a:srgbClr val="115A6A"/>
                </a:solidFill>
              </a:rPr>
              <a:t>Membership Terms: </a:t>
            </a:r>
          </a:p>
          <a:p>
            <a:r>
              <a:rPr lang="en-US" sz="1800"/>
              <a:t>Four-year terms starting in 2020, with no term limits.</a:t>
            </a:r>
          </a:p>
          <a:p>
            <a:r>
              <a:rPr lang="en-US" sz="1800"/>
              <a:t>New members could be nominated by the group, tribal leaders, or self-nominated.</a:t>
            </a:r>
          </a:p>
        </p:txBody>
      </p:sp>
      <p:sp>
        <p:nvSpPr>
          <p:cNvPr id="4" name="Slide Number Placeholder 3">
            <a:extLst>
              <a:ext uri="{FF2B5EF4-FFF2-40B4-BE49-F238E27FC236}">
                <a16:creationId xmlns:a16="http://schemas.microsoft.com/office/drawing/2014/main" id="{F49A4772-1F2D-46F8-B699-FE345FC51E93}"/>
              </a:ext>
            </a:extLst>
          </p:cNvPr>
          <p:cNvSpPr>
            <a:spLocks noGrp="1"/>
          </p:cNvSpPr>
          <p:nvPr>
            <p:ph type="sldNum" sz="quarter" idx="2"/>
          </p:nvPr>
        </p:nvSpPr>
        <p:spPr/>
        <p:txBody>
          <a:bodyPr/>
          <a:lstStyle/>
          <a:p>
            <a:fld id="{C8146628-1A01-9741-8A8B-916D51547CC7}" type="slidenum">
              <a:rPr lang="en-US" smtClean="0"/>
              <a:pPr/>
              <a:t>116</a:t>
            </a:fld>
            <a:endParaRPr lang="en-US"/>
          </a:p>
        </p:txBody>
      </p:sp>
    </p:spTree>
    <p:extLst>
      <p:ext uri="{BB962C8B-B14F-4D97-AF65-F5344CB8AC3E}">
        <p14:creationId xmlns:p14="http://schemas.microsoft.com/office/powerpoint/2010/main" val="27358570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6D3371-276B-E69D-BD13-8B2E93F75963}"/>
              </a:ext>
            </a:extLst>
          </p:cNvPr>
          <p:cNvSpPr>
            <a:spLocks noGrp="1"/>
          </p:cNvSpPr>
          <p:nvPr>
            <p:ph type="title"/>
          </p:nvPr>
        </p:nvSpPr>
        <p:spPr>
          <a:xfrm>
            <a:off x="609600" y="762376"/>
            <a:ext cx="11582400" cy="537981"/>
          </a:xfrm>
        </p:spPr>
        <p:txBody>
          <a:bodyPr>
            <a:noAutofit/>
          </a:bodyPr>
          <a:lstStyle/>
          <a:p>
            <a:r>
              <a:rPr lang="en-US" sz="3600"/>
              <a:t>CURRENT TRIBAL ADVISORY WORKGROUP </a:t>
            </a:r>
          </a:p>
        </p:txBody>
      </p:sp>
      <p:sp>
        <p:nvSpPr>
          <p:cNvPr id="4" name="Slide Number Placeholder 3">
            <a:extLst>
              <a:ext uri="{FF2B5EF4-FFF2-40B4-BE49-F238E27FC236}">
                <a16:creationId xmlns:a16="http://schemas.microsoft.com/office/drawing/2014/main" id="{8D2C0131-9D5A-49F4-BAC1-13FBCAE733A3}"/>
              </a:ext>
            </a:extLst>
          </p:cNvPr>
          <p:cNvSpPr>
            <a:spLocks noGrp="1"/>
          </p:cNvSpPr>
          <p:nvPr>
            <p:ph type="sldNum" sz="quarter" idx="2"/>
          </p:nvPr>
        </p:nvSpPr>
        <p:spPr/>
        <p:txBody>
          <a:bodyPr/>
          <a:lstStyle/>
          <a:p>
            <a:fld id="{C8146628-1A01-9741-8A8B-916D51547CC7}" type="slidenum">
              <a:rPr lang="en-US" smtClean="0"/>
              <a:pPr/>
              <a:t>117</a:t>
            </a:fld>
            <a:endParaRPr lang="en-US"/>
          </a:p>
        </p:txBody>
      </p:sp>
      <p:graphicFrame>
        <p:nvGraphicFramePr>
          <p:cNvPr id="6" name="Table 5">
            <a:extLst>
              <a:ext uri="{FF2B5EF4-FFF2-40B4-BE49-F238E27FC236}">
                <a16:creationId xmlns:a16="http://schemas.microsoft.com/office/drawing/2014/main" id="{35A79E64-9497-4CDF-ACE6-4369D89AA748}"/>
              </a:ext>
            </a:extLst>
          </p:cNvPr>
          <p:cNvGraphicFramePr>
            <a:graphicFrameLocks noGrp="1"/>
          </p:cNvGraphicFramePr>
          <p:nvPr>
            <p:extLst>
              <p:ext uri="{D42A27DB-BD31-4B8C-83A1-F6EECF244321}">
                <p14:modId xmlns:p14="http://schemas.microsoft.com/office/powerpoint/2010/main" val="1383951320"/>
              </p:ext>
            </p:extLst>
          </p:nvPr>
        </p:nvGraphicFramePr>
        <p:xfrm>
          <a:off x="671897" y="1602377"/>
          <a:ext cx="9839349" cy="4623208"/>
        </p:xfrm>
        <a:graphic>
          <a:graphicData uri="http://schemas.openxmlformats.org/drawingml/2006/table">
            <a:tbl>
              <a:tblPr firstRow="1" firstCol="1" bandRow="1">
                <a:tableStyleId>{7DF18680-E054-41AD-8BC1-D1AEF772440D}</a:tableStyleId>
              </a:tblPr>
              <a:tblGrid>
                <a:gridCol w="3102866">
                  <a:extLst>
                    <a:ext uri="{9D8B030D-6E8A-4147-A177-3AD203B41FA5}">
                      <a16:colId xmlns:a16="http://schemas.microsoft.com/office/drawing/2014/main" val="3736616957"/>
                    </a:ext>
                  </a:extLst>
                </a:gridCol>
                <a:gridCol w="6736483">
                  <a:extLst>
                    <a:ext uri="{9D8B030D-6E8A-4147-A177-3AD203B41FA5}">
                      <a16:colId xmlns:a16="http://schemas.microsoft.com/office/drawing/2014/main" val="243405859"/>
                    </a:ext>
                  </a:extLst>
                </a:gridCol>
              </a:tblGrid>
              <a:tr h="310385">
                <a:tc>
                  <a:txBody>
                    <a:bodyPr/>
                    <a:lstStyle/>
                    <a:p>
                      <a:pPr marL="71755" marR="71755" lvl="0" indent="0" algn="r" rtl="0" eaLnBrk="1" fontAlgn="auto" latinLnBrk="0" hangingPunct="1">
                        <a:lnSpc>
                          <a:spcPct val="115000"/>
                        </a:lnSpc>
                        <a:spcBef>
                          <a:spcPts val="0"/>
                        </a:spcBef>
                        <a:spcAft>
                          <a:spcPts val="0"/>
                        </a:spcAft>
                        <a:buClrTx/>
                        <a:buSzTx/>
                        <a:buFontTx/>
                        <a:buNone/>
                      </a:pPr>
                      <a:r>
                        <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REGION</a:t>
                      </a:r>
                    </a:p>
                  </a:txBody>
                  <a:tcPr marL="38188" marR="38188" marT="0" marB="0">
                    <a:solidFill>
                      <a:srgbClr val="115A6A"/>
                    </a:solidFill>
                  </a:tcPr>
                </a:tc>
                <a:tc>
                  <a:txBody>
                    <a:bodyPr/>
                    <a:lstStyle/>
                    <a:p>
                      <a:pPr marL="0" marR="0" lvl="0" indent="0" algn="l" defTabSz="887553" rtl="0" eaLnBrk="1" fontAlgn="auto" latinLnBrk="0" hangingPunct="1">
                        <a:lnSpc>
                          <a:spcPct val="115000"/>
                        </a:lnSpc>
                        <a:spcBef>
                          <a:spcPts val="0"/>
                        </a:spcBef>
                        <a:spcAft>
                          <a:spcPts val="0"/>
                        </a:spcAft>
                        <a:buClrTx/>
                        <a:buSzTx/>
                        <a:buFontTx/>
                        <a:buNone/>
                        <a:tabLst/>
                        <a:defRPr/>
                      </a:pPr>
                      <a:r>
                        <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MEMBERSHIP</a:t>
                      </a:r>
                    </a:p>
                  </a:txBody>
                  <a:tcPr marL="38188" marR="38188" marT="0" marB="0">
                    <a:solidFill>
                      <a:srgbClr val="115A6A"/>
                    </a:solidFill>
                  </a:tcPr>
                </a:tc>
                <a:extLst>
                  <a:ext uri="{0D108BD9-81ED-4DB2-BD59-A6C34878D82A}">
                    <a16:rowId xmlns:a16="http://schemas.microsoft.com/office/drawing/2014/main" val="1584809921"/>
                  </a:ext>
                </a:extLst>
              </a:tr>
              <a:tr h="834364">
                <a:tc>
                  <a:txBody>
                    <a:bodyPr/>
                    <a:lstStyle/>
                    <a:p>
                      <a:pPr marL="71755" marR="71755" algn="r">
                        <a:lnSpc>
                          <a:spcPct val="115000"/>
                        </a:lnSpc>
                        <a:spcBef>
                          <a:spcPts val="0"/>
                        </a:spcBef>
                        <a:spcAft>
                          <a:spcPts val="0"/>
                        </a:spcAft>
                      </a:pPr>
                      <a:r>
                        <a:rPr lang="en-US" sz="1800">
                          <a:effectLst/>
                          <a:latin typeface="Open Sans" panose="020B0606030504020204" pitchFamily="34" charset="0"/>
                          <a:ea typeface="Open Sans" panose="020B0606030504020204" pitchFamily="34" charset="0"/>
                          <a:cs typeface="Open Sans" panose="020B0606030504020204" pitchFamily="34" charset="0"/>
                        </a:rPr>
                        <a:t>NORTHERN</a:t>
                      </a:r>
                    </a:p>
                  </a:txBody>
                  <a:tcPr marL="38188" marR="38188" marT="0" marB="0">
                    <a:solidFill>
                      <a:srgbClr val="EB923A"/>
                    </a:solidFill>
                  </a:tcPr>
                </a:tc>
                <a:tc>
                  <a:txBody>
                    <a:bodyPr/>
                    <a:lstStyle/>
                    <a:p>
                      <a:pPr marL="0" marR="0" lvl="0">
                        <a:lnSpc>
                          <a:spcPct val="114999"/>
                        </a:lnSpc>
                        <a:spcBef>
                          <a:spcPts val="0"/>
                        </a:spcBef>
                        <a:spcAft>
                          <a:spcPts val="0"/>
                        </a:spcAft>
                        <a:buNone/>
                      </a:pPr>
                      <a:r>
                        <a:rPr lang="en-US" sz="1600" b="1" i="0"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Karen Shepherd, </a:t>
                      </a:r>
                      <a:r>
                        <a:rPr lang="en-US" sz="1600" b="0" i="0"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Consolidated Tribal Health Project</a:t>
                      </a:r>
                      <a:endParaRPr lang="en-US" sz="1600" b="1"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a:lnSpc>
                          <a:spcPct val="114999"/>
                        </a:lnSpc>
                        <a:spcBef>
                          <a:spcPts val="0"/>
                        </a:spcBef>
                        <a:spcAft>
                          <a:spcPts val="0"/>
                        </a:spcAft>
                        <a:buNone/>
                      </a:pPr>
                      <a:br>
                        <a:rPr lang="en-US" sz="1600" b="1"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rPr>
                      </a:br>
                      <a:r>
                        <a:rPr lang="en-US" sz="1600" b="1"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rPr>
                        <a:t>VACANT</a:t>
                      </a:r>
                      <a:endParaRPr lang="en-US" sz="1600" b="0">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a:txBody>
                  <a:tcPr marL="38188" marR="38188" marT="0" marB="0">
                    <a:solidFill>
                      <a:srgbClr val="DCDCDC"/>
                    </a:solidFill>
                  </a:tcPr>
                </a:tc>
                <a:extLst>
                  <a:ext uri="{0D108BD9-81ED-4DB2-BD59-A6C34878D82A}">
                    <a16:rowId xmlns:a16="http://schemas.microsoft.com/office/drawing/2014/main" val="2168244110"/>
                  </a:ext>
                </a:extLst>
              </a:tr>
              <a:tr h="1116445">
                <a:tc>
                  <a:txBody>
                    <a:bodyPr/>
                    <a:lstStyle/>
                    <a:p>
                      <a:pPr marL="71755" marR="71755" algn="r">
                        <a:lnSpc>
                          <a:spcPct val="115000"/>
                        </a:lnSpc>
                        <a:spcBef>
                          <a:spcPts val="0"/>
                        </a:spcBef>
                        <a:spcAft>
                          <a:spcPts val="0"/>
                        </a:spcAft>
                      </a:pPr>
                      <a:r>
                        <a:rPr lang="en-US" sz="1800">
                          <a:effectLst/>
                          <a:latin typeface="Open Sans" panose="020B0606030504020204" pitchFamily="34" charset="0"/>
                          <a:ea typeface="Open Sans" panose="020B0606030504020204" pitchFamily="34" charset="0"/>
                          <a:cs typeface="Open Sans" panose="020B0606030504020204" pitchFamily="34" charset="0"/>
                        </a:rPr>
                        <a:t>SOUTHERN</a:t>
                      </a:r>
                    </a:p>
                  </a:txBody>
                  <a:tcPr marL="38188" marR="38188" marT="0" marB="0">
                    <a:solidFill>
                      <a:srgbClr val="EB923A"/>
                    </a:solidFill>
                  </a:tcPr>
                </a:tc>
                <a:tc>
                  <a:txBody>
                    <a:bodyPr/>
                    <a:lstStyle/>
                    <a:p>
                      <a:pPr marL="0" marR="0" lvl="0">
                        <a:lnSpc>
                          <a:spcPct val="114999"/>
                        </a:lnSpc>
                        <a:spcBef>
                          <a:spcPts val="0"/>
                        </a:spcBef>
                        <a:spcAft>
                          <a:spcPts val="0"/>
                        </a:spcAft>
                        <a:buNone/>
                      </a:pPr>
                      <a:r>
                        <a:rPr lang="en-US" sz="1600" b="1">
                          <a:solidFill>
                            <a:srgbClr val="282F72"/>
                          </a:solidFill>
                          <a:effectLst/>
                          <a:latin typeface="Open Sans" panose="020B0606030504020204" pitchFamily="34" charset="0"/>
                          <a:ea typeface="Open Sans" panose="020B0606030504020204" pitchFamily="34" charset="0"/>
                          <a:cs typeface="Open Sans" panose="020B0606030504020204" pitchFamily="34" charset="0"/>
                        </a:rPr>
                        <a:t>Chris Devers</a:t>
                      </a:r>
                      <a: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 Southern California Tribal Chairman's Association. </a:t>
                      </a:r>
                      <a:b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br>
                      <a: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Advisory Group Chair</a:t>
                      </a:r>
                      <a:endParaRPr lang="en-US" sz="1600">
                        <a:solidFill>
                          <a:srgbClr val="282F72"/>
                        </a:solidFill>
                        <a:latin typeface="Open Sans" panose="020B0606030504020204" pitchFamily="34" charset="0"/>
                        <a:ea typeface="Open Sans" panose="020B0606030504020204" pitchFamily="34" charset="0"/>
                        <a:cs typeface="Open Sans" panose="020B0606030504020204" pitchFamily="34" charset="0"/>
                      </a:endParaRPr>
                    </a:p>
                    <a:p>
                      <a:pPr marL="0" marR="0" algn="just">
                        <a:lnSpc>
                          <a:spcPct val="115000"/>
                        </a:lnSpc>
                        <a:spcBef>
                          <a:spcPts val="0"/>
                        </a:spcBef>
                        <a:spcAft>
                          <a:spcPts val="0"/>
                        </a:spcAft>
                      </a:pPr>
                      <a:endParaRPr lang="en-US" sz="1600" b="1">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algn="just">
                        <a:lnSpc>
                          <a:spcPct val="114999"/>
                        </a:lnSpc>
                        <a:spcBef>
                          <a:spcPts val="0"/>
                        </a:spcBef>
                        <a:spcAft>
                          <a:spcPts val="0"/>
                        </a:spcAft>
                        <a:buNone/>
                      </a:pPr>
                      <a:r>
                        <a:rPr lang="en-US" sz="1600" b="1">
                          <a:solidFill>
                            <a:srgbClr val="282F72"/>
                          </a:solidFill>
                          <a:effectLst/>
                          <a:latin typeface="Open Sans" panose="020B0606030504020204" pitchFamily="34" charset="0"/>
                          <a:ea typeface="Open Sans" panose="020B0606030504020204" pitchFamily="34" charset="0"/>
                          <a:cs typeface="Open Sans" panose="020B0606030504020204" pitchFamily="34" charset="0"/>
                        </a:rPr>
                        <a:t>Della Freeman</a:t>
                      </a:r>
                      <a: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 Indian Health Council Inc. </a:t>
                      </a:r>
                    </a:p>
                  </a:txBody>
                  <a:tcPr marL="38188" marR="38188" marT="0" marB="0">
                    <a:solidFill>
                      <a:srgbClr val="DCDCDC"/>
                    </a:solidFill>
                  </a:tcPr>
                </a:tc>
                <a:extLst>
                  <a:ext uri="{0D108BD9-81ED-4DB2-BD59-A6C34878D82A}">
                    <a16:rowId xmlns:a16="http://schemas.microsoft.com/office/drawing/2014/main" val="26627351"/>
                  </a:ext>
                </a:extLst>
              </a:tr>
              <a:tr h="832766">
                <a:tc>
                  <a:txBody>
                    <a:bodyPr/>
                    <a:lstStyle/>
                    <a:p>
                      <a:pPr marL="71755" marR="71755" algn="r">
                        <a:lnSpc>
                          <a:spcPct val="115000"/>
                        </a:lnSpc>
                        <a:spcBef>
                          <a:spcPts val="0"/>
                        </a:spcBef>
                        <a:spcAft>
                          <a:spcPts val="0"/>
                        </a:spcAft>
                      </a:pPr>
                      <a:r>
                        <a:rPr lang="en-US" sz="1800">
                          <a:effectLst/>
                          <a:latin typeface="Open Sans" panose="020B0606030504020204" pitchFamily="34" charset="0"/>
                          <a:ea typeface="Open Sans" panose="020B0606030504020204" pitchFamily="34" charset="0"/>
                          <a:cs typeface="Open Sans" panose="020B0606030504020204" pitchFamily="34" charset="0"/>
                        </a:rPr>
                        <a:t>CENTRAL EAST</a:t>
                      </a:r>
                    </a:p>
                  </a:txBody>
                  <a:tcPr marL="38188" marR="38188" marT="0" marB="0">
                    <a:solidFill>
                      <a:srgbClr val="EB923A"/>
                    </a:solidFill>
                  </a:tcPr>
                </a:tc>
                <a:tc>
                  <a:txBody>
                    <a:bodyPr/>
                    <a:lstStyle/>
                    <a:p>
                      <a:pPr marL="0" marR="0" lvl="0">
                        <a:lnSpc>
                          <a:spcPct val="114999"/>
                        </a:lnSpc>
                        <a:spcBef>
                          <a:spcPts val="0"/>
                        </a:spcBef>
                        <a:spcAft>
                          <a:spcPts val="0"/>
                        </a:spcAft>
                        <a:buNone/>
                      </a:pPr>
                      <a:r>
                        <a:rPr lang="en-US" sz="1600" b="1">
                          <a:solidFill>
                            <a:srgbClr val="282F72"/>
                          </a:solidFill>
                          <a:effectLst/>
                          <a:latin typeface="Open Sans" panose="020B0606030504020204" pitchFamily="34" charset="0"/>
                          <a:ea typeface="Open Sans" panose="020B0606030504020204" pitchFamily="34" charset="0"/>
                          <a:cs typeface="Open Sans" panose="020B0606030504020204" pitchFamily="34" charset="0"/>
                        </a:rPr>
                        <a:t>Bill Thomsen</a:t>
                      </a:r>
                      <a: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 Riverside-San Bernardino County Indian Health, Inc.</a:t>
                      </a:r>
                      <a:endParaRPr lang="en-US" sz="1600">
                        <a:solidFill>
                          <a:srgbClr val="282F72"/>
                        </a:solidFill>
                        <a:latin typeface="Open Sans" panose="020B0606030504020204" pitchFamily="34" charset="0"/>
                        <a:ea typeface="Open Sans" panose="020B0606030504020204" pitchFamily="34" charset="0"/>
                        <a:cs typeface="Open Sans" panose="020B0606030504020204" pitchFamily="34" charset="0"/>
                      </a:endParaRPr>
                    </a:p>
                    <a:p>
                      <a:pPr marL="0" marR="0" lvl="0">
                        <a:lnSpc>
                          <a:spcPct val="114999"/>
                        </a:lnSpc>
                        <a:spcBef>
                          <a:spcPts val="0"/>
                        </a:spcBef>
                        <a:spcAft>
                          <a:spcPts val="0"/>
                        </a:spcAft>
                        <a:buNone/>
                      </a:pPr>
                      <a:endPar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15000"/>
                        </a:lnSpc>
                        <a:spcBef>
                          <a:spcPts val="0"/>
                        </a:spcBef>
                        <a:spcAft>
                          <a:spcPts val="0"/>
                        </a:spcAft>
                      </a:pPr>
                      <a:r>
                        <a:rPr lang="en-US" sz="1600" b="1">
                          <a:solidFill>
                            <a:srgbClr val="282F72"/>
                          </a:solidFill>
                          <a:effectLst/>
                          <a:latin typeface="Open Sans" panose="020B0606030504020204" pitchFamily="34" charset="0"/>
                          <a:ea typeface="Open Sans" panose="020B0606030504020204" pitchFamily="34" charset="0"/>
                          <a:cs typeface="Open Sans" panose="020B0606030504020204" pitchFamily="34" charset="0"/>
                        </a:rPr>
                        <a:t>Selina De La Pena</a:t>
                      </a:r>
                      <a:r>
                        <a:rPr lang="en-US" sz="160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 Fresno American Indian Health Project </a:t>
                      </a:r>
                    </a:p>
                  </a:txBody>
                  <a:tcPr marL="38188" marR="38188" marT="0" marB="0">
                    <a:solidFill>
                      <a:srgbClr val="DCDCDC"/>
                    </a:solidFill>
                  </a:tcPr>
                </a:tc>
                <a:extLst>
                  <a:ext uri="{0D108BD9-81ED-4DB2-BD59-A6C34878D82A}">
                    <a16:rowId xmlns:a16="http://schemas.microsoft.com/office/drawing/2014/main" val="2177257326"/>
                  </a:ext>
                </a:extLst>
              </a:tr>
              <a:tr h="834364">
                <a:tc>
                  <a:txBody>
                    <a:bodyPr/>
                    <a:lstStyle/>
                    <a:p>
                      <a:pPr marL="71755" marR="71755" algn="r">
                        <a:lnSpc>
                          <a:spcPct val="115000"/>
                        </a:lnSpc>
                        <a:spcBef>
                          <a:spcPts val="0"/>
                        </a:spcBef>
                        <a:spcAft>
                          <a:spcPts val="0"/>
                        </a:spcAft>
                      </a:pPr>
                      <a:r>
                        <a:rPr lang="en-US" sz="1800">
                          <a:effectLst/>
                          <a:latin typeface="Open Sans" panose="020B0606030504020204" pitchFamily="34" charset="0"/>
                          <a:ea typeface="Open Sans" panose="020B0606030504020204" pitchFamily="34" charset="0"/>
                          <a:cs typeface="Open Sans" panose="020B0606030504020204" pitchFamily="34" charset="0"/>
                        </a:rPr>
                        <a:t>CENTRAL WEST</a:t>
                      </a:r>
                    </a:p>
                  </a:txBody>
                  <a:tcPr marL="38188" marR="38188" marT="0" marB="0">
                    <a:solidFill>
                      <a:srgbClr val="EB923A"/>
                    </a:solidFill>
                  </a:tcPr>
                </a:tc>
                <a:tc>
                  <a:txBody>
                    <a:bodyPr/>
                    <a:lstStyle/>
                    <a:p>
                      <a:pPr marL="0" marR="0" lvl="0">
                        <a:lnSpc>
                          <a:spcPct val="114999"/>
                        </a:lnSpc>
                        <a:spcBef>
                          <a:spcPts val="0"/>
                        </a:spcBef>
                        <a:spcAft>
                          <a:spcPts val="0"/>
                        </a:spcAft>
                        <a:buNone/>
                        <a:tabLst>
                          <a:tab pos="2286000" algn="l"/>
                          <a:tab pos="2571750" algn="l"/>
                          <a:tab pos="2686050" algn="l"/>
                        </a:tabLst>
                      </a:pPr>
                      <a:r>
                        <a:rPr lang="en-US" sz="1600" b="1"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rPr>
                        <a:t>VACANT</a:t>
                      </a:r>
                      <a:br>
                        <a:rPr lang="en-US" sz="1600" b="1"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rPr>
                      </a:br>
                      <a:endParaRPr lang="en-US" sz="1600" b="1" i="0"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algn="just">
                        <a:lnSpc>
                          <a:spcPct val="114999"/>
                        </a:lnSpc>
                        <a:spcBef>
                          <a:spcPts val="0"/>
                        </a:spcBef>
                        <a:spcAft>
                          <a:spcPts val="0"/>
                        </a:spcAft>
                        <a:buNone/>
                      </a:pPr>
                      <a:r>
                        <a:rPr lang="en-US" sz="1600" b="1" i="0"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Scott Black</a:t>
                      </a:r>
                      <a:r>
                        <a:rPr lang="en-US" sz="1600" b="0" i="0" u="none" strike="noStrike" noProof="0">
                          <a:solidFill>
                            <a:srgbClr val="282F72"/>
                          </a:solidFill>
                          <a:effectLst/>
                          <a:latin typeface="Open Sans" panose="020B0606030504020204" pitchFamily="34" charset="0"/>
                          <a:ea typeface="Open Sans" panose="020B0606030504020204" pitchFamily="34" charset="0"/>
                          <a:cs typeface="Open Sans" panose="020B0606030504020204" pitchFamily="34" charset="0"/>
                        </a:rPr>
                        <a:t>, American Indian Health &amp; Services</a:t>
                      </a:r>
                      <a:endParaRPr lang="en-US" sz="1600">
                        <a:solidFill>
                          <a:srgbClr val="282F72"/>
                        </a:solidFill>
                        <a:latin typeface="Open Sans" panose="020B0606030504020204" pitchFamily="34" charset="0"/>
                        <a:ea typeface="Open Sans" panose="020B0606030504020204" pitchFamily="34" charset="0"/>
                        <a:cs typeface="Open Sans" panose="020B0606030504020204" pitchFamily="34" charset="0"/>
                      </a:endParaRPr>
                    </a:p>
                  </a:txBody>
                  <a:tcPr marL="38188" marR="38188" marT="0" marB="0">
                    <a:solidFill>
                      <a:srgbClr val="DCDCDC"/>
                    </a:solidFill>
                  </a:tcPr>
                </a:tc>
                <a:extLst>
                  <a:ext uri="{0D108BD9-81ED-4DB2-BD59-A6C34878D82A}">
                    <a16:rowId xmlns:a16="http://schemas.microsoft.com/office/drawing/2014/main" val="1302735451"/>
                  </a:ext>
                </a:extLst>
              </a:tr>
              <a:tr h="601864">
                <a:tc>
                  <a:txBody>
                    <a:bodyPr/>
                    <a:lstStyle/>
                    <a:p>
                      <a:pPr marL="71755" marR="71755" algn="r">
                        <a:lnSpc>
                          <a:spcPct val="115000"/>
                        </a:lnSpc>
                        <a:spcBef>
                          <a:spcPts val="0"/>
                        </a:spcBef>
                        <a:spcAft>
                          <a:spcPts val="0"/>
                        </a:spcAft>
                      </a:pPr>
                      <a:r>
                        <a:rPr lang="en-US" sz="1800">
                          <a:effectLst/>
                          <a:latin typeface="Open Sans" panose="020B0606030504020204" pitchFamily="34" charset="0"/>
                          <a:ea typeface="Open Sans" panose="020B0606030504020204" pitchFamily="34" charset="0"/>
                          <a:cs typeface="Open Sans" panose="020B0606030504020204" pitchFamily="34" charset="0"/>
                        </a:rPr>
                        <a:t>NON-FEDERALLY RECOGNIZED</a:t>
                      </a:r>
                    </a:p>
                  </a:txBody>
                  <a:tcPr marL="38188" marR="38188" marT="0" marB="0">
                    <a:solidFill>
                      <a:srgbClr val="EB923A"/>
                    </a:solidFill>
                  </a:tcPr>
                </a:tc>
                <a:tc>
                  <a:txBody>
                    <a:bodyPr/>
                    <a:lstStyle/>
                    <a:p>
                      <a:pPr marL="0" marR="0" lvl="0">
                        <a:lnSpc>
                          <a:spcPct val="114999"/>
                        </a:lnSpc>
                        <a:spcBef>
                          <a:spcPts val="0"/>
                        </a:spcBef>
                        <a:spcAft>
                          <a:spcPts val="0"/>
                        </a:spcAft>
                        <a:buNone/>
                      </a:pPr>
                      <a:r>
                        <a:rPr lang="en-US" sz="1600" b="1"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rPr>
                        <a:t>VACANT</a:t>
                      </a:r>
                      <a:endParaRPr lang="en-US" sz="1600" strike="noStrike">
                        <a:solidFill>
                          <a:srgbClr val="F5776B"/>
                        </a:solidFill>
                        <a:effectLst/>
                        <a:latin typeface="Open Sans" panose="020B0606030504020204" pitchFamily="34" charset="0"/>
                        <a:ea typeface="Open Sans" panose="020B0606030504020204" pitchFamily="34" charset="0"/>
                        <a:cs typeface="Open Sans" panose="020B0606030504020204" pitchFamily="34" charset="0"/>
                      </a:endParaRPr>
                    </a:p>
                  </a:txBody>
                  <a:tcPr marL="38188" marR="38188" marT="0" marB="0">
                    <a:solidFill>
                      <a:srgbClr val="DCDCDC"/>
                    </a:solidFill>
                  </a:tcPr>
                </a:tc>
                <a:extLst>
                  <a:ext uri="{0D108BD9-81ED-4DB2-BD59-A6C34878D82A}">
                    <a16:rowId xmlns:a16="http://schemas.microsoft.com/office/drawing/2014/main" val="3974916183"/>
                  </a:ext>
                </a:extLst>
              </a:tr>
            </a:tbl>
          </a:graphicData>
        </a:graphic>
      </p:graphicFrame>
    </p:spTree>
    <p:extLst>
      <p:ext uri="{BB962C8B-B14F-4D97-AF65-F5344CB8AC3E}">
        <p14:creationId xmlns:p14="http://schemas.microsoft.com/office/powerpoint/2010/main" val="10725344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E342F-2141-2872-BE3B-C31D910F2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59DEC-7DA9-6448-F753-CF152AE63F57}"/>
              </a:ext>
            </a:extLst>
          </p:cNvPr>
          <p:cNvSpPr>
            <a:spLocks noGrp="1"/>
          </p:cNvSpPr>
          <p:nvPr>
            <p:ph type="title"/>
          </p:nvPr>
        </p:nvSpPr>
        <p:spPr/>
        <p:txBody>
          <a:bodyPr>
            <a:noAutofit/>
          </a:bodyPr>
          <a:lstStyle/>
          <a:p>
            <a:r>
              <a:rPr lang="en-US" sz="6000">
                <a:solidFill>
                  <a:prstClr val="white"/>
                </a:solidFill>
              </a:rPr>
              <a:t>2025 Federal Poverty Level Chart </a:t>
            </a:r>
          </a:p>
        </p:txBody>
      </p:sp>
      <p:sp>
        <p:nvSpPr>
          <p:cNvPr id="4" name="Slide Number Placeholder 3">
            <a:extLst>
              <a:ext uri="{FF2B5EF4-FFF2-40B4-BE49-F238E27FC236}">
                <a16:creationId xmlns:a16="http://schemas.microsoft.com/office/drawing/2014/main" id="{C2F7D12C-5A50-1C35-C6BF-463F39D088D0}"/>
              </a:ext>
            </a:extLst>
          </p:cNvPr>
          <p:cNvSpPr>
            <a:spLocks noGrp="1"/>
          </p:cNvSpPr>
          <p:nvPr>
            <p:ph type="sldNum" sz="quarter" idx="4294967295"/>
          </p:nvPr>
        </p:nvSpPr>
        <p:spPr>
          <a:xfrm>
            <a:off x="11217275" y="6362700"/>
            <a:ext cx="974725" cy="365125"/>
          </a:xfrm>
        </p:spPr>
        <p:txBody>
          <a:bodyPr/>
          <a:lstStyle/>
          <a:p>
            <a:fld id="{C8146628-1A01-9741-8A8B-916D51547CC7}" type="slidenum">
              <a:rPr lang="en-US" smtClean="0"/>
              <a:pPr/>
              <a:t>118</a:t>
            </a:fld>
            <a:endParaRPr lang="en-US"/>
          </a:p>
        </p:txBody>
      </p:sp>
    </p:spTree>
    <p:extLst>
      <p:ext uri="{BB962C8B-B14F-4D97-AF65-F5344CB8AC3E}">
        <p14:creationId xmlns:p14="http://schemas.microsoft.com/office/powerpoint/2010/main" val="1523090165"/>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06B6EB-5B50-48DC-8AB6-40C918F7AE79}"/>
              </a:ext>
            </a:extLst>
          </p:cNvPr>
          <p:cNvPicPr>
            <a:picLocks noChangeAspect="1"/>
          </p:cNvPicPr>
          <p:nvPr/>
        </p:nvPicPr>
        <p:blipFill rotWithShape="1">
          <a:blip r:embed="rId2"/>
          <a:srcRect l="1996" t="21344" r="2536" b="5323"/>
          <a:stretch/>
        </p:blipFill>
        <p:spPr>
          <a:xfrm>
            <a:off x="121926" y="4431611"/>
            <a:ext cx="3622242" cy="2220812"/>
          </a:xfrm>
          <a:prstGeom prst="rect">
            <a:avLst/>
          </a:prstGeom>
        </p:spPr>
      </p:pic>
      <p:sp>
        <p:nvSpPr>
          <p:cNvPr id="2" name="Title 1">
            <a:extLst>
              <a:ext uri="{FF2B5EF4-FFF2-40B4-BE49-F238E27FC236}">
                <a16:creationId xmlns:a16="http://schemas.microsoft.com/office/drawing/2014/main" id="{2F4B75FF-9287-4CD1-9550-C9B29BCF0D9A}"/>
              </a:ext>
            </a:extLst>
          </p:cNvPr>
          <p:cNvSpPr>
            <a:spLocks noGrp="1"/>
          </p:cNvSpPr>
          <p:nvPr>
            <p:ph type="title"/>
          </p:nvPr>
        </p:nvSpPr>
        <p:spPr>
          <a:xfrm>
            <a:off x="309032" y="869587"/>
            <a:ext cx="11582400" cy="537981"/>
          </a:xfrm>
        </p:spPr>
        <p:txBody>
          <a:bodyPr>
            <a:normAutofit fontScale="90000"/>
          </a:bodyPr>
          <a:lstStyle/>
          <a:p>
            <a:r>
              <a:rPr lang="en-US"/>
              <a:t>PROGRAM ELIGIBILITY – FEDERAL POVERTY LEVEL 2025</a:t>
            </a:r>
          </a:p>
        </p:txBody>
      </p:sp>
      <p:pic>
        <p:nvPicPr>
          <p:cNvPr id="8" name="Picture 7">
            <a:extLst>
              <a:ext uri="{FF2B5EF4-FFF2-40B4-BE49-F238E27FC236}">
                <a16:creationId xmlns:a16="http://schemas.microsoft.com/office/drawing/2014/main" id="{F0903940-5A0B-4232-8AFB-9BDB626EF791}"/>
              </a:ext>
            </a:extLst>
          </p:cNvPr>
          <p:cNvPicPr>
            <a:picLocks noChangeAspect="1"/>
          </p:cNvPicPr>
          <p:nvPr/>
        </p:nvPicPr>
        <p:blipFill rotWithShape="1">
          <a:blip r:embed="rId3"/>
          <a:srcRect l="4380" t="20572" r="3365" b="4485"/>
          <a:stretch/>
        </p:blipFill>
        <p:spPr>
          <a:xfrm>
            <a:off x="195480" y="2144949"/>
            <a:ext cx="3467445" cy="2353030"/>
          </a:xfrm>
          <a:prstGeom prst="rect">
            <a:avLst/>
          </a:prstGeom>
        </p:spPr>
      </p:pic>
      <p:pic>
        <p:nvPicPr>
          <p:cNvPr id="3" name="Picture 2">
            <a:extLst>
              <a:ext uri="{FF2B5EF4-FFF2-40B4-BE49-F238E27FC236}">
                <a16:creationId xmlns:a16="http://schemas.microsoft.com/office/drawing/2014/main" id="{591F6FB5-E244-7A56-CCFF-9BD49F5A7766}"/>
              </a:ext>
            </a:extLst>
          </p:cNvPr>
          <p:cNvPicPr>
            <a:picLocks noChangeAspect="1"/>
          </p:cNvPicPr>
          <p:nvPr/>
        </p:nvPicPr>
        <p:blipFill>
          <a:blip r:embed="rId4"/>
          <a:stretch>
            <a:fillRect/>
          </a:stretch>
        </p:blipFill>
        <p:spPr>
          <a:xfrm>
            <a:off x="3736479" y="2189017"/>
            <a:ext cx="8041145" cy="4235055"/>
          </a:xfrm>
          <a:prstGeom prst="rect">
            <a:avLst/>
          </a:prstGeom>
        </p:spPr>
      </p:pic>
      <p:sp>
        <p:nvSpPr>
          <p:cNvPr id="4" name="TextBox 3">
            <a:extLst>
              <a:ext uri="{FF2B5EF4-FFF2-40B4-BE49-F238E27FC236}">
                <a16:creationId xmlns:a16="http://schemas.microsoft.com/office/drawing/2014/main" id="{84461451-BC0B-EC54-0A35-9A7FFCEB6690}"/>
              </a:ext>
            </a:extLst>
          </p:cNvPr>
          <p:cNvSpPr txBox="1"/>
          <p:nvPr/>
        </p:nvSpPr>
        <p:spPr>
          <a:xfrm>
            <a:off x="481065" y="1638858"/>
            <a:ext cx="11582400" cy="553998"/>
          </a:xfrm>
          <a:prstGeom prst="rect">
            <a:avLst/>
          </a:prstGeom>
          <a:noFill/>
        </p:spPr>
        <p:txBody>
          <a:bodyPr wrap="square" rtlCol="0">
            <a:spAutoFit/>
          </a:bodyPr>
          <a:lstStyle/>
          <a:p>
            <a:pPr algn="ctr"/>
            <a:r>
              <a:rPr lang="en-US" b="1">
                <a:solidFill>
                  <a:srgbClr val="282F72"/>
                </a:solidFill>
              </a:rPr>
              <a:t>Program Eligibility by Federal Poverty Level for 2025</a:t>
            </a:r>
          </a:p>
          <a:p>
            <a:pPr algn="ctr"/>
            <a:r>
              <a:rPr lang="en-US" sz="1200">
                <a:solidFill>
                  <a:schemeClr val="tx1">
                    <a:lumMod val="75000"/>
                    <a:lumOff val="25000"/>
                  </a:schemeClr>
                </a:solidFill>
              </a:rPr>
              <a:t>Your financial help and whether you qualify for various Covered California or Medi-Cal programs depends on your income, based on the Federal Poverty Level (</a:t>
            </a:r>
            <a:r>
              <a:rPr lang="en-US" sz="1200" b="1">
                <a:solidFill>
                  <a:schemeClr val="tx1">
                    <a:lumMod val="75000"/>
                    <a:lumOff val="25000"/>
                  </a:schemeClr>
                </a:solidFill>
              </a:rPr>
              <a:t>FPL</a:t>
            </a:r>
            <a:r>
              <a:rPr lang="en-US" sz="1200">
                <a:solidFill>
                  <a:schemeClr val="tx1">
                    <a:lumMod val="75000"/>
                    <a:lumOff val="25000"/>
                  </a:schemeClr>
                </a:solidFill>
              </a:rPr>
              <a:t>)</a:t>
            </a:r>
          </a:p>
        </p:txBody>
      </p:sp>
    </p:spTree>
    <p:extLst>
      <p:ext uri="{BB962C8B-B14F-4D97-AF65-F5344CB8AC3E}">
        <p14:creationId xmlns:p14="http://schemas.microsoft.com/office/powerpoint/2010/main" val="2079999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EF1B-C822-4FFF-9A2F-906504587A7E}"/>
              </a:ext>
            </a:extLst>
          </p:cNvPr>
          <p:cNvSpPr>
            <a:spLocks noGrp="1"/>
          </p:cNvSpPr>
          <p:nvPr>
            <p:ph type="title"/>
          </p:nvPr>
        </p:nvSpPr>
        <p:spPr>
          <a:xfrm>
            <a:off x="595312" y="986592"/>
            <a:ext cx="11582400" cy="538162"/>
          </a:xfrm>
        </p:spPr>
        <p:txBody>
          <a:bodyPr>
            <a:noAutofit/>
          </a:bodyPr>
          <a:lstStyle/>
          <a:p>
            <a:r>
              <a:rPr lang="en-US"/>
              <a:t>Dental Coverage Updates </a:t>
            </a:r>
          </a:p>
        </p:txBody>
      </p:sp>
      <p:sp>
        <p:nvSpPr>
          <p:cNvPr id="4" name="Text Placeholder 3">
            <a:extLst>
              <a:ext uri="{FF2B5EF4-FFF2-40B4-BE49-F238E27FC236}">
                <a16:creationId xmlns:a16="http://schemas.microsoft.com/office/drawing/2014/main" id="{FE50D8A0-1D02-4C28-9B2B-EB7754785B22}"/>
              </a:ext>
            </a:extLst>
          </p:cNvPr>
          <p:cNvSpPr>
            <a:spLocks noGrp="1"/>
          </p:cNvSpPr>
          <p:nvPr>
            <p:ph type="body" sz="quarter" idx="10"/>
          </p:nvPr>
        </p:nvSpPr>
        <p:spPr>
          <a:xfrm>
            <a:off x="309032" y="1861415"/>
            <a:ext cx="11573933" cy="5468041"/>
          </a:xfrm>
        </p:spPr>
        <p:txBody>
          <a:bodyPr vert="horz" lIns="91440" tIns="45720" rIns="91440" bIns="45720" rtlCol="0" anchor="t">
            <a:normAutofit/>
          </a:bodyPr>
          <a:lstStyle/>
          <a:p>
            <a:pPr lvl="2"/>
            <a:r>
              <a:rPr lang="en-US"/>
              <a:t>Preliminary 2026 Rate Increase: </a:t>
            </a:r>
            <a:r>
              <a:rPr lang="en-US" b="1">
                <a:solidFill>
                  <a:srgbClr val="EB923A"/>
                </a:solidFill>
              </a:rPr>
              <a:t>0.35%</a:t>
            </a:r>
          </a:p>
          <a:p>
            <a:pPr lvl="2"/>
            <a:r>
              <a:rPr lang="en-US"/>
              <a:t>5 Dental Carriers</a:t>
            </a:r>
          </a:p>
        </p:txBody>
      </p:sp>
      <p:sp>
        <p:nvSpPr>
          <p:cNvPr id="9" name="Slide Number Placeholder 2">
            <a:extLst>
              <a:ext uri="{FF2B5EF4-FFF2-40B4-BE49-F238E27FC236}">
                <a16:creationId xmlns:a16="http://schemas.microsoft.com/office/drawing/2014/main" id="{BBFC0836-A513-2FB9-B782-ED2A3F492A14}"/>
              </a:ext>
            </a:extLst>
          </p:cNvPr>
          <p:cNvSpPr>
            <a:spLocks noGrp="1"/>
          </p:cNvSpPr>
          <p:nvPr>
            <p:ph type="sldNum" sz="quarter" idx="2"/>
          </p:nvPr>
        </p:nvSpPr>
        <p:spPr>
          <a:xfrm>
            <a:off x="10598347" y="223237"/>
            <a:ext cx="998500" cy="365760"/>
          </a:xfrm>
        </p:spPr>
        <p:txBody>
          <a:bodyPr/>
          <a:lstStyle/>
          <a:p>
            <a:fld id="{C8146628-1A01-9741-8A8B-916D51547CC7}" type="slidenum">
              <a:rPr lang="en-US"/>
              <a:pPr/>
              <a:t>12</a:t>
            </a:fld>
            <a:endParaRPr lang="en-US"/>
          </a:p>
        </p:txBody>
      </p:sp>
      <p:sp>
        <p:nvSpPr>
          <p:cNvPr id="6" name="TextBox 5">
            <a:extLst>
              <a:ext uri="{FF2B5EF4-FFF2-40B4-BE49-F238E27FC236}">
                <a16:creationId xmlns:a16="http://schemas.microsoft.com/office/drawing/2014/main" id="{49CE4806-EA19-DBFF-6A23-0DE872DE7F02}"/>
              </a:ext>
            </a:extLst>
          </p:cNvPr>
          <p:cNvSpPr txBox="1"/>
          <p:nvPr/>
        </p:nvSpPr>
        <p:spPr>
          <a:xfrm>
            <a:off x="1171130" y="3715880"/>
            <a:ext cx="5008445" cy="400110"/>
          </a:xfrm>
          <a:prstGeom prst="rect">
            <a:avLst/>
          </a:prstGeom>
          <a:noFill/>
        </p:spPr>
        <p:txBody>
          <a:bodyPr wrap="square" lIns="91440" tIns="45720" rIns="91440" bIns="45720" rtlCol="0" anchor="t">
            <a:spAutoFit/>
          </a:bodyPr>
          <a:lstStyle/>
          <a:p>
            <a:r>
              <a:rPr lang="en-US" sz="2000" b="1">
                <a:solidFill>
                  <a:srgbClr val="1D1B23"/>
                </a:solidFill>
                <a:cs typeface="Arial"/>
              </a:rPr>
              <a:t>California’s </a:t>
            </a:r>
            <a:r>
              <a:rPr lang="en-US" sz="2000" b="1">
                <a:solidFill>
                  <a:srgbClr val="1D1B23"/>
                </a:solidFill>
                <a:cs typeface="Segoe UI"/>
              </a:rPr>
              <a:t>Dental Plan Rate Changes</a:t>
            </a:r>
            <a:endParaRPr lang="en-US" sz="2000" b="1">
              <a:solidFill>
                <a:srgbClr val="1D1B23"/>
              </a:solidFill>
              <a:cs typeface="Arial"/>
            </a:endParaRPr>
          </a:p>
        </p:txBody>
      </p:sp>
      <p:graphicFrame>
        <p:nvGraphicFramePr>
          <p:cNvPr id="8" name="Table 7">
            <a:extLst>
              <a:ext uri="{FF2B5EF4-FFF2-40B4-BE49-F238E27FC236}">
                <a16:creationId xmlns:a16="http://schemas.microsoft.com/office/drawing/2014/main" id="{34DE9490-B9FD-6C3E-0DE5-E5B2E21260A0}"/>
              </a:ext>
            </a:extLst>
          </p:cNvPr>
          <p:cNvGraphicFramePr>
            <a:graphicFrameLocks noGrp="1"/>
          </p:cNvGraphicFramePr>
          <p:nvPr/>
        </p:nvGraphicFramePr>
        <p:xfrm>
          <a:off x="1171129" y="4341299"/>
          <a:ext cx="4917705" cy="1033985"/>
        </p:xfrm>
        <a:graphic>
          <a:graphicData uri="http://schemas.openxmlformats.org/drawingml/2006/table">
            <a:tbl>
              <a:tblPr/>
              <a:tblGrid>
                <a:gridCol w="1039215">
                  <a:extLst>
                    <a:ext uri="{9D8B030D-6E8A-4147-A177-3AD203B41FA5}">
                      <a16:colId xmlns:a16="http://schemas.microsoft.com/office/drawing/2014/main" val="2844922320"/>
                    </a:ext>
                  </a:extLst>
                </a:gridCol>
                <a:gridCol w="775698">
                  <a:extLst>
                    <a:ext uri="{9D8B030D-6E8A-4147-A177-3AD203B41FA5}">
                      <a16:colId xmlns:a16="http://schemas.microsoft.com/office/drawing/2014/main" val="740084285"/>
                    </a:ext>
                  </a:extLst>
                </a:gridCol>
                <a:gridCol w="775698">
                  <a:extLst>
                    <a:ext uri="{9D8B030D-6E8A-4147-A177-3AD203B41FA5}">
                      <a16:colId xmlns:a16="http://schemas.microsoft.com/office/drawing/2014/main" val="3123593960"/>
                    </a:ext>
                  </a:extLst>
                </a:gridCol>
                <a:gridCol w="775698">
                  <a:extLst>
                    <a:ext uri="{9D8B030D-6E8A-4147-A177-3AD203B41FA5}">
                      <a16:colId xmlns:a16="http://schemas.microsoft.com/office/drawing/2014/main" val="2403263868"/>
                    </a:ext>
                  </a:extLst>
                </a:gridCol>
                <a:gridCol w="775698">
                  <a:extLst>
                    <a:ext uri="{9D8B030D-6E8A-4147-A177-3AD203B41FA5}">
                      <a16:colId xmlns:a16="http://schemas.microsoft.com/office/drawing/2014/main" val="3488583273"/>
                    </a:ext>
                  </a:extLst>
                </a:gridCol>
                <a:gridCol w="775698">
                  <a:extLst>
                    <a:ext uri="{9D8B030D-6E8A-4147-A177-3AD203B41FA5}">
                      <a16:colId xmlns:a16="http://schemas.microsoft.com/office/drawing/2014/main" val="3361011809"/>
                    </a:ext>
                  </a:extLst>
                </a:gridCol>
              </a:tblGrid>
              <a:tr h="464417">
                <a:tc>
                  <a:txBody>
                    <a:bodyPr/>
                    <a:lstStyle/>
                    <a:p>
                      <a:pPr algn="ctr" fontAlgn="ctr"/>
                      <a:r>
                        <a:rPr lang="en-US" sz="1600" b="1" i="0" u="none" strike="noStrike">
                          <a:solidFill>
                            <a:schemeClr val="bg1"/>
                          </a:solidFill>
                          <a:effectLst/>
                          <a:latin typeface="+mn-lt"/>
                        </a:rPr>
                        <a:t>YEAR</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2022</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2024</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600" b="1" i="0" u="none" strike="noStrike">
                          <a:solidFill>
                            <a:schemeClr val="bg1"/>
                          </a:solidFill>
                          <a:effectLst/>
                          <a:latin typeface="+mn-lt"/>
                        </a:rPr>
                        <a:t>2025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800" b="1" i="0" u="none" strike="noStrike">
                          <a:solidFill>
                            <a:schemeClr val="bg1"/>
                          </a:solidFill>
                          <a:effectLst/>
                          <a:latin typeface="+mn-lt"/>
                        </a:rPr>
                        <a:t>2026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6F77"/>
                    </a:solidFill>
                  </a:tcPr>
                </a:tc>
                <a:extLst>
                  <a:ext uri="{0D108BD9-81ED-4DB2-BD59-A6C34878D82A}">
                    <a16:rowId xmlns:a16="http://schemas.microsoft.com/office/drawing/2014/main" val="1671951955"/>
                  </a:ext>
                </a:extLst>
              </a:tr>
              <a:tr h="569568">
                <a:tc>
                  <a:txBody>
                    <a:bodyPr/>
                    <a:lstStyle/>
                    <a:p>
                      <a:pPr algn="ctr" fontAlgn="ctr"/>
                      <a:r>
                        <a:rPr lang="en-US" sz="1400" b="1" i="0" u="none" strike="noStrike">
                          <a:solidFill>
                            <a:schemeClr val="bg1"/>
                          </a:solidFill>
                          <a:effectLst/>
                          <a:latin typeface="+mn-lt"/>
                        </a:rPr>
                        <a:t>WEIGHTED AVERAGE</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6731"/>
                    </a:solidFill>
                  </a:tcPr>
                </a:tc>
                <a:tc>
                  <a:txBody>
                    <a:bodyPr/>
                    <a:lstStyle/>
                    <a:p>
                      <a:pPr algn="ctr" fontAlgn="ctr"/>
                      <a:r>
                        <a:rPr lang="en-US" sz="1400" b="0" i="0" u="none" strike="noStrike">
                          <a:solidFill>
                            <a:srgbClr val="002060"/>
                          </a:solidFill>
                          <a:effectLst/>
                          <a:latin typeface="+mn-lt"/>
                        </a:rPr>
                        <a:t>-0.95%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400" b="0" i="0" u="none" strike="noStrike">
                          <a:solidFill>
                            <a:srgbClr val="002060"/>
                          </a:solidFill>
                          <a:effectLst/>
                          <a:latin typeface="+mn-lt"/>
                        </a:rPr>
                        <a:t>-1.7%</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400" b="0" i="0" u="none" strike="noStrike">
                          <a:solidFill>
                            <a:srgbClr val="002060"/>
                          </a:solidFill>
                          <a:effectLst/>
                          <a:latin typeface="+mn-lt"/>
                        </a:rPr>
                        <a:t>4.31%</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400" b="0" i="0" u="none" strike="noStrike">
                          <a:solidFill>
                            <a:srgbClr val="002060"/>
                          </a:solidFill>
                          <a:effectLst/>
                          <a:latin typeface="+mn-lt"/>
                        </a:rPr>
                        <a:t>1.55%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BEB"/>
                    </a:solidFill>
                  </a:tcPr>
                </a:tc>
                <a:tc>
                  <a:txBody>
                    <a:bodyPr/>
                    <a:lstStyle/>
                    <a:p>
                      <a:pPr algn="ctr" fontAlgn="ctr"/>
                      <a:r>
                        <a:rPr lang="en-US" sz="1600" b="1" i="0" u="none" strike="noStrike">
                          <a:solidFill>
                            <a:schemeClr val="bg1"/>
                          </a:solidFill>
                          <a:effectLst/>
                          <a:latin typeface="+mn-lt"/>
                        </a:rPr>
                        <a:t>0.35%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6F77"/>
                    </a:solidFill>
                  </a:tcPr>
                </a:tc>
                <a:extLst>
                  <a:ext uri="{0D108BD9-81ED-4DB2-BD59-A6C34878D82A}">
                    <a16:rowId xmlns:a16="http://schemas.microsoft.com/office/drawing/2014/main" val="2085847507"/>
                  </a:ext>
                </a:extLst>
              </a:tr>
            </a:tbl>
          </a:graphicData>
        </a:graphic>
      </p:graphicFrame>
      <p:sp>
        <p:nvSpPr>
          <p:cNvPr id="18" name="TextBox 17">
            <a:extLst>
              <a:ext uri="{FF2B5EF4-FFF2-40B4-BE49-F238E27FC236}">
                <a16:creationId xmlns:a16="http://schemas.microsoft.com/office/drawing/2014/main" id="{FC17A12D-E16F-3003-6674-F1A66CC9B8A6}"/>
              </a:ext>
            </a:extLst>
          </p:cNvPr>
          <p:cNvSpPr txBox="1"/>
          <p:nvPr/>
        </p:nvSpPr>
        <p:spPr>
          <a:xfrm>
            <a:off x="1491883" y="6362748"/>
            <a:ext cx="9510364" cy="430887"/>
          </a:xfrm>
          <a:prstGeom prst="rect">
            <a:avLst/>
          </a:prstGeom>
          <a:noFill/>
        </p:spPr>
        <p:txBody>
          <a:bodyPr wrap="square" lIns="91440" tIns="45720" rIns="91440" bIns="45720" rtlCol="0" anchor="t">
            <a:spAutoFit/>
          </a:bodyPr>
          <a:lstStyle/>
          <a:p>
            <a:r>
              <a:rPr lang="en-US" sz="1050" b="1">
                <a:solidFill>
                  <a:srgbClr val="1D1B23"/>
                </a:solidFill>
              </a:rPr>
              <a:t>Full Rates Release: </a:t>
            </a:r>
            <a:r>
              <a:rPr lang="en-US" sz="1050">
                <a:solidFill>
                  <a:srgbClr val="356F77"/>
                </a:solidFill>
                <a:hlinkClick r:id="rId3">
                  <a:extLst>
                    <a:ext uri="{A12FA001-AC4F-418D-AE19-62706E023703}">
                      <ahyp:hlinkClr xmlns:ahyp="http://schemas.microsoft.com/office/drawing/2018/hyperlinkcolor" val="tx"/>
                    </a:ext>
                  </a:extLst>
                </a:hlinkClick>
              </a:rPr>
              <a:t>www.coveredca.com/newsroom/news-releases/2025/08/26/covered-california-announces-premium-change-for-2026-dental-plans-after-another-year-of-steady-growth/</a:t>
            </a:r>
            <a:endParaRPr lang="en-US" sz="1050">
              <a:solidFill>
                <a:srgbClr val="356F77"/>
              </a:solidFill>
            </a:endParaRPr>
          </a:p>
        </p:txBody>
      </p:sp>
      <p:grpSp>
        <p:nvGrpSpPr>
          <p:cNvPr id="7" name="Group 6">
            <a:extLst>
              <a:ext uri="{FF2B5EF4-FFF2-40B4-BE49-F238E27FC236}">
                <a16:creationId xmlns:a16="http://schemas.microsoft.com/office/drawing/2014/main" id="{658CC1CC-D41F-49B8-B2A9-0B8EDB5202D1}"/>
              </a:ext>
            </a:extLst>
          </p:cNvPr>
          <p:cNvGrpSpPr/>
          <p:nvPr/>
        </p:nvGrpSpPr>
        <p:grpSpPr>
          <a:xfrm>
            <a:off x="7805115" y="2073488"/>
            <a:ext cx="3889628" cy="2892062"/>
            <a:chOff x="8217027" y="981502"/>
            <a:chExt cx="3038585" cy="2259286"/>
          </a:xfrm>
        </p:grpSpPr>
        <p:pic>
          <p:nvPicPr>
            <p:cNvPr id="24" name="Graphic 23">
              <a:extLst>
                <a:ext uri="{FF2B5EF4-FFF2-40B4-BE49-F238E27FC236}">
                  <a16:creationId xmlns:a16="http://schemas.microsoft.com/office/drawing/2014/main" id="{09156AAD-E346-9D4E-4196-F3CBA0AFE412}"/>
                </a:ext>
              </a:extLst>
            </p:cNvPr>
            <p:cNvPicPr>
              <a:picLocks noChangeAspect="1"/>
            </p:cNvPicPr>
            <p:nvPr/>
          </p:nvPicPr>
          <p:blipFill>
            <a:blip r:embed="rId4">
              <a:grayscl/>
              <a:extLst>
                <a:ext uri="{96DAC541-7B7A-43D3-8B79-37D633B846F1}">
                  <asvg:svgBlip xmlns:asvg="http://schemas.microsoft.com/office/drawing/2016/SVG/main" r:embed="rId5"/>
                </a:ext>
              </a:extLst>
            </a:blip>
            <a:stretch>
              <a:fillRect/>
            </a:stretch>
          </p:blipFill>
          <p:spPr>
            <a:xfrm>
              <a:off x="8902015" y="981502"/>
              <a:ext cx="1533525" cy="428625"/>
            </a:xfrm>
            <a:prstGeom prst="rect">
              <a:avLst/>
            </a:prstGeom>
          </p:spPr>
        </p:pic>
        <p:pic>
          <p:nvPicPr>
            <p:cNvPr id="26" name="Graphic 25">
              <a:extLst>
                <a:ext uri="{FF2B5EF4-FFF2-40B4-BE49-F238E27FC236}">
                  <a16:creationId xmlns:a16="http://schemas.microsoft.com/office/drawing/2014/main" id="{858F560F-5982-5D6F-D37A-C37B7B083647}"/>
                </a:ext>
              </a:extLst>
            </p:cNvPr>
            <p:cNvPicPr>
              <a:picLocks noChangeAspect="1"/>
            </p:cNvPicPr>
            <p:nvPr/>
          </p:nvPicPr>
          <p:blipFill>
            <a:blip r:embed="rId6">
              <a:grayscl/>
              <a:extLst>
                <a:ext uri="{96DAC541-7B7A-43D3-8B79-37D633B846F1}">
                  <asvg:svgBlip xmlns:asvg="http://schemas.microsoft.com/office/drawing/2016/SVG/main" r:embed="rId7"/>
                </a:ext>
              </a:extLst>
            </a:blip>
            <a:stretch>
              <a:fillRect/>
            </a:stretch>
          </p:blipFill>
          <p:spPr>
            <a:xfrm>
              <a:off x="8217027" y="2265671"/>
              <a:ext cx="1238250" cy="304800"/>
            </a:xfrm>
            <a:prstGeom prst="rect">
              <a:avLst/>
            </a:prstGeom>
          </p:spPr>
        </p:pic>
        <p:pic>
          <p:nvPicPr>
            <p:cNvPr id="27" name="Graphic 26">
              <a:extLst>
                <a:ext uri="{FF2B5EF4-FFF2-40B4-BE49-F238E27FC236}">
                  <a16:creationId xmlns:a16="http://schemas.microsoft.com/office/drawing/2014/main" id="{D29CBA53-0333-9AAF-E9A2-8A718147E8A6}"/>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9304443" y="2907413"/>
              <a:ext cx="857250" cy="333375"/>
            </a:xfrm>
            <a:prstGeom prst="rect">
              <a:avLst/>
            </a:prstGeom>
          </p:spPr>
        </p:pic>
        <p:pic>
          <p:nvPicPr>
            <p:cNvPr id="3" name="Picture 2">
              <a:extLst>
                <a:ext uri="{FF2B5EF4-FFF2-40B4-BE49-F238E27FC236}">
                  <a16:creationId xmlns:a16="http://schemas.microsoft.com/office/drawing/2014/main" id="{EC3D274B-1B59-40C5-5E62-103DBB2E0202}"/>
                </a:ext>
              </a:extLst>
            </p:cNvPr>
            <p:cNvPicPr>
              <a:picLocks noChangeAspect="1"/>
            </p:cNvPicPr>
            <p:nvPr/>
          </p:nvPicPr>
          <p:blipFill>
            <a:blip r:embed="rId10">
              <a:grayscl/>
              <a:extLst>
                <a:ext uri="{BEBA8EAE-BF5A-486C-A8C5-ECC9F3942E4B}">
                  <a14:imgProps xmlns:a14="http://schemas.microsoft.com/office/drawing/2010/main">
                    <a14:imgLayer r:embed="rId11">
                      <a14:imgEffect>
                        <a14:brightnessContrast bright="-20000"/>
                      </a14:imgEffect>
                    </a14:imgLayer>
                  </a14:imgProps>
                </a:ext>
              </a:extLst>
            </a:blip>
            <a:stretch>
              <a:fillRect/>
            </a:stretch>
          </p:blipFill>
          <p:spPr>
            <a:xfrm>
              <a:off x="9560162" y="2049006"/>
              <a:ext cx="1695450" cy="724662"/>
            </a:xfrm>
            <a:prstGeom prst="rect">
              <a:avLst/>
            </a:prstGeom>
          </p:spPr>
        </p:pic>
      </p:grpSp>
      <p:pic>
        <p:nvPicPr>
          <p:cNvPr id="2050" name="Picture 2" descr="DentaQuest USA Insurance Company, Inc. DentaQuest PPO Family High (None) |  LA Health Insurance 2025">
            <a:extLst>
              <a:ext uri="{FF2B5EF4-FFF2-40B4-BE49-F238E27FC236}">
                <a16:creationId xmlns:a16="http://schemas.microsoft.com/office/drawing/2014/main" id="{1EC8DD64-D037-5CE3-0817-7A7033A3AF1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930208" y="2736168"/>
            <a:ext cx="1610314" cy="84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195E-DF84-4743-EAFE-3205FB96FF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49B555-DFC1-B996-96A8-B558F6EEBBAA}"/>
              </a:ext>
            </a:extLst>
          </p:cNvPr>
          <p:cNvSpPr txBox="1"/>
          <p:nvPr/>
        </p:nvSpPr>
        <p:spPr>
          <a:xfrm>
            <a:off x="6929441" y="653659"/>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08">
              <a:lnSpc>
                <a:spcPct val="90000"/>
              </a:lnSpc>
              <a:spcBef>
                <a:spcPts val="2251"/>
              </a:spcBef>
            </a:pPr>
            <a:endParaRPr lang="en-US">
              <a:latin typeface="Helvetica Neue"/>
              <a:sym typeface="Helvetica Neue"/>
            </a:endParaRPr>
          </a:p>
        </p:txBody>
      </p:sp>
      <p:sp>
        <p:nvSpPr>
          <p:cNvPr id="6" name="Brand Guidelines">
            <a:extLst>
              <a:ext uri="{FF2B5EF4-FFF2-40B4-BE49-F238E27FC236}">
                <a16:creationId xmlns:a16="http://schemas.microsoft.com/office/drawing/2014/main" id="{075AB1A4-FD21-E943-69A4-4E110771A875}"/>
              </a:ext>
            </a:extLst>
          </p:cNvPr>
          <p:cNvSpPr txBox="1">
            <a:spLocks noGrp="1"/>
          </p:cNvSpPr>
          <p:nvPr>
            <p:ph type="title"/>
          </p:nvPr>
        </p:nvSpPr>
        <p:spPr>
          <a:xfrm>
            <a:off x="838200" y="2766483"/>
            <a:ext cx="10515600" cy="1325033"/>
          </a:xfrm>
          <a:prstGeom prst="rect">
            <a:avLst/>
          </a:prstGeom>
        </p:spPr>
        <p:txBody>
          <a:bodyPr vert="horz" lIns="25400" tIns="25400" rIns="25400" bIns="25400" rtlCol="0" anchor="b">
            <a:norm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a:r>
              <a:rPr lang="en-US" sz="6000" b="1">
                <a:solidFill>
                  <a:schemeClr val="bg1"/>
                </a:solidFill>
                <a:latin typeface="Source Serif 4 Black" panose="02040603050405020204" pitchFamily="18" charset="0"/>
                <a:ea typeface="Open Sans"/>
                <a:cs typeface="Open Sans"/>
              </a:rPr>
              <a:t>Federal Policy Updates</a:t>
            </a:r>
            <a:endParaRPr lang="en-US" sz="6000" b="1">
              <a:latin typeface="Source Serif 4 Black" panose="02040603050405020204" pitchFamily="18" charset="0"/>
              <a:ea typeface="Open Sans"/>
              <a:cs typeface="Open Sans"/>
            </a:endParaRPr>
          </a:p>
        </p:txBody>
      </p:sp>
      <p:sp>
        <p:nvSpPr>
          <p:cNvPr id="3" name="August 28, 2025">
            <a:extLst>
              <a:ext uri="{FF2B5EF4-FFF2-40B4-BE49-F238E27FC236}">
                <a16:creationId xmlns:a16="http://schemas.microsoft.com/office/drawing/2014/main" id="{2E2C7239-0550-F6E6-9F7E-C61A34BBA3DC}"/>
              </a:ext>
            </a:extLst>
          </p:cNvPr>
          <p:cNvSpPr txBox="1"/>
          <p:nvPr/>
        </p:nvSpPr>
        <p:spPr>
          <a:xfrm>
            <a:off x="2925888" y="4096500"/>
            <a:ext cx="6615813" cy="2105704"/>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60959" rIns="6095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734694" rtl="0" fontAlgn="auto" latinLnBrk="0" hangingPunct="0">
              <a:lnSpc>
                <a:spcPct val="100000"/>
              </a:lnSpc>
              <a:spcBef>
                <a:spcPts val="0"/>
              </a:spcBef>
              <a:spcAft>
                <a:spcPts val="0"/>
              </a:spcAft>
              <a:buClrTx/>
              <a:buSzTx/>
              <a:buFontTx/>
              <a:buNone/>
              <a:tabLst/>
              <a:defRPr kumimoji="0" sz="3204" b="0" i="0" u="none" strike="noStrike" cap="none" spc="0" normalizeH="0" baseline="0">
                <a:ln>
                  <a:noFill/>
                </a:ln>
                <a:solidFill>
                  <a:srgbClr val="FFFFFF"/>
                </a:solidFill>
                <a:effectLst/>
                <a:uFillTx/>
                <a:latin typeface="Open Sans"/>
                <a:ea typeface="Open Sans"/>
                <a:cs typeface="Open Sans"/>
                <a:sym typeface="Open Sans"/>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979544"/>
            <a:endParaRPr lang="en-US" sz="4272"/>
          </a:p>
        </p:txBody>
      </p:sp>
    </p:spTree>
    <p:extLst>
      <p:ext uri="{BB962C8B-B14F-4D97-AF65-F5344CB8AC3E}">
        <p14:creationId xmlns:p14="http://schemas.microsoft.com/office/powerpoint/2010/main" val="93779190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1073849"/>
            <a:ext cx="10131972" cy="1249060"/>
          </a:xfrm>
        </p:spPr>
        <p:txBody>
          <a:bodyPr vert="horz" wrap="square" lIns="0" tIns="17780" rIns="0" bIns="0" rtlCol="0" anchor="t">
            <a:spAutoFit/>
          </a:bodyPr>
          <a:lstStyle/>
          <a:p>
            <a:r>
              <a:rPr lang="en-US" cap="none"/>
              <a:t>Federal Update: Recent Actions Impacting Marketplaces</a:t>
            </a:r>
          </a:p>
        </p:txBody>
      </p:sp>
      <p:sp>
        <p:nvSpPr>
          <p:cNvPr id="14" name="Slide Number Placeholder 2">
            <a:extLst>
              <a:ext uri="{FF2B5EF4-FFF2-40B4-BE49-F238E27FC236}">
                <a16:creationId xmlns:a16="http://schemas.microsoft.com/office/drawing/2014/main" id="{FB9354D7-55B6-1883-D76F-01482A6882C3}"/>
              </a:ext>
            </a:extLst>
          </p:cNvPr>
          <p:cNvSpPr>
            <a:spLocks noGrp="1"/>
          </p:cNvSpPr>
          <p:nvPr>
            <p:ph type="sldNum" sz="quarter" idx="2"/>
          </p:nvPr>
        </p:nvSpPr>
        <p:spPr>
          <a:xfrm>
            <a:off x="10598347" y="223237"/>
            <a:ext cx="998500" cy="365760"/>
          </a:xfrm>
        </p:spPr>
        <p:txBody>
          <a:bodyPr/>
          <a:lstStyle/>
          <a:p>
            <a:fld id="{C8146628-1A01-9741-8A8B-916D51547CC7}" type="slidenum">
              <a:rPr lang="en-US"/>
              <a:pPr/>
              <a:t>14</a:t>
            </a:fld>
            <a:endParaRPr lang="en-US"/>
          </a:p>
        </p:txBody>
      </p:sp>
      <p:sp>
        <p:nvSpPr>
          <p:cNvPr id="3" name="object 3"/>
          <p:cNvSpPr txBox="1"/>
          <p:nvPr/>
        </p:nvSpPr>
        <p:spPr>
          <a:xfrm>
            <a:off x="609600" y="2445162"/>
            <a:ext cx="11092179" cy="4427708"/>
          </a:xfrm>
          <a:prstGeom prst="rect">
            <a:avLst/>
          </a:prstGeom>
        </p:spPr>
        <p:txBody>
          <a:bodyPr vert="horz" wrap="square" lIns="0" tIns="16087" rIns="0" bIns="0" rtlCol="0" anchor="t">
            <a:spAutoFit/>
          </a:bodyPr>
          <a:lstStyle/>
          <a:p>
            <a:pPr marL="16510" marR="6350">
              <a:spcBef>
                <a:spcPts val="127"/>
              </a:spcBef>
              <a:buSzPct val="73076"/>
              <a:tabLst>
                <a:tab pos="474097" algn="l"/>
              </a:tabLst>
            </a:pP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In late June and early July, Congress and the administration took multiple actions that will have sweeping impacts to Covered California and our enrollees:</a:t>
            </a:r>
            <a:endPar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1161415" marR="295275" lvl="1" indent="-454660">
              <a:spcBef>
                <a:spcPts val="800"/>
              </a:spcBef>
              <a:buSzPct val="73076"/>
              <a:buFont typeface="Wingdings" panose="05000000000000000000" pitchFamily="2" charset="2"/>
              <a:buChar char="§"/>
              <a:tabLst>
                <a:tab pos="1162386" algn="l"/>
              </a:tabLst>
            </a:pPr>
            <a:r>
              <a:rPr lang="en-US" sz="2000" b="1">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On June 25</a:t>
            </a: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 the Centers for Medicare &amp; Medicaid Services (CMS) issued the Marketplace Integrity and Affordability Final Rule.</a:t>
            </a:r>
          </a:p>
          <a:p>
            <a:pPr marL="1163320" marR="295275" lvl="2">
              <a:spcBef>
                <a:spcPts val="800"/>
              </a:spcBef>
              <a:buSzPct val="73076"/>
              <a:tabLst>
                <a:tab pos="1162386" algn="l"/>
              </a:tabLst>
            </a:pPr>
            <a:r>
              <a:rPr lang="en-US" sz="2000">
                <a:solidFill>
                  <a:schemeClr val="tx1">
                    <a:lumMod val="75000"/>
                    <a:lumOff val="25000"/>
                  </a:schemeClr>
                </a:solidFill>
                <a:latin typeface="Open Sans"/>
                <a:ea typeface="Open Sans"/>
                <a:cs typeface="Open Sans"/>
              </a:rPr>
              <a:t>	</a:t>
            </a:r>
            <a:r>
              <a:rPr lang="en-US" sz="2000">
                <a:solidFill>
                  <a:srgbClr val="1D1B23"/>
                </a:solidFill>
                <a:latin typeface="Open Sans"/>
                <a:ea typeface="Open Sans"/>
                <a:cs typeface="Open Sans"/>
              </a:rPr>
              <a:t>*</a:t>
            </a:r>
            <a:r>
              <a:rPr lang="en-US" sz="2000" i="1">
                <a:solidFill>
                  <a:srgbClr val="1D1B23"/>
                </a:solidFill>
                <a:latin typeface="Open Sans"/>
                <a:ea typeface="Open Sans"/>
                <a:cs typeface="Open Sans"/>
              </a:rPr>
              <a:t>On August 22, a district court issued a stay on several of the provisions contained in the rule.</a:t>
            </a:r>
          </a:p>
          <a:p>
            <a:pPr marL="1161415" marR="233680" lvl="1" indent="-454660">
              <a:buSzPct val="73076"/>
              <a:buFont typeface="Wingdings" panose="05000000000000000000" pitchFamily="2" charset="2"/>
              <a:buChar char="§"/>
              <a:tabLst>
                <a:tab pos="1162386" algn="l"/>
              </a:tabLst>
            </a:pPr>
            <a:r>
              <a:rPr lang="en-US" sz="2000" b="1">
                <a:solidFill>
                  <a:schemeClr val="accent5">
                    <a:lumMod val="50000"/>
                  </a:schemeClr>
                </a:solidFill>
                <a:latin typeface="Open Sans"/>
                <a:ea typeface="Open Sans"/>
                <a:cs typeface="Open Sans"/>
              </a:rPr>
              <a:t>On July 4</a:t>
            </a:r>
            <a:r>
              <a:rPr lang="en-US" sz="2000">
                <a:solidFill>
                  <a:srgbClr val="1D1B23"/>
                </a:solidFill>
                <a:latin typeface="Open Sans"/>
                <a:ea typeface="Open Sans"/>
                <a:cs typeface="Open Sans"/>
              </a:rPr>
              <a:t>, President Trump signed the federal reconciliation bill H.R. 1, titled the One Big Beautiful Bill Act, into law.</a:t>
            </a:r>
          </a:p>
          <a:p>
            <a:pPr marL="17145" marR="318770">
              <a:spcBef>
                <a:spcPts val="800"/>
              </a:spcBef>
              <a:buSzPct val="73076"/>
              <a:tabLst>
                <a:tab pos="474097" algn="l"/>
              </a:tabLst>
            </a:pP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The combined impact of these policies, alongside the impending expiration of the enhanced premium tax credits at the end of 2025—which neither action addressed—is projected to lead to substantial declines in Marketplace coverage and a rise in the number of uninsured individuals.</a:t>
            </a:r>
          </a:p>
          <a:p>
            <a:pPr marL="16510" marR="318770">
              <a:spcBef>
                <a:spcPts val="800"/>
              </a:spcBef>
              <a:buSzPct val="73076"/>
              <a:tabLst>
                <a:tab pos="474097" algn="l"/>
              </a:tabLst>
            </a:pPr>
            <a:endParaRPr lang="en-US"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0E69-EDDD-7D6C-414B-0893462DE19A}"/>
              </a:ext>
            </a:extLst>
          </p:cNvPr>
          <p:cNvSpPr>
            <a:spLocks noGrp="1"/>
          </p:cNvSpPr>
          <p:nvPr>
            <p:ph type="title"/>
          </p:nvPr>
        </p:nvSpPr>
        <p:spPr>
          <a:xfrm>
            <a:off x="519112" y="983292"/>
            <a:ext cx="9558338" cy="538162"/>
          </a:xfrm>
        </p:spPr>
        <p:txBody>
          <a:bodyPr>
            <a:noAutofit/>
          </a:bodyPr>
          <a:lstStyle/>
          <a:p>
            <a:r>
              <a:rPr lang="en-US" cap="none"/>
              <a:t>Major Marketplace Impacts Of H.R. 1</a:t>
            </a:r>
          </a:p>
        </p:txBody>
      </p:sp>
      <p:sp>
        <p:nvSpPr>
          <p:cNvPr id="5" name="Text Placeholder 4">
            <a:extLst>
              <a:ext uri="{FF2B5EF4-FFF2-40B4-BE49-F238E27FC236}">
                <a16:creationId xmlns:a16="http://schemas.microsoft.com/office/drawing/2014/main" id="{804673B4-16DC-E4FC-F635-4EA0105444D8}"/>
              </a:ext>
            </a:extLst>
          </p:cNvPr>
          <p:cNvSpPr>
            <a:spLocks noGrp="1"/>
          </p:cNvSpPr>
          <p:nvPr>
            <p:ph type="body" sz="quarter" idx="10"/>
          </p:nvPr>
        </p:nvSpPr>
        <p:spPr>
          <a:xfrm>
            <a:off x="309032" y="1861415"/>
            <a:ext cx="11573933" cy="5468041"/>
          </a:xfrm>
        </p:spPr>
        <p:txBody>
          <a:bodyPr lIns="91440" tIns="45720" rIns="91440" bIns="45720" anchor="t"/>
          <a:lstStyle/>
          <a:p>
            <a:endParaRPr lang="en-US"/>
          </a:p>
          <a:p>
            <a:endParaRPr lang="en-US"/>
          </a:p>
          <a:p>
            <a:endParaRPr lang="en-US"/>
          </a:p>
          <a:p>
            <a:endParaRPr lang="en-US"/>
          </a:p>
        </p:txBody>
      </p:sp>
      <p:sp>
        <p:nvSpPr>
          <p:cNvPr id="3" name="Slide Number Placeholder 2">
            <a:extLst>
              <a:ext uri="{FF2B5EF4-FFF2-40B4-BE49-F238E27FC236}">
                <a16:creationId xmlns:a16="http://schemas.microsoft.com/office/drawing/2014/main" id="{CA2FA905-BB83-F277-41FA-E690CF93C763}"/>
              </a:ext>
            </a:extLst>
          </p:cNvPr>
          <p:cNvSpPr>
            <a:spLocks noGrp="1"/>
          </p:cNvSpPr>
          <p:nvPr>
            <p:ph type="sldNum" sz="quarter" idx="2"/>
          </p:nvPr>
        </p:nvSpPr>
        <p:spPr>
          <a:xfrm>
            <a:off x="10598347" y="223237"/>
            <a:ext cx="998500" cy="365760"/>
          </a:xfrm>
        </p:spPr>
        <p:txBody>
          <a:bodyPr/>
          <a:lstStyle/>
          <a:p>
            <a:fld id="{C8146628-1A01-9741-8A8B-916D51547CC7}" type="slidenum">
              <a:rPr lang="en-US"/>
              <a:pPr/>
              <a:t>15</a:t>
            </a:fld>
            <a:endParaRPr lang="en-US"/>
          </a:p>
        </p:txBody>
      </p:sp>
      <p:sp>
        <p:nvSpPr>
          <p:cNvPr id="4" name="TextBox 3">
            <a:extLst>
              <a:ext uri="{FF2B5EF4-FFF2-40B4-BE49-F238E27FC236}">
                <a16:creationId xmlns:a16="http://schemas.microsoft.com/office/drawing/2014/main" id="{7F958891-C8A5-35F3-FE54-08D3F3866349}"/>
              </a:ext>
            </a:extLst>
          </p:cNvPr>
          <p:cNvSpPr txBox="1"/>
          <p:nvPr/>
        </p:nvSpPr>
        <p:spPr>
          <a:xfrm>
            <a:off x="-4234" y="1865645"/>
            <a:ext cx="12196234" cy="584775"/>
          </a:xfrm>
          <a:prstGeom prst="rect">
            <a:avLst/>
          </a:prstGeom>
          <a:solidFill>
            <a:srgbClr val="E8A83C"/>
          </a:solidFill>
          <a:ln>
            <a:solidFill>
              <a:srgbClr val="E8A83C"/>
            </a:solidFill>
          </a:ln>
        </p:spPr>
        <p:txBody>
          <a:bodyPr wrap="square" rtlCol="0">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As many as 660,000 Covered California enrollees could go uninsured, all Covered California enrollees will see significantly higher costs, and there will be burdensome new red tape making it harder for Californians to get and stay covered. </a:t>
            </a:r>
          </a:p>
        </p:txBody>
      </p:sp>
      <p:sp>
        <p:nvSpPr>
          <p:cNvPr id="7" name="TextBox 6">
            <a:extLst>
              <a:ext uri="{FF2B5EF4-FFF2-40B4-BE49-F238E27FC236}">
                <a16:creationId xmlns:a16="http://schemas.microsoft.com/office/drawing/2014/main" id="{2F1338FE-E1E1-8034-5639-20F18B80DC52}"/>
              </a:ext>
            </a:extLst>
          </p:cNvPr>
          <p:cNvSpPr txBox="1"/>
          <p:nvPr/>
        </p:nvSpPr>
        <p:spPr>
          <a:xfrm>
            <a:off x="706711" y="6113668"/>
            <a:ext cx="10368475" cy="584775"/>
          </a:xfrm>
          <a:prstGeom prst="rect">
            <a:avLst/>
          </a:prstGeom>
          <a:solidFill>
            <a:schemeClr val="bg1"/>
          </a:solidFill>
        </p:spPr>
        <p:txBody>
          <a:bodyPr wrap="square" rtlCol="0">
            <a:spAutoFit/>
          </a:bodyPr>
          <a:lstStyle/>
          <a:p>
            <a:r>
              <a:rPr lang="en-US" sz="1600" b="1">
                <a:solidFill>
                  <a:srgbClr val="356F77"/>
                </a:solidFill>
                <a:cs typeface="Arial" panose="020B0604020202020204" pitchFamily="34" charset="0"/>
              </a:rPr>
              <a:t>Fails to extend the Enhanced Premium Tax Credits: </a:t>
            </a:r>
            <a:r>
              <a:rPr lang="en-US" sz="1600">
                <a:solidFill>
                  <a:srgbClr val="1D1B23"/>
                </a:solidFill>
                <a:cs typeface="Arial" panose="020B0604020202020204" pitchFamily="34" charset="0"/>
              </a:rPr>
              <a:t>Absent Congressional action, these enhanced tax credits will expire at the end of the year and significantly reduce the affordability of Marketplace coverage.</a:t>
            </a:r>
          </a:p>
        </p:txBody>
      </p:sp>
      <p:graphicFrame>
        <p:nvGraphicFramePr>
          <p:cNvPr id="9" name="Diagram 8">
            <a:extLst>
              <a:ext uri="{FF2B5EF4-FFF2-40B4-BE49-F238E27FC236}">
                <a16:creationId xmlns:a16="http://schemas.microsoft.com/office/drawing/2014/main" id="{FF6FE7FE-3452-CDDB-4B63-4C3126507A5C}"/>
              </a:ext>
            </a:extLst>
          </p:cNvPr>
          <p:cNvGraphicFramePr/>
          <p:nvPr>
            <p:extLst>
              <p:ext uri="{D42A27DB-BD31-4B8C-83A1-F6EECF244321}">
                <p14:modId xmlns:p14="http://schemas.microsoft.com/office/powerpoint/2010/main" val="2088161139"/>
              </p:ext>
            </p:extLst>
          </p:nvPr>
        </p:nvGraphicFramePr>
        <p:xfrm>
          <a:off x="706711" y="2733326"/>
          <a:ext cx="10727463" cy="326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08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AA2C6-3B0A-9537-7793-641AC757AD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A2F1CD-9B90-5562-7499-0AF9E2C92165}"/>
              </a:ext>
            </a:extLst>
          </p:cNvPr>
          <p:cNvSpPr>
            <a:spLocks noGrp="1"/>
          </p:cNvSpPr>
          <p:nvPr>
            <p:ph type="title"/>
          </p:nvPr>
        </p:nvSpPr>
        <p:spPr>
          <a:xfrm>
            <a:off x="549492" y="1105736"/>
            <a:ext cx="10840457" cy="538162"/>
          </a:xfrm>
        </p:spPr>
        <p:txBody>
          <a:bodyPr>
            <a:noAutofit/>
          </a:bodyPr>
          <a:lstStyle/>
          <a:p>
            <a:r>
              <a:rPr lang="en-US" cap="none"/>
              <a:t>CMS Final Rule Marketplace Provisions</a:t>
            </a:r>
          </a:p>
        </p:txBody>
      </p:sp>
      <p:sp>
        <p:nvSpPr>
          <p:cNvPr id="6" name="Text Placeholder 5">
            <a:extLst>
              <a:ext uri="{FF2B5EF4-FFF2-40B4-BE49-F238E27FC236}">
                <a16:creationId xmlns:a16="http://schemas.microsoft.com/office/drawing/2014/main" id="{D989C170-58F9-8388-58A4-B8077DBE690A}"/>
              </a:ext>
            </a:extLst>
          </p:cNvPr>
          <p:cNvSpPr>
            <a:spLocks noGrp="1"/>
          </p:cNvSpPr>
          <p:nvPr>
            <p:ph type="body" sz="quarter" idx="10"/>
          </p:nvPr>
        </p:nvSpPr>
        <p:spPr>
          <a:xfrm>
            <a:off x="549492" y="1829457"/>
            <a:ext cx="11572875" cy="670408"/>
          </a:xfrm>
        </p:spPr>
        <p:txBody>
          <a:bodyPr lIns="121920" tIns="60960" rIns="121920" bIns="60960" anchor="t">
            <a:normAutofit/>
          </a:bodyPr>
          <a:lstStyle/>
          <a:p>
            <a:r>
              <a:rPr lang="en-US" sz="1400"/>
              <a:t>The final rule adopts CMS policy changes aimed at strengthening consumer protections and Marketplace integrity, but despite some modifications, several concerning provisions remain.</a:t>
            </a:r>
          </a:p>
          <a:p>
            <a:endParaRPr lang="en-US" sz="1400"/>
          </a:p>
          <a:p>
            <a:endParaRPr lang="en-US" sz="1400"/>
          </a:p>
        </p:txBody>
      </p:sp>
      <p:sp>
        <p:nvSpPr>
          <p:cNvPr id="7" name="Slide Number Placeholder 2">
            <a:extLst>
              <a:ext uri="{FF2B5EF4-FFF2-40B4-BE49-F238E27FC236}">
                <a16:creationId xmlns:a16="http://schemas.microsoft.com/office/drawing/2014/main" id="{8AD10982-0965-CBB6-FC56-FC419EBD4AC5}"/>
              </a:ext>
            </a:extLst>
          </p:cNvPr>
          <p:cNvSpPr>
            <a:spLocks noGrp="1"/>
          </p:cNvSpPr>
          <p:nvPr>
            <p:ph type="sldNum" sz="quarter" idx="2"/>
          </p:nvPr>
        </p:nvSpPr>
        <p:spPr>
          <a:xfrm>
            <a:off x="10598347" y="223237"/>
            <a:ext cx="998500" cy="365760"/>
          </a:xfrm>
        </p:spPr>
        <p:txBody>
          <a:bodyPr/>
          <a:lstStyle/>
          <a:p>
            <a:fld id="{C8146628-1A01-9741-8A8B-916D51547CC7}" type="slidenum">
              <a:rPr lang="en-US"/>
              <a:pPr/>
              <a:t>16</a:t>
            </a:fld>
            <a:endParaRPr lang="en-US"/>
          </a:p>
        </p:txBody>
      </p:sp>
      <p:sp>
        <p:nvSpPr>
          <p:cNvPr id="4" name="TextBox 3">
            <a:extLst>
              <a:ext uri="{FF2B5EF4-FFF2-40B4-BE49-F238E27FC236}">
                <a16:creationId xmlns:a16="http://schemas.microsoft.com/office/drawing/2014/main" id="{6CFEA0D1-3604-C2FF-0158-0CCE6227649B}"/>
              </a:ext>
            </a:extLst>
          </p:cNvPr>
          <p:cNvSpPr txBox="1"/>
          <p:nvPr/>
        </p:nvSpPr>
        <p:spPr>
          <a:xfrm>
            <a:off x="653537" y="3171298"/>
            <a:ext cx="3730385" cy="2893100"/>
          </a:xfrm>
          <a:prstGeom prst="rect">
            <a:avLst/>
          </a:prstGeom>
          <a:solidFill>
            <a:srgbClr val="F5F5F5"/>
          </a:solidFill>
        </p:spPr>
        <p:txBody>
          <a:bodyPr wrap="square" lIns="91440" tIns="45720" rIns="91440" bIns="45720" rtlCol="0" anchor="t">
            <a:spAutoFit/>
          </a:bodyPr>
          <a:lstStyle/>
          <a:p>
            <a:pPr marL="285115" indent="-285115">
              <a:buFont typeface="Arial" panose="020B0604020202020204" pitchFamily="34" charset="0"/>
              <a:buChar char="•"/>
            </a:pPr>
            <a:r>
              <a:rPr lang="en-US" sz="1400" b="1">
                <a:solidFill>
                  <a:srgbClr val="1D1B23"/>
                </a:solidFill>
                <a:latin typeface="Open Sans"/>
                <a:ea typeface="Open Sans"/>
                <a:cs typeface="Open Sans"/>
              </a:rPr>
              <a:t>Shortening the open enrollment </a:t>
            </a:r>
            <a:r>
              <a:rPr lang="en-US" sz="1400">
                <a:solidFill>
                  <a:srgbClr val="1D1B23"/>
                </a:solidFill>
                <a:latin typeface="Open Sans"/>
                <a:ea typeface="Open Sans"/>
                <a:cs typeface="Open Sans"/>
              </a:rPr>
              <a:t>period Nov 1-Dec 31, beginning with the 2027 coverage year*.</a:t>
            </a:r>
          </a:p>
          <a:p>
            <a:pPr marL="285115" indent="-285115">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Excluding DACA recipients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from Marketplace eligibility, effective 2025 – Completed.</a:t>
            </a:r>
          </a:p>
          <a:p>
            <a:pPr marL="285115" indent="-285115">
              <a:buFont typeface="Arial" panose="020B0604020202020204" pitchFamily="34" charset="0"/>
              <a:buChar char="•"/>
            </a:pPr>
            <a:r>
              <a:rPr lang="en-US" sz="1400" b="1">
                <a:solidFill>
                  <a:srgbClr val="1D1B23"/>
                </a:solidFill>
                <a:latin typeface="Open Sans"/>
                <a:ea typeface="Open Sans"/>
                <a:cs typeface="Open Sans"/>
              </a:rPr>
              <a:t>Eliminating the monthly special enrollment period (SEP) </a:t>
            </a:r>
            <a:r>
              <a:rPr lang="en-US" sz="1400">
                <a:solidFill>
                  <a:srgbClr val="1D1B23"/>
                </a:solidFill>
                <a:latin typeface="Open Sans"/>
                <a:ea typeface="Open Sans"/>
                <a:cs typeface="Open Sans"/>
              </a:rPr>
              <a:t>for individuals below 150% of the federal poverty level (FPL), effective 2025.* </a:t>
            </a:r>
            <a:endPar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Prohibiting coverage of gender-affirming care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as part of essential health benefits, effective 2026.</a:t>
            </a:r>
          </a:p>
        </p:txBody>
      </p:sp>
      <p:sp>
        <p:nvSpPr>
          <p:cNvPr id="8" name="TextBox 7">
            <a:extLst>
              <a:ext uri="{FF2B5EF4-FFF2-40B4-BE49-F238E27FC236}">
                <a16:creationId xmlns:a16="http://schemas.microsoft.com/office/drawing/2014/main" id="{6741EBEF-E9AB-433C-22AD-2E1519017D92}"/>
              </a:ext>
            </a:extLst>
          </p:cNvPr>
          <p:cNvSpPr txBox="1"/>
          <p:nvPr/>
        </p:nvSpPr>
        <p:spPr>
          <a:xfrm>
            <a:off x="4566481" y="3152828"/>
            <a:ext cx="3554291" cy="2893100"/>
          </a:xfrm>
          <a:prstGeom prst="rect">
            <a:avLst/>
          </a:prstGeom>
          <a:solidFill>
            <a:srgbClr val="EBEBEB"/>
          </a:solidFill>
        </p:spPr>
        <p:txBody>
          <a:bodyPr wrap="square" rtlCol="0">
            <a:spAutoFit/>
          </a:bodyPr>
          <a:lstStyle/>
          <a:p>
            <a:pPr marL="285744" indent="-285744">
              <a:buClr>
                <a:schemeClr val="bg1">
                  <a:lumMod val="85000"/>
                </a:schemeClr>
              </a:buClr>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Tightening income verification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requirements, effective 2025 and sunsetting after 2026.</a:t>
            </a:r>
          </a:p>
          <a:p>
            <a:pPr marL="285744" indent="-285744">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Eliminating the automatic 60-day extension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for resolving income inconsistencies, effective 2025.</a:t>
            </a:r>
          </a:p>
          <a:p>
            <a:pPr marL="285744" indent="-285744">
              <a:buClr>
                <a:schemeClr val="bg1">
                  <a:lumMod val="85000"/>
                </a:schemeClr>
              </a:buClr>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Reducing the Failure to Reconcile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period for advanced premium tax credits (APTC) to one year, effective for 2026 and reverting to two years for 2027.</a:t>
            </a:r>
          </a:p>
          <a:p>
            <a:pPr marL="285744" indent="-285744">
              <a:buClr>
                <a:schemeClr val="bg1">
                  <a:lumMod val="85000"/>
                </a:schemeClr>
              </a:buClr>
              <a:buFont typeface="Arial" panose="020B0604020202020204" pitchFamily="34" charset="0"/>
              <a:buChar char="•"/>
            </a:pPr>
            <a:endParaRPr lang="en-US" sz="1400">
              <a:solidFill>
                <a:srgbClr val="282F72"/>
              </a:solidFill>
              <a:latin typeface="Open Sans" panose="020B0606030504020204" pitchFamily="34" charset="0"/>
              <a:ea typeface="Open Sans" panose="020B0606030504020204" pitchFamily="34" charset="0"/>
              <a:cs typeface="Open Sans" panose="020B0606030504020204" pitchFamily="34" charset="0"/>
            </a:endParaRPr>
          </a:p>
          <a:p>
            <a:pPr marL="285744" indent="-285744">
              <a:buClr>
                <a:schemeClr val="bg1">
                  <a:lumMod val="85000"/>
                </a:schemeClr>
              </a:buClr>
              <a:buFont typeface="Arial" panose="020B0604020202020204" pitchFamily="34" charset="0"/>
              <a:buChar char="•"/>
            </a:pPr>
            <a:endParaRPr lang="en-US" sz="1400">
              <a:solidFill>
                <a:srgbClr val="282F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12DC40B-6881-7897-6F98-AB839F2B25B7}"/>
              </a:ext>
            </a:extLst>
          </p:cNvPr>
          <p:cNvSpPr txBox="1"/>
          <p:nvPr/>
        </p:nvSpPr>
        <p:spPr>
          <a:xfrm>
            <a:off x="8281124" y="3152829"/>
            <a:ext cx="3331597" cy="2893100"/>
          </a:xfrm>
          <a:prstGeom prst="rect">
            <a:avLst/>
          </a:prstGeom>
          <a:solidFill>
            <a:srgbClr val="F5F5F5"/>
          </a:solidFill>
        </p:spPr>
        <p:txBody>
          <a:bodyPr wrap="square" rtlCol="0">
            <a:spAutoFit/>
          </a:bodyPr>
          <a:lstStyle/>
          <a:p>
            <a:pPr marL="285744" indent="-285744">
              <a:buClr>
                <a:schemeClr val="bg1">
                  <a:lumMod val="85000"/>
                </a:schemeClr>
              </a:buClr>
              <a:buFont typeface="Arial" panose="020B0604020202020204" pitchFamily="34" charset="0"/>
              <a:buChar char="•"/>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Allowing issuers to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require consumers pay past-due premiums </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before enrolling in new coverage, effective 2025.</a:t>
            </a:r>
          </a:p>
          <a:p>
            <a:pPr marL="285744" indent="-285744">
              <a:buFont typeface="Arial" panose="020B0604020202020204" pitchFamily="34" charset="0"/>
              <a:buChar char="•"/>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Requiring consumers to pay at least </a:t>
            </a: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95% of premiums owed</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 effective 2025 and sunsetting after 2026.</a:t>
            </a:r>
          </a:p>
          <a:p>
            <a:pPr marL="285744" indent="-285744">
              <a:buClr>
                <a:schemeClr val="bg1">
                  <a:lumMod val="85000"/>
                </a:schemeClr>
              </a:buClr>
              <a:buFont typeface="Arial" panose="020B0604020202020204" pitchFamily="34" charset="0"/>
              <a:buChar char="•"/>
            </a:pPr>
            <a:r>
              <a:rPr lang="en-US" sz="1400" b="1">
                <a:solidFill>
                  <a:srgbClr val="1D1B23"/>
                </a:solidFill>
                <a:latin typeface="Open Sans" panose="020B0606030504020204" pitchFamily="34" charset="0"/>
                <a:ea typeface="Open Sans" panose="020B0606030504020204" pitchFamily="34" charset="0"/>
                <a:cs typeface="Open Sans" panose="020B0606030504020204" pitchFamily="34" charset="0"/>
              </a:rPr>
              <a:t>Updating premiums and plan design requirements</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 effective for 2026.</a:t>
            </a:r>
          </a:p>
          <a:p>
            <a:endParaRPr lang="en-US" sz="1400">
              <a:solidFill>
                <a:srgbClr val="282F72"/>
              </a:solidFill>
              <a:latin typeface="Open Sans" panose="020B0606030504020204" pitchFamily="34" charset="0"/>
              <a:ea typeface="Open Sans" panose="020B0606030504020204" pitchFamily="34" charset="0"/>
              <a:cs typeface="Open Sans" panose="020B0606030504020204" pitchFamily="34" charset="0"/>
            </a:endParaRPr>
          </a:p>
          <a:p>
            <a:pPr marL="285744" indent="-285744">
              <a:buFont typeface="Arial" panose="020B0604020202020204" pitchFamily="34" charset="0"/>
              <a:buChar char="•"/>
            </a:pPr>
            <a:endParaRPr lang="en-US" sz="1400">
              <a:solidFill>
                <a:srgbClr val="282F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EF2676F-4030-492E-E603-D1DB71068462}"/>
              </a:ext>
            </a:extLst>
          </p:cNvPr>
          <p:cNvSpPr txBox="1"/>
          <p:nvPr/>
        </p:nvSpPr>
        <p:spPr>
          <a:xfrm>
            <a:off x="653537" y="2506498"/>
            <a:ext cx="3730385" cy="584775"/>
          </a:xfrm>
          <a:prstGeom prst="rect">
            <a:avLst/>
          </a:prstGeom>
          <a:solidFill>
            <a:srgbClr val="EB923A"/>
          </a:solidFill>
          <a:ln>
            <a:noFill/>
          </a:ln>
        </p:spPr>
        <p:txBody>
          <a:bodyPr wrap="square" rtlCol="0">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Limited Enrollment &amp;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Narrow Eligibility</a:t>
            </a:r>
          </a:p>
        </p:txBody>
      </p:sp>
      <p:sp>
        <p:nvSpPr>
          <p:cNvPr id="11" name="TextBox 10">
            <a:extLst>
              <a:ext uri="{FF2B5EF4-FFF2-40B4-BE49-F238E27FC236}">
                <a16:creationId xmlns:a16="http://schemas.microsoft.com/office/drawing/2014/main" id="{10E2032A-99D0-61C0-BA08-F4F490CA20A9}"/>
              </a:ext>
            </a:extLst>
          </p:cNvPr>
          <p:cNvSpPr txBox="1"/>
          <p:nvPr/>
        </p:nvSpPr>
        <p:spPr>
          <a:xfrm>
            <a:off x="4566481" y="2506497"/>
            <a:ext cx="3554291" cy="584775"/>
          </a:xfrm>
          <a:prstGeom prst="rect">
            <a:avLst/>
          </a:prstGeom>
          <a:solidFill>
            <a:srgbClr val="356F77"/>
          </a:solidFill>
          <a:ln>
            <a:noFill/>
          </a:ln>
        </p:spPr>
        <p:txBody>
          <a:bodyPr wrap="square" rtlCol="0">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Stricter Verification &amp; Reconciliation</a:t>
            </a:r>
          </a:p>
        </p:txBody>
      </p:sp>
      <p:sp>
        <p:nvSpPr>
          <p:cNvPr id="12" name="TextBox 11">
            <a:extLst>
              <a:ext uri="{FF2B5EF4-FFF2-40B4-BE49-F238E27FC236}">
                <a16:creationId xmlns:a16="http://schemas.microsoft.com/office/drawing/2014/main" id="{51FB4DF1-498F-5AC8-0EBB-A905F67C5AE5}"/>
              </a:ext>
            </a:extLst>
          </p:cNvPr>
          <p:cNvSpPr txBox="1"/>
          <p:nvPr/>
        </p:nvSpPr>
        <p:spPr>
          <a:xfrm>
            <a:off x="8281124" y="2506498"/>
            <a:ext cx="3331597" cy="584775"/>
          </a:xfrm>
          <a:prstGeom prst="rect">
            <a:avLst/>
          </a:prstGeom>
          <a:solidFill>
            <a:srgbClr val="60BDCE"/>
          </a:solidFill>
          <a:ln>
            <a:noFill/>
          </a:ln>
        </p:spPr>
        <p:txBody>
          <a:bodyPr wrap="square" rtlCol="0">
            <a:spAutoFit/>
          </a:bodyPr>
          <a:lstStyle/>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Reduced Affordability </a:t>
            </a:r>
          </a:p>
        </p:txBody>
      </p:sp>
      <p:pic>
        <p:nvPicPr>
          <p:cNvPr id="2" name="Graphic 1" descr="Scales of justice with solid fill">
            <a:extLst>
              <a:ext uri="{FF2B5EF4-FFF2-40B4-BE49-F238E27FC236}">
                <a16:creationId xmlns:a16="http://schemas.microsoft.com/office/drawing/2014/main" id="{E728A193-FB4B-DA9C-913A-A2E382DEC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1167" y="6567338"/>
            <a:ext cx="246011" cy="232787"/>
          </a:xfrm>
          <a:prstGeom prst="rect">
            <a:avLst/>
          </a:prstGeom>
        </p:spPr>
      </p:pic>
      <p:sp>
        <p:nvSpPr>
          <p:cNvPr id="13" name="TextBox 12">
            <a:extLst>
              <a:ext uri="{FF2B5EF4-FFF2-40B4-BE49-F238E27FC236}">
                <a16:creationId xmlns:a16="http://schemas.microsoft.com/office/drawing/2014/main" id="{12195C99-AF5B-983F-EB7D-68F171993340}"/>
              </a:ext>
            </a:extLst>
          </p:cNvPr>
          <p:cNvSpPr txBox="1"/>
          <p:nvPr/>
        </p:nvSpPr>
        <p:spPr>
          <a:xfrm>
            <a:off x="6503866" y="6552842"/>
            <a:ext cx="5114319" cy="253916"/>
          </a:xfrm>
          <a:prstGeom prst="rect">
            <a:avLst/>
          </a:prstGeom>
          <a:noFill/>
        </p:spPr>
        <p:txBody>
          <a:bodyPr wrap="square" rtlCol="0">
            <a:spAutoFit/>
          </a:bodyPr>
          <a:lstStyle/>
          <a:p>
            <a:r>
              <a:rPr lang="en-US" sz="1050">
                <a:solidFill>
                  <a:srgbClr val="1D1B23"/>
                </a:solidFill>
                <a:latin typeface="Open Sans" panose="020B0606030504020204" pitchFamily="34" charset="0"/>
                <a:ea typeface="Open Sans" panose="020B0606030504020204" pitchFamily="34" charset="0"/>
                <a:cs typeface="Open Sans" panose="020B0606030504020204" pitchFamily="34" charset="0"/>
              </a:rPr>
              <a:t>Indicates implementation of provision was stayed by a federal court on 8/22/25</a:t>
            </a:r>
          </a:p>
        </p:txBody>
      </p:sp>
      <p:pic>
        <p:nvPicPr>
          <p:cNvPr id="14" name="Graphic 13" descr="Scales of justice with solid fill">
            <a:extLst>
              <a:ext uri="{FF2B5EF4-FFF2-40B4-BE49-F238E27FC236}">
                <a16:creationId xmlns:a16="http://schemas.microsoft.com/office/drawing/2014/main" id="{B53BE024-8930-8036-29E0-04AB62C6EE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7777" y="4486932"/>
            <a:ext cx="246011" cy="232787"/>
          </a:xfrm>
          <a:prstGeom prst="rect">
            <a:avLst/>
          </a:prstGeom>
        </p:spPr>
      </p:pic>
      <p:pic>
        <p:nvPicPr>
          <p:cNvPr id="15" name="Graphic 14" descr="Scales of justice with solid fill">
            <a:extLst>
              <a:ext uri="{FF2B5EF4-FFF2-40B4-BE49-F238E27FC236}">
                <a16:creationId xmlns:a16="http://schemas.microsoft.com/office/drawing/2014/main" id="{7BEAD16B-F362-BA81-E178-CD385E75EA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684" y="3210411"/>
            <a:ext cx="246011" cy="232787"/>
          </a:xfrm>
          <a:prstGeom prst="rect">
            <a:avLst/>
          </a:prstGeom>
        </p:spPr>
      </p:pic>
      <p:pic>
        <p:nvPicPr>
          <p:cNvPr id="16" name="Graphic 15" descr="Scales of justice with solid fill">
            <a:extLst>
              <a:ext uri="{FF2B5EF4-FFF2-40B4-BE49-F238E27FC236}">
                <a16:creationId xmlns:a16="http://schemas.microsoft.com/office/drawing/2014/main" id="{104A4BA3-B726-0208-45A2-68A1A8995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9422" y="4850948"/>
            <a:ext cx="246011" cy="232787"/>
          </a:xfrm>
          <a:prstGeom prst="rect">
            <a:avLst/>
          </a:prstGeom>
        </p:spPr>
      </p:pic>
      <p:pic>
        <p:nvPicPr>
          <p:cNvPr id="17" name="Graphic 16" descr="Scales of justice with solid fill">
            <a:extLst>
              <a:ext uri="{FF2B5EF4-FFF2-40B4-BE49-F238E27FC236}">
                <a16:creationId xmlns:a16="http://schemas.microsoft.com/office/drawing/2014/main" id="{78C591D6-8EE6-EF79-FCED-DE783C45E1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9470" y="3211437"/>
            <a:ext cx="246011" cy="232787"/>
          </a:xfrm>
          <a:prstGeom prst="rect">
            <a:avLst/>
          </a:prstGeom>
        </p:spPr>
      </p:pic>
      <p:sp>
        <p:nvSpPr>
          <p:cNvPr id="3" name="TextBox 2">
            <a:extLst>
              <a:ext uri="{FF2B5EF4-FFF2-40B4-BE49-F238E27FC236}">
                <a16:creationId xmlns:a16="http://schemas.microsoft.com/office/drawing/2014/main" id="{AB8B3B1D-170D-A404-447E-4EE220077F9E}"/>
              </a:ext>
            </a:extLst>
          </p:cNvPr>
          <p:cNvSpPr txBox="1"/>
          <p:nvPr/>
        </p:nvSpPr>
        <p:spPr>
          <a:xfrm>
            <a:off x="653537" y="6144423"/>
            <a:ext cx="3730385" cy="569387"/>
          </a:xfrm>
          <a:prstGeom prst="rect">
            <a:avLst/>
          </a:prstGeom>
          <a:solidFill>
            <a:srgbClr val="F5F5F5"/>
          </a:solidFill>
        </p:spPr>
        <p:txBody>
          <a:bodyPr wrap="square">
            <a:spAutoFit/>
          </a:bodyPr>
          <a:lstStyle/>
          <a:p>
            <a:r>
              <a:rPr lang="en-US" sz="1100" b="1">
                <a:solidFill>
                  <a:srgbClr val="DC6020"/>
                </a:solidFill>
                <a:latin typeface="Open Sans" panose="020B0606030504020204" pitchFamily="34" charset="0"/>
                <a:ea typeface="Open Sans" panose="020B0606030504020204" pitchFamily="34" charset="0"/>
                <a:cs typeface="Open Sans" panose="020B0606030504020204" pitchFamily="34" charset="0"/>
              </a:rPr>
              <a:t>*</a:t>
            </a:r>
            <a:r>
              <a:rPr lang="en-US" sz="1000" b="1">
                <a:solidFill>
                  <a:srgbClr val="DC6020"/>
                </a:solidFill>
                <a:latin typeface="Open Sans" panose="020B0606030504020204" pitchFamily="34" charset="0"/>
                <a:ea typeface="Open Sans" panose="020B0606030504020204" pitchFamily="34" charset="0"/>
                <a:cs typeface="Open Sans" panose="020B0606030504020204" pitchFamily="34" charset="0"/>
              </a:rPr>
              <a:t>Federally recognized </a:t>
            </a:r>
            <a:r>
              <a:rPr lang="en-US" sz="1000">
                <a:solidFill>
                  <a:srgbClr val="DC6020"/>
                </a:solidFill>
                <a:latin typeface="Open Sans" panose="020B0606030504020204" pitchFamily="34" charset="0"/>
                <a:ea typeface="Open Sans" panose="020B0606030504020204" pitchFamily="34" charset="0"/>
                <a:cs typeface="Open Sans" panose="020B0606030504020204" pitchFamily="34" charset="0"/>
              </a:rPr>
              <a:t>AI/AN members will </a:t>
            </a:r>
            <a:r>
              <a:rPr lang="en-US" sz="1000" b="1" u="sng">
                <a:solidFill>
                  <a:srgbClr val="DC6020"/>
                </a:solidFill>
                <a:latin typeface="Open Sans" panose="020B0606030504020204" pitchFamily="34" charset="0"/>
                <a:ea typeface="Open Sans" panose="020B0606030504020204" pitchFamily="34" charset="0"/>
                <a:cs typeface="Open Sans" panose="020B0606030504020204" pitchFamily="34" charset="0"/>
              </a:rPr>
              <a:t>not</a:t>
            </a:r>
            <a:r>
              <a:rPr lang="en-US" sz="1000">
                <a:solidFill>
                  <a:srgbClr val="DC6020"/>
                </a:solidFill>
                <a:latin typeface="Open Sans" panose="020B0606030504020204" pitchFamily="34" charset="0"/>
                <a:ea typeface="Open Sans" panose="020B0606030504020204" pitchFamily="34" charset="0"/>
                <a:cs typeface="Open Sans" panose="020B0606030504020204" pitchFamily="34" charset="0"/>
              </a:rPr>
              <a:t> be impacted due to the monthly AI/AN special enrollment period. </a:t>
            </a:r>
          </a:p>
        </p:txBody>
      </p:sp>
    </p:spTree>
    <p:extLst>
      <p:ext uri="{BB962C8B-B14F-4D97-AF65-F5344CB8AC3E}">
        <p14:creationId xmlns:p14="http://schemas.microsoft.com/office/powerpoint/2010/main" val="221839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29BA6-F0D4-636A-11ED-0F294C6E385F}"/>
            </a:ext>
          </a:extLst>
        </p:cNvPr>
        <p:cNvGrpSpPr/>
        <p:nvPr/>
      </p:nvGrpSpPr>
      <p:grpSpPr>
        <a:xfrm>
          <a:off x="0" y="0"/>
          <a:ext cx="0" cy="0"/>
          <a:chOff x="0" y="0"/>
          <a:chExt cx="0" cy="0"/>
        </a:xfrm>
      </p:grpSpPr>
      <p:sp>
        <p:nvSpPr>
          <p:cNvPr id="11" name="Brand Guidelines">
            <a:extLst>
              <a:ext uri="{FF2B5EF4-FFF2-40B4-BE49-F238E27FC236}">
                <a16:creationId xmlns:a16="http://schemas.microsoft.com/office/drawing/2014/main" id="{DBFF8A8D-AD04-2DFB-2385-D9E493134B85}"/>
              </a:ext>
            </a:extLst>
          </p:cNvPr>
          <p:cNvSpPr txBox="1">
            <a:spLocks noGrp="1"/>
          </p:cNvSpPr>
          <p:nvPr>
            <p:ph type="title"/>
          </p:nvPr>
        </p:nvSpPr>
        <p:spPr>
          <a:prstGeom prst="rect">
            <a:avLst/>
          </a:prstGeom>
        </p:spPr>
        <p:txBody>
          <a:bodyPr vert="horz" lIns="25400" tIns="25400" rIns="25400" bIns="25400" rtlCol="0" anchor="b">
            <a:no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a:r>
              <a:rPr lang="en-US" sz="6000">
                <a:latin typeface="Source Serif 4 Black"/>
                <a:ea typeface="Open Sans"/>
                <a:cs typeface="Open Sans"/>
              </a:rPr>
              <a:t>I</a:t>
            </a:r>
            <a:r>
              <a:rPr lang="en-US" sz="6000" b="1">
                <a:latin typeface="Source Serif 4 Black"/>
                <a:ea typeface="Open Sans"/>
                <a:cs typeface="Open Sans"/>
              </a:rPr>
              <a:t>mpact of </a:t>
            </a:r>
            <a:r>
              <a:rPr lang="en-US" sz="6000">
                <a:latin typeface="Source Serif 4 Black"/>
                <a:ea typeface="Open Sans"/>
                <a:cs typeface="Open Sans"/>
              </a:rPr>
              <a:t>Expiration</a:t>
            </a:r>
            <a:r>
              <a:rPr lang="en-US" sz="6000" b="1">
                <a:latin typeface="Source Serif 4 Black"/>
                <a:ea typeface="Open Sans"/>
                <a:cs typeface="Open Sans"/>
              </a:rPr>
              <a:t> of </a:t>
            </a:r>
            <a:r>
              <a:rPr lang="en-US" sz="6000">
                <a:latin typeface="Source Serif 4 Black"/>
                <a:ea typeface="Open Sans"/>
                <a:cs typeface="Open Sans"/>
              </a:rPr>
              <a:t>Enhanced</a:t>
            </a:r>
            <a:r>
              <a:rPr lang="en-US" sz="6000" b="1">
                <a:latin typeface="Source Serif 4 Black"/>
                <a:ea typeface="Open Sans"/>
                <a:cs typeface="Open Sans"/>
              </a:rPr>
              <a:t> </a:t>
            </a:r>
            <a:r>
              <a:rPr lang="en-US" sz="6000">
                <a:latin typeface="Source Serif 4 Black"/>
                <a:ea typeface="Open Sans"/>
                <a:cs typeface="Open Sans"/>
              </a:rPr>
              <a:t>Federal</a:t>
            </a:r>
            <a:r>
              <a:rPr lang="en-US" sz="6000" b="1">
                <a:latin typeface="Source Serif 4 Black"/>
                <a:ea typeface="Open Sans"/>
                <a:cs typeface="Open Sans"/>
              </a:rPr>
              <a:t> </a:t>
            </a:r>
            <a:r>
              <a:rPr lang="en-US" sz="6000">
                <a:latin typeface="Source Serif 4 Black"/>
                <a:ea typeface="Open Sans"/>
                <a:cs typeface="Open Sans"/>
              </a:rPr>
              <a:t>Subsidies</a:t>
            </a:r>
            <a:endParaRPr lang="en-US" sz="6000" b="1">
              <a:latin typeface="Source Serif 4 Black"/>
              <a:ea typeface="Open Sans"/>
              <a:cs typeface="Open Sans"/>
            </a:endParaRPr>
          </a:p>
        </p:txBody>
      </p:sp>
    </p:spTree>
    <p:extLst>
      <p:ext uri="{BB962C8B-B14F-4D97-AF65-F5344CB8AC3E}">
        <p14:creationId xmlns:p14="http://schemas.microsoft.com/office/powerpoint/2010/main" val="15203289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490822F-2264-EEA6-C004-EA1FF442ABFC}"/>
              </a:ext>
            </a:extLst>
          </p:cNvPr>
          <p:cNvSpPr>
            <a:spLocks noGrp="1"/>
          </p:cNvSpPr>
          <p:nvPr>
            <p:ph type="sldNum" sz="quarter" idx="2"/>
          </p:nvPr>
        </p:nvSpPr>
        <p:spPr>
          <a:xfrm>
            <a:off x="10594596" y="331069"/>
            <a:ext cx="998501" cy="181716"/>
          </a:xfrm>
        </p:spPr>
        <p:txBody>
          <a:bodyPr/>
          <a:lstStyle/>
          <a:p>
            <a:fld id="{C8146628-1A01-9741-8A8B-916D51547CC7}" type="slidenum">
              <a:rPr lang="en-US" sz="93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pPr/>
              <a:t>18</a:t>
            </a:fld>
            <a:endParaRPr lang="en-US" sz="93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7B380FE-6B3B-CCE2-AE43-D66605D8E3D2}"/>
              </a:ext>
            </a:extLst>
          </p:cNvPr>
          <p:cNvSpPr>
            <a:spLocks noGrp="1"/>
          </p:cNvSpPr>
          <p:nvPr>
            <p:ph type="title" idx="4294967295"/>
          </p:nvPr>
        </p:nvSpPr>
        <p:spPr>
          <a:xfrm>
            <a:off x="628153" y="1075248"/>
            <a:ext cx="9966444" cy="963612"/>
          </a:xfrm>
          <a:prstGeom prst="rect">
            <a:avLst/>
          </a:prstGeom>
        </p:spPr>
        <p:txBody>
          <a:bodyPr>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4000">
                <a:solidFill>
                  <a:schemeClr val="accent6">
                    <a:lumMod val="75000"/>
                  </a:schemeClr>
                </a:solidFill>
                <a:latin typeface="Source Serif 4 Black" panose="02040603050405020204" pitchFamily="18" charset="0"/>
                <a:ea typeface="Open Sans" panose="020B0606030504020204" pitchFamily="34" charset="0"/>
                <a:cs typeface="Open Sans" panose="020B0606030504020204" pitchFamily="34" charset="0"/>
              </a:rPr>
              <a:t>Expanded Affordability From The Enhanced Premium Tax Credit</a:t>
            </a:r>
          </a:p>
        </p:txBody>
      </p:sp>
      <p:sp>
        <p:nvSpPr>
          <p:cNvPr id="3" name="Text Placeholder 2">
            <a:extLst>
              <a:ext uri="{FF2B5EF4-FFF2-40B4-BE49-F238E27FC236}">
                <a16:creationId xmlns:a16="http://schemas.microsoft.com/office/drawing/2014/main" id="{22B0DB26-0CCC-9A59-A3E3-61415C76E590}"/>
              </a:ext>
            </a:extLst>
          </p:cNvPr>
          <p:cNvSpPr>
            <a:spLocks noGrp="1"/>
          </p:cNvSpPr>
          <p:nvPr>
            <p:ph type="body" sz="quarter" idx="4294967295"/>
          </p:nvPr>
        </p:nvSpPr>
        <p:spPr>
          <a:xfrm>
            <a:off x="690562" y="2733180"/>
            <a:ext cx="10810875" cy="3973513"/>
          </a:xfrm>
          <a:prstGeom prst="rect">
            <a:avLst/>
          </a:prstGeom>
        </p:spPr>
        <p:txBody>
          <a:bodyPr vert="horz" lIns="121920" tIns="60960" rIns="121920" bIns="60960" rtlCol="0" anchor="t">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The federal enhanced premium tax credit (ePTC) has dramatically increased affordability for marketplace consumers by:</a:t>
            </a:r>
          </a:p>
          <a:p>
            <a:pPr marL="405130" lvl="1" indent="-380365">
              <a:spcBef>
                <a:spcPts val="800"/>
              </a:spcBef>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Increasing the amount of financial help for all consumers eligible to receive the advanced premium tax credit (APTC).</a:t>
            </a:r>
          </a:p>
          <a:p>
            <a:pPr marL="405130" lvl="1" indent="-380365">
              <a:spcBef>
                <a:spcPts val="800"/>
              </a:spcBef>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Guaranteed availability of two free Silver plan options for consumers with incomes below </a:t>
            </a:r>
            <a:r>
              <a:rPr lang="en-US" sz="1800" b="1">
                <a:solidFill>
                  <a:srgbClr val="356F77"/>
                </a:solidFill>
                <a:latin typeface="Open Sans" panose="020B0606030504020204" pitchFamily="34" charset="0"/>
                <a:ea typeface="Open Sans" panose="020B0606030504020204" pitchFamily="34" charset="0"/>
                <a:cs typeface="Open Sans" panose="020B0606030504020204" pitchFamily="34" charset="0"/>
              </a:rPr>
              <a:t>150% FPL</a:t>
            </a:r>
            <a:r>
              <a:rPr lang="en-US" sz="1800">
                <a:solidFill>
                  <a:srgbClr val="574F58"/>
                </a:solidFill>
                <a:latin typeface="Open Sans" panose="020B0606030504020204" pitchFamily="34" charset="0"/>
                <a:ea typeface="Open Sans" panose="020B0606030504020204" pitchFamily="34" charset="0"/>
                <a:cs typeface="Open Sans" panose="020B0606030504020204" pitchFamily="34" charset="0"/>
              </a:rPr>
              <a:t> </a:t>
            </a: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($23,475 for an individual and $48,225 for a family of four).</a:t>
            </a:r>
          </a:p>
          <a:p>
            <a:pPr marL="405130" lvl="1" indent="-380365">
              <a:spcBef>
                <a:spcPts val="800"/>
              </a:spcBef>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Eliminating the “</a:t>
            </a:r>
            <a:r>
              <a:rPr lang="en-US" sz="1800" b="1">
                <a:solidFill>
                  <a:srgbClr val="115A6A"/>
                </a:solidFill>
                <a:latin typeface="Open Sans" panose="020B0606030504020204" pitchFamily="34" charset="0"/>
                <a:ea typeface="Open Sans" panose="020B0606030504020204" pitchFamily="34" charset="0"/>
                <a:cs typeface="Open Sans" panose="020B0606030504020204" pitchFamily="34" charset="0"/>
              </a:rPr>
              <a:t>subsidy cliff</a:t>
            </a: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 for middle-income consumers above </a:t>
            </a:r>
            <a:r>
              <a:rPr lang="en-US" sz="1800" b="1">
                <a:solidFill>
                  <a:srgbClr val="356F77"/>
                </a:solidFill>
                <a:latin typeface="Open Sans" panose="020B0606030504020204" pitchFamily="34" charset="0"/>
                <a:ea typeface="Open Sans" panose="020B0606030504020204" pitchFamily="34" charset="0"/>
                <a:cs typeface="Open Sans" panose="020B0606030504020204" pitchFamily="34" charset="0"/>
              </a:rPr>
              <a:t>400% FPL </a:t>
            </a: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who were previously ineligible for APTCs ($62,600 for an individual and $128,600 for a family of four).</a:t>
            </a:r>
          </a:p>
          <a:p>
            <a:pPr marL="405130" lvl="1" indent="-380365">
              <a:spcBef>
                <a:spcPts val="800"/>
              </a:spcBef>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The result is record enrollment in California and across the country. </a:t>
            </a:r>
          </a:p>
        </p:txBody>
      </p:sp>
    </p:spTree>
    <p:extLst>
      <p:ext uri="{BB962C8B-B14F-4D97-AF65-F5344CB8AC3E}">
        <p14:creationId xmlns:p14="http://schemas.microsoft.com/office/powerpoint/2010/main" val="5305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45FB66E1-CBAA-C357-53B8-50347AEF728C}"/>
              </a:ext>
            </a:extLst>
          </p:cNvPr>
          <p:cNvSpPr>
            <a:spLocks noGrp="1"/>
          </p:cNvSpPr>
          <p:nvPr>
            <p:ph type="sldNum" sz="quarter" idx="2"/>
          </p:nvPr>
        </p:nvSpPr>
        <p:spPr/>
        <p:txBody>
          <a:bodyPr/>
          <a:lstStyle/>
          <a:p>
            <a:fld id="{C8146628-1A01-9741-8A8B-916D51547CC7}" type="slidenum">
              <a:rPr lang="en-US" sz="931">
                <a:solidFill>
                  <a:schemeClr val="tx1">
                    <a:lumMod val="65000"/>
                    <a:lumOff val="35000"/>
                  </a:schemeClr>
                </a:solidFill>
                <a:latin typeface="+mn-lt"/>
              </a:rPr>
              <a:pPr/>
              <a:t>19</a:t>
            </a:fld>
            <a:endParaRPr lang="en-US" sz="931">
              <a:solidFill>
                <a:schemeClr val="tx1">
                  <a:lumMod val="65000"/>
                  <a:lumOff val="35000"/>
                </a:schemeClr>
              </a:solidFill>
              <a:latin typeface="+mn-lt"/>
            </a:endParaRPr>
          </a:p>
        </p:txBody>
      </p:sp>
      <p:sp>
        <p:nvSpPr>
          <p:cNvPr id="2" name="Title 1">
            <a:extLst>
              <a:ext uri="{FF2B5EF4-FFF2-40B4-BE49-F238E27FC236}">
                <a16:creationId xmlns:a16="http://schemas.microsoft.com/office/drawing/2014/main" id="{8F5BE6F6-E989-B616-DE93-F6ECB3C88B53}"/>
              </a:ext>
            </a:extLst>
          </p:cNvPr>
          <p:cNvSpPr>
            <a:spLocks noGrp="1"/>
          </p:cNvSpPr>
          <p:nvPr>
            <p:ph type="title" idx="4294967295"/>
          </p:nvPr>
        </p:nvSpPr>
        <p:spPr>
          <a:xfrm>
            <a:off x="644055" y="851149"/>
            <a:ext cx="9888538" cy="633413"/>
          </a:xfrm>
          <a:prstGeom prst="rect">
            <a:avLst/>
          </a:prstGeom>
        </p:spPr>
        <p:txBody>
          <a:bodyPr anchor="t">
            <a:noAutofit/>
          </a:bodyPr>
          <a:lstStyle/>
          <a:p>
            <a:r>
              <a:rPr lang="en-US" sz="4000">
                <a:solidFill>
                  <a:srgbClr val="CD6731"/>
                </a:solidFill>
                <a:latin typeface="Source Serif 4 Black" panose="02040603050405020204" pitchFamily="18" charset="0"/>
              </a:rPr>
              <a:t>Enhanced Premium Tax Credit Expiration Impacts</a:t>
            </a:r>
          </a:p>
        </p:txBody>
      </p:sp>
      <p:graphicFrame>
        <p:nvGraphicFramePr>
          <p:cNvPr id="6" name="Text Placeholder 3">
            <a:extLst>
              <a:ext uri="{FF2B5EF4-FFF2-40B4-BE49-F238E27FC236}">
                <a16:creationId xmlns:a16="http://schemas.microsoft.com/office/drawing/2014/main" id="{1CCC012C-613A-A724-47F3-BF898D5AE12D}"/>
              </a:ext>
            </a:extLst>
          </p:cNvPr>
          <p:cNvGraphicFramePr/>
          <p:nvPr>
            <p:extLst>
              <p:ext uri="{D42A27DB-BD31-4B8C-83A1-F6EECF244321}">
                <p14:modId xmlns:p14="http://schemas.microsoft.com/office/powerpoint/2010/main" val="2832865440"/>
              </p:ext>
            </p:extLst>
          </p:nvPr>
        </p:nvGraphicFramePr>
        <p:xfrm>
          <a:off x="644055" y="2028288"/>
          <a:ext cx="10702456" cy="4718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9E79D9F-8097-18C8-59E5-C946A2D0FD51}"/>
              </a:ext>
            </a:extLst>
          </p:cNvPr>
          <p:cNvSpPr txBox="1"/>
          <p:nvPr/>
        </p:nvSpPr>
        <p:spPr>
          <a:xfrm>
            <a:off x="644055" y="6450097"/>
            <a:ext cx="10702455" cy="369332"/>
          </a:xfrm>
          <a:prstGeom prst="rect">
            <a:avLst/>
          </a:prstGeom>
          <a:noFill/>
        </p:spPr>
        <p:txBody>
          <a:bodyPr wrap="square" rtlCol="0">
            <a:spAutoFit/>
          </a:bodyPr>
          <a:lstStyle/>
          <a:p>
            <a:r>
              <a:rPr lang="en-US" sz="900">
                <a:solidFill>
                  <a:srgbClr val="595959"/>
                </a:solidFill>
                <a:latin typeface="Open Sans" panose="020B0606030504020204" pitchFamily="34" charset="0"/>
                <a:ea typeface="Open Sans" panose="020B0606030504020204" pitchFamily="34" charset="0"/>
                <a:cs typeface="Open Sans" panose="020B0606030504020204" pitchFamily="34" charset="0"/>
              </a:rPr>
              <a:t>This analysis demonstrates the financial impact to consumers due to the loss of enhanced federal tax credits and does not account for California’s 2026 premium subsidies. </a:t>
            </a:r>
          </a:p>
          <a:p>
            <a:endParaRPr lang="en-US" sz="900">
              <a:solidFill>
                <a:srgbClr val="59595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7787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E1566-9BBD-0F06-E04D-31890E9AB36B}"/>
              </a:ext>
            </a:extLst>
          </p:cNvPr>
          <p:cNvSpPr txBox="1"/>
          <p:nvPr/>
        </p:nvSpPr>
        <p:spPr>
          <a:xfrm>
            <a:off x="6929441" y="653659"/>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08">
              <a:lnSpc>
                <a:spcPct val="90000"/>
              </a:lnSpc>
              <a:spcBef>
                <a:spcPts val="2251"/>
              </a:spcBef>
            </a:pPr>
            <a:endParaRPr lang="en-US">
              <a:latin typeface="Helvetica Neue"/>
              <a:sym typeface="Helvetica Neue"/>
            </a:endParaRPr>
          </a:p>
        </p:txBody>
      </p:sp>
      <p:sp>
        <p:nvSpPr>
          <p:cNvPr id="6" name="Brand Guidelines">
            <a:extLst>
              <a:ext uri="{FF2B5EF4-FFF2-40B4-BE49-F238E27FC236}">
                <a16:creationId xmlns:a16="http://schemas.microsoft.com/office/drawing/2014/main" id="{580BFAC9-BE04-6E62-6D56-9AEF5CE94809}"/>
              </a:ext>
            </a:extLst>
          </p:cNvPr>
          <p:cNvSpPr txBox="1">
            <a:spLocks noGrp="1"/>
          </p:cNvSpPr>
          <p:nvPr>
            <p:ph type="title"/>
          </p:nvPr>
        </p:nvSpPr>
        <p:spPr>
          <a:xfrm>
            <a:off x="835620" y="2559655"/>
            <a:ext cx="10515600" cy="1325033"/>
          </a:xfrm>
          <a:prstGeom prst="rect">
            <a:avLst/>
          </a:prstGeom>
        </p:spPr>
        <p:txBody>
          <a:bodyPr vert="horz" lIns="25400" tIns="25400" rIns="25400" bIns="25400" rtlCol="0" anchor="b">
            <a:norm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a:r>
              <a:rPr lang="en-US" sz="7200">
                <a:latin typeface="Source Serif 4 Black" panose="02040603050405020204" pitchFamily="18" charset="0"/>
                <a:ea typeface="Open Sans Bold" panose="020B0806030504020204" pitchFamily="34" charset="0"/>
                <a:cs typeface="Open Sans Bold" panose="020B0806030504020204" pitchFamily="34" charset="0"/>
              </a:rPr>
              <a:t>Blessing</a:t>
            </a:r>
          </a:p>
        </p:txBody>
      </p:sp>
      <p:sp>
        <p:nvSpPr>
          <p:cNvPr id="4" name="August 28, 2025">
            <a:extLst>
              <a:ext uri="{FF2B5EF4-FFF2-40B4-BE49-F238E27FC236}">
                <a16:creationId xmlns:a16="http://schemas.microsoft.com/office/drawing/2014/main" id="{777D08E3-8312-C176-02BD-735A75EFB03D}"/>
              </a:ext>
            </a:extLst>
          </p:cNvPr>
          <p:cNvSpPr txBox="1"/>
          <p:nvPr/>
        </p:nvSpPr>
        <p:spPr>
          <a:xfrm>
            <a:off x="592366" y="4097464"/>
            <a:ext cx="10985501" cy="78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defTabSz="734694">
              <a:lnSpc>
                <a:spcPct val="100000"/>
              </a:lnSpc>
              <a:spcBef>
                <a:spcPts val="0"/>
              </a:spcBef>
              <a:defRPr sz="3204">
                <a:solidFill>
                  <a:srgbClr val="FFFFFF"/>
                </a:solidFill>
                <a:latin typeface="Open Sans"/>
                <a:ea typeface="Open Sans"/>
                <a:cs typeface="Open Sans"/>
                <a:sym typeface="Open Sans"/>
              </a:defRPr>
            </a:lvl1pPr>
          </a:lstStyle>
          <a:p>
            <a:pPr algn="ctr"/>
            <a:endParaRPr lang="en-US" sz="2200"/>
          </a:p>
          <a:p>
            <a:pPr algn="ctr"/>
            <a:r>
              <a:rPr lang="en-US" sz="2200"/>
              <a:t>Chris Devers, Tribal Advisory Workgroup Chair</a:t>
            </a:r>
          </a:p>
          <a:p>
            <a:pPr algn="ctr"/>
            <a:r>
              <a:rPr lang="en-US" sz="2200"/>
              <a:t>Southern California Chairman’s Association</a:t>
            </a:r>
          </a:p>
        </p:txBody>
      </p:sp>
    </p:spTree>
    <p:extLst>
      <p:ext uri="{BB962C8B-B14F-4D97-AF65-F5344CB8AC3E}">
        <p14:creationId xmlns:p14="http://schemas.microsoft.com/office/powerpoint/2010/main" val="6032672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4115FEA0-7CD7-0AD0-E93A-1BE023D229E6}"/>
              </a:ext>
            </a:extLst>
          </p:cNvPr>
          <p:cNvSpPr>
            <a:spLocks noGrp="1"/>
          </p:cNvSpPr>
          <p:nvPr>
            <p:ph type="sldNum" sz="quarter" idx="2"/>
          </p:nvPr>
        </p:nvSpPr>
        <p:spPr>
          <a:xfrm>
            <a:off x="10594596" y="331069"/>
            <a:ext cx="998501" cy="181716"/>
          </a:xfrm>
        </p:spPr>
        <p:txBody>
          <a:bodyPr/>
          <a:lstStyle/>
          <a:p>
            <a:fld id="{C8146628-1A01-9741-8A8B-916D51547CC7}" type="slidenum">
              <a:rPr lang="en-US" sz="93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pPr/>
              <a:t>20</a:t>
            </a:fld>
            <a:endParaRPr lang="en-US" sz="93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5F086138-9ABB-8EF6-8D8B-3F77942E6456}"/>
              </a:ext>
            </a:extLst>
          </p:cNvPr>
          <p:cNvSpPr>
            <a:spLocks noGrp="1"/>
          </p:cNvSpPr>
          <p:nvPr>
            <p:ph type="title" idx="4294967295"/>
          </p:nvPr>
        </p:nvSpPr>
        <p:spPr>
          <a:xfrm>
            <a:off x="684030" y="945525"/>
            <a:ext cx="11249025" cy="538163"/>
          </a:xfrm>
          <a:prstGeom prst="rect">
            <a:avLst/>
          </a:prstGeom>
        </p:spPr>
        <p:txBody>
          <a:bodyPr>
            <a:noAutofit/>
          </a:bodyPr>
          <a:lstStyle/>
          <a:p>
            <a:r>
              <a:rPr lang="en-US" sz="4000">
                <a:solidFill>
                  <a:schemeClr val="accent6">
                    <a:lumMod val="75000"/>
                  </a:schemeClr>
                </a:solidFill>
                <a:latin typeface="Source Serif 4 Black" panose="02040603050405020204" pitchFamily="18" charset="0"/>
                <a:ea typeface="Open Sans" panose="020B0606030504020204" pitchFamily="34" charset="0"/>
                <a:cs typeface="Open Sans" panose="020B0606030504020204" pitchFamily="34" charset="0"/>
              </a:rPr>
              <a:t>The Enhanced Premium Tax Credit provides an additional $2.5 billion in annual premium savings</a:t>
            </a:r>
          </a:p>
        </p:txBody>
      </p:sp>
      <p:sp>
        <p:nvSpPr>
          <p:cNvPr id="6" name="Text Placeholder 5">
            <a:extLst>
              <a:ext uri="{FF2B5EF4-FFF2-40B4-BE49-F238E27FC236}">
                <a16:creationId xmlns:a16="http://schemas.microsoft.com/office/drawing/2014/main" id="{55CE1985-3527-65BD-15F9-578C74277E8E}"/>
              </a:ext>
            </a:extLst>
          </p:cNvPr>
          <p:cNvSpPr>
            <a:spLocks noGrp="1"/>
          </p:cNvSpPr>
          <p:nvPr>
            <p:ph type="body" sz="quarter" idx="4294967295"/>
          </p:nvPr>
        </p:nvSpPr>
        <p:spPr>
          <a:xfrm>
            <a:off x="801112" y="3084077"/>
            <a:ext cx="4313054" cy="3157538"/>
          </a:xfrm>
          <a:prstGeom prst="rect">
            <a:avLst/>
          </a:prstGeom>
        </p:spPr>
        <p:txBody>
          <a:bodyPr lIns="121920" tIns="60960" rIns="121920" bIns="60960" anchor="t">
            <a:normAutofit/>
          </a:bodyPr>
          <a:lstStyle/>
          <a:p>
            <a:pPr marL="405543" lvl="1" indent="-380990" defTabSz="537773">
              <a:spcBef>
                <a:spcPts val="800"/>
              </a:spcBef>
              <a:spcAft>
                <a:spcPts val="600"/>
              </a:spcAft>
              <a:buFont typeface="Wingdings" panose="05000000000000000000" pitchFamily="2" charset="2"/>
              <a:buChar char="§"/>
              <a:defRP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The enhanced premium tax credit would account for </a:t>
            </a:r>
            <a:r>
              <a:rPr lang="en-US" sz="1600" b="1">
                <a:solidFill>
                  <a:srgbClr val="356F77"/>
                </a:solidFill>
                <a:latin typeface="Open Sans" panose="020B0606030504020204" pitchFamily="34" charset="0"/>
                <a:ea typeface="Open Sans" panose="020B0606030504020204" pitchFamily="34" charset="0"/>
                <a:cs typeface="Open Sans" panose="020B0606030504020204" pitchFamily="34" charset="0"/>
              </a:rPr>
              <a:t>$2.5 billion </a:t>
            </a: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of potential savings, in addition to the </a:t>
            </a:r>
            <a:r>
              <a:rPr lang="en-US" sz="1600" b="1">
                <a:solidFill>
                  <a:srgbClr val="1D1B23"/>
                </a:solidFill>
                <a:latin typeface="Open Sans" panose="020B0606030504020204" pitchFamily="34" charset="0"/>
                <a:ea typeface="Open Sans" panose="020B0606030504020204" pitchFamily="34" charset="0"/>
                <a:cs typeface="Open Sans" panose="020B0606030504020204" pitchFamily="34" charset="0"/>
              </a:rPr>
              <a:t>$10.5 billion </a:t>
            </a: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that consumers are </a:t>
            </a:r>
            <a:r>
              <a:rPr lang="en-US" sz="1600" u="sng">
                <a:solidFill>
                  <a:srgbClr val="1D1B23"/>
                </a:solidFill>
                <a:latin typeface="Open Sans" panose="020B0606030504020204" pitchFamily="34" charset="0"/>
                <a:ea typeface="Open Sans" panose="020B0606030504020204" pitchFamily="34" charset="0"/>
                <a:cs typeface="Open Sans" panose="020B0606030504020204" pitchFamily="34" charset="0"/>
              </a:rPr>
              <a:t>projected</a:t>
            </a: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 to receive in 2026.</a:t>
            </a:r>
          </a:p>
          <a:p>
            <a:pPr marL="405543" lvl="1" indent="-380990" defTabSz="537773">
              <a:spcBef>
                <a:spcPts val="800"/>
              </a:spcBef>
              <a:spcAft>
                <a:spcPts val="600"/>
              </a:spcAft>
              <a:buFont typeface="Wingdings" panose="05000000000000000000" pitchFamily="2" charset="2"/>
              <a:buChar char="§"/>
              <a:defRP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The loss of enhanced tax credits will also impact the roughly </a:t>
            </a:r>
            <a:r>
              <a:rPr lang="en-US" sz="1600" b="1">
                <a:solidFill>
                  <a:srgbClr val="356F77"/>
                </a:solidFill>
                <a:latin typeface="Open Sans" panose="020B0606030504020204" pitchFamily="34" charset="0"/>
                <a:ea typeface="Open Sans" panose="020B0606030504020204" pitchFamily="34" charset="0"/>
                <a:cs typeface="Open Sans" panose="020B0606030504020204" pitchFamily="34" charset="0"/>
              </a:rPr>
              <a:t>1 in 10 </a:t>
            </a: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enrollees who do not receive any financial assistance as the result of higher rate increases. </a:t>
            </a:r>
          </a:p>
        </p:txBody>
      </p:sp>
      <p:graphicFrame>
        <p:nvGraphicFramePr>
          <p:cNvPr id="5" name="Table 4">
            <a:extLst>
              <a:ext uri="{FF2B5EF4-FFF2-40B4-BE49-F238E27FC236}">
                <a16:creationId xmlns:a16="http://schemas.microsoft.com/office/drawing/2014/main" id="{F8A5C427-D80B-7E0F-31F8-9E222AC2B066}"/>
              </a:ext>
            </a:extLst>
          </p:cNvPr>
          <p:cNvGraphicFramePr>
            <a:graphicFrameLocks noGrp="1"/>
          </p:cNvGraphicFramePr>
          <p:nvPr>
            <p:extLst>
              <p:ext uri="{D42A27DB-BD31-4B8C-83A1-F6EECF244321}">
                <p14:modId xmlns:p14="http://schemas.microsoft.com/office/powerpoint/2010/main" val="2761500296"/>
              </p:ext>
            </p:extLst>
          </p:nvPr>
        </p:nvGraphicFramePr>
        <p:xfrm>
          <a:off x="5672578" y="2992754"/>
          <a:ext cx="6077667" cy="3340130"/>
        </p:xfrm>
        <a:graphic>
          <a:graphicData uri="http://schemas.openxmlformats.org/drawingml/2006/table">
            <a:tbl>
              <a:tblPr firstRow="1" bandRow="1">
                <a:tableStyleId>{7DF18680-E054-41AD-8BC1-D1AEF772440D}</a:tableStyleId>
              </a:tblPr>
              <a:tblGrid>
                <a:gridCol w="2025889">
                  <a:extLst>
                    <a:ext uri="{9D8B030D-6E8A-4147-A177-3AD203B41FA5}">
                      <a16:colId xmlns:a16="http://schemas.microsoft.com/office/drawing/2014/main" val="842532441"/>
                    </a:ext>
                  </a:extLst>
                </a:gridCol>
                <a:gridCol w="2025889">
                  <a:extLst>
                    <a:ext uri="{9D8B030D-6E8A-4147-A177-3AD203B41FA5}">
                      <a16:colId xmlns:a16="http://schemas.microsoft.com/office/drawing/2014/main" val="822215446"/>
                    </a:ext>
                  </a:extLst>
                </a:gridCol>
                <a:gridCol w="2025889">
                  <a:extLst>
                    <a:ext uri="{9D8B030D-6E8A-4147-A177-3AD203B41FA5}">
                      <a16:colId xmlns:a16="http://schemas.microsoft.com/office/drawing/2014/main" val="1866153384"/>
                    </a:ext>
                  </a:extLst>
                </a:gridCol>
              </a:tblGrid>
              <a:tr h="734912">
                <a:tc>
                  <a:txBody>
                    <a:bodyPr/>
                    <a:lstStyle/>
                    <a:p>
                      <a:r>
                        <a:rPr lang="en-US" sz="1600">
                          <a:latin typeface="+mn-lt"/>
                          <a:cs typeface="Arial"/>
                        </a:rPr>
                        <a:t>Enrollee Income (by Federal Poverty Level)</a:t>
                      </a:r>
                      <a:endParaRPr lang="en-US" sz="1600">
                        <a:latin typeface="+mn-lt"/>
                        <a:cs typeface="Arial" panose="020B0604020202020204" pitchFamily="34" charset="0"/>
                      </a:endParaRPr>
                    </a:p>
                  </a:txBody>
                  <a:tcPr anchor="ctr">
                    <a:solidFill>
                      <a:schemeClr val="accent5">
                        <a:lumMod val="50000"/>
                      </a:schemeClr>
                    </a:solidFill>
                  </a:tcPr>
                </a:tc>
                <a:tc>
                  <a:txBody>
                    <a:bodyPr/>
                    <a:lstStyle/>
                    <a:p>
                      <a:pPr algn="ctr"/>
                      <a:r>
                        <a:rPr lang="en-US" sz="1600">
                          <a:latin typeface="+mn-lt"/>
                          <a:cs typeface="Arial"/>
                        </a:rPr>
                        <a:t>Number of Enrollees</a:t>
                      </a:r>
                    </a:p>
                  </a:txBody>
                  <a:tcPr anchor="ctr">
                    <a:solidFill>
                      <a:schemeClr val="accent5">
                        <a:lumMod val="5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600">
                          <a:latin typeface="+mn-lt"/>
                          <a:cs typeface="Arial"/>
                        </a:rPr>
                        <a:t>Annual Value of Enhanced Premium Tax Credit</a:t>
                      </a:r>
                    </a:p>
                  </a:txBody>
                  <a:tcPr anchor="ctr">
                    <a:solidFill>
                      <a:schemeClr val="accent5">
                        <a:lumMod val="50000"/>
                      </a:schemeClr>
                    </a:solidFill>
                  </a:tcPr>
                </a:tc>
                <a:extLst>
                  <a:ext uri="{0D108BD9-81ED-4DB2-BD59-A6C34878D82A}">
                    <a16:rowId xmlns:a16="http://schemas.microsoft.com/office/drawing/2014/main" val="297213402"/>
                  </a:ext>
                </a:extLst>
              </a:tr>
              <a:tr h="429575">
                <a:tc>
                  <a:txBody>
                    <a:bodyPr/>
                    <a:lstStyle/>
                    <a:p>
                      <a:pPr algn="l" fontAlgn="b"/>
                      <a:r>
                        <a:rPr lang="en-US" sz="1600" b="0" i="0" u="none" strike="noStrike">
                          <a:solidFill>
                            <a:srgbClr val="1D1B23"/>
                          </a:solidFill>
                          <a:effectLst/>
                          <a:latin typeface="+mn-lt"/>
                        </a:rPr>
                        <a:t>0-150% FPL</a:t>
                      </a:r>
                    </a:p>
                  </a:txBody>
                  <a:tcPr marL="1143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275,000</a:t>
                      </a:r>
                    </a:p>
                  </a:txBody>
                  <a:tcPr marL="127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$148 million</a:t>
                      </a:r>
                    </a:p>
                  </a:txBody>
                  <a:tcPr marL="12700" marR="12700" marT="12700" marB="0" anchor="ctr">
                    <a:solidFill>
                      <a:srgbClr val="EBEBEB"/>
                    </a:solidFill>
                  </a:tcPr>
                </a:tc>
                <a:extLst>
                  <a:ext uri="{0D108BD9-81ED-4DB2-BD59-A6C34878D82A}">
                    <a16:rowId xmlns:a16="http://schemas.microsoft.com/office/drawing/2014/main" val="3399447896"/>
                  </a:ext>
                </a:extLst>
              </a:tr>
              <a:tr h="423324">
                <a:tc>
                  <a:txBody>
                    <a:bodyPr/>
                    <a:lstStyle/>
                    <a:p>
                      <a:pPr algn="l" fontAlgn="b"/>
                      <a:r>
                        <a:rPr lang="en-US" sz="1600" b="0" i="0" u="none" strike="noStrike">
                          <a:solidFill>
                            <a:srgbClr val="1D1B23"/>
                          </a:solidFill>
                          <a:effectLst/>
                          <a:latin typeface="+mn-lt"/>
                        </a:rPr>
                        <a:t>150-200% FPL</a:t>
                      </a:r>
                    </a:p>
                  </a:txBody>
                  <a:tcPr marL="1143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499,000</a:t>
                      </a:r>
                    </a:p>
                  </a:txBody>
                  <a:tcPr marL="127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$461 million</a:t>
                      </a:r>
                    </a:p>
                  </a:txBody>
                  <a:tcPr marL="12700" marR="12700" marT="12700" marB="0" anchor="ctr">
                    <a:solidFill>
                      <a:srgbClr val="EBEBEB"/>
                    </a:solidFill>
                  </a:tcPr>
                </a:tc>
                <a:extLst>
                  <a:ext uri="{0D108BD9-81ED-4DB2-BD59-A6C34878D82A}">
                    <a16:rowId xmlns:a16="http://schemas.microsoft.com/office/drawing/2014/main" val="589471134"/>
                  </a:ext>
                </a:extLst>
              </a:tr>
              <a:tr h="423324">
                <a:tc>
                  <a:txBody>
                    <a:bodyPr/>
                    <a:lstStyle/>
                    <a:p>
                      <a:pPr algn="l" fontAlgn="b"/>
                      <a:r>
                        <a:rPr lang="en-US" sz="1600" b="0" i="0" u="none" strike="noStrike">
                          <a:solidFill>
                            <a:srgbClr val="1D1B23"/>
                          </a:solidFill>
                          <a:effectLst/>
                          <a:latin typeface="+mn-lt"/>
                        </a:rPr>
                        <a:t>200-250% FPL</a:t>
                      </a:r>
                    </a:p>
                  </a:txBody>
                  <a:tcPr marL="1143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274,000</a:t>
                      </a:r>
                    </a:p>
                  </a:txBody>
                  <a:tcPr marL="127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$363 million</a:t>
                      </a:r>
                    </a:p>
                  </a:txBody>
                  <a:tcPr marL="12700" marR="12700" marT="12700" marB="0" anchor="ctr">
                    <a:solidFill>
                      <a:srgbClr val="EBEBEB"/>
                    </a:solidFill>
                  </a:tcPr>
                </a:tc>
                <a:extLst>
                  <a:ext uri="{0D108BD9-81ED-4DB2-BD59-A6C34878D82A}">
                    <a16:rowId xmlns:a16="http://schemas.microsoft.com/office/drawing/2014/main" val="179511948"/>
                  </a:ext>
                </a:extLst>
              </a:tr>
              <a:tr h="394299">
                <a:tc>
                  <a:txBody>
                    <a:bodyPr/>
                    <a:lstStyle/>
                    <a:p>
                      <a:pPr algn="l" fontAlgn="b"/>
                      <a:r>
                        <a:rPr lang="en-US" sz="1600" b="0" i="0" u="none" strike="noStrike">
                          <a:solidFill>
                            <a:srgbClr val="1D1B23"/>
                          </a:solidFill>
                          <a:effectLst/>
                          <a:latin typeface="+mn-lt"/>
                        </a:rPr>
                        <a:t>250-400% FPL</a:t>
                      </a:r>
                    </a:p>
                  </a:txBody>
                  <a:tcPr marL="1143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462,000</a:t>
                      </a:r>
                    </a:p>
                  </a:txBody>
                  <a:tcPr marL="127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$576 million</a:t>
                      </a:r>
                    </a:p>
                  </a:txBody>
                  <a:tcPr marL="12700" marR="12700" marT="12700" marB="0" anchor="ctr">
                    <a:solidFill>
                      <a:srgbClr val="EBEBEB"/>
                    </a:solidFill>
                  </a:tcPr>
                </a:tc>
                <a:extLst>
                  <a:ext uri="{0D108BD9-81ED-4DB2-BD59-A6C34878D82A}">
                    <a16:rowId xmlns:a16="http://schemas.microsoft.com/office/drawing/2014/main" val="2720619129"/>
                  </a:ext>
                </a:extLst>
              </a:tr>
              <a:tr h="423324">
                <a:tc>
                  <a:txBody>
                    <a:bodyPr/>
                    <a:lstStyle/>
                    <a:p>
                      <a:pPr algn="l" fontAlgn="b"/>
                      <a:r>
                        <a:rPr lang="en-US" sz="1600" b="0" i="0" u="none" strike="noStrike">
                          <a:solidFill>
                            <a:srgbClr val="1D1B23"/>
                          </a:solidFill>
                          <a:effectLst/>
                          <a:latin typeface="+mn-lt"/>
                        </a:rPr>
                        <a:t>&gt;400% FPL</a:t>
                      </a:r>
                    </a:p>
                  </a:txBody>
                  <a:tcPr marL="1143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161,000</a:t>
                      </a:r>
                    </a:p>
                  </a:txBody>
                  <a:tcPr marL="12700" marR="12700" marT="12700" marB="0" anchor="ctr">
                    <a:solidFill>
                      <a:srgbClr val="EBEBEB"/>
                    </a:solidFill>
                  </a:tcPr>
                </a:tc>
                <a:tc>
                  <a:txBody>
                    <a:bodyPr/>
                    <a:lstStyle/>
                    <a:p>
                      <a:pPr algn="ctr" rtl="0" fontAlgn="b">
                        <a:buNone/>
                      </a:pPr>
                      <a:r>
                        <a:rPr lang="en-US" sz="1600" b="0" i="0" u="none" strike="noStrike">
                          <a:solidFill>
                            <a:srgbClr val="1D1B23"/>
                          </a:solidFill>
                          <a:effectLst/>
                          <a:latin typeface="+mn-lt"/>
                        </a:rPr>
                        <a:t>$969 million</a:t>
                      </a:r>
                    </a:p>
                  </a:txBody>
                  <a:tcPr marL="12700" marR="12700" marT="12700" marB="0" anchor="ctr">
                    <a:solidFill>
                      <a:srgbClr val="EBEBEB"/>
                    </a:solidFill>
                  </a:tcPr>
                </a:tc>
                <a:extLst>
                  <a:ext uri="{0D108BD9-81ED-4DB2-BD59-A6C34878D82A}">
                    <a16:rowId xmlns:a16="http://schemas.microsoft.com/office/drawing/2014/main" val="1978287219"/>
                  </a:ext>
                </a:extLst>
              </a:tr>
              <a:tr h="423324">
                <a:tc>
                  <a:txBody>
                    <a:bodyPr/>
                    <a:lstStyle/>
                    <a:p>
                      <a:pPr algn="l" fontAlgn="b"/>
                      <a:r>
                        <a:rPr lang="en-US" sz="1600" b="1" i="0" u="none" strike="noStrike">
                          <a:solidFill>
                            <a:srgbClr val="1D1B23"/>
                          </a:solidFill>
                          <a:effectLst/>
                          <a:latin typeface="+mn-lt"/>
                        </a:rPr>
                        <a:t>Total</a:t>
                      </a:r>
                    </a:p>
                  </a:txBody>
                  <a:tcPr marL="114300" marR="12700" marT="12700" marB="0" anchor="ctr">
                    <a:solidFill>
                      <a:srgbClr val="FBAD32"/>
                    </a:solidFill>
                  </a:tcPr>
                </a:tc>
                <a:tc>
                  <a:txBody>
                    <a:bodyPr/>
                    <a:lstStyle/>
                    <a:p>
                      <a:pPr algn="ctr" rtl="0" fontAlgn="b">
                        <a:buNone/>
                      </a:pPr>
                      <a:r>
                        <a:rPr lang="en-US" sz="1600" b="1" i="0" u="none" strike="noStrike">
                          <a:solidFill>
                            <a:srgbClr val="1D1B23"/>
                          </a:solidFill>
                          <a:effectLst/>
                          <a:latin typeface="+mn-lt"/>
                        </a:rPr>
                        <a:t>1,671,000</a:t>
                      </a:r>
                    </a:p>
                  </a:txBody>
                  <a:tcPr marL="12700" marR="12700" marT="12700" marB="0" anchor="ctr">
                    <a:solidFill>
                      <a:srgbClr val="FBAD32"/>
                    </a:solidFill>
                  </a:tcPr>
                </a:tc>
                <a:tc>
                  <a:txBody>
                    <a:bodyPr/>
                    <a:lstStyle/>
                    <a:p>
                      <a:pPr algn="ctr" rtl="0" fontAlgn="b">
                        <a:buNone/>
                      </a:pPr>
                      <a:r>
                        <a:rPr lang="en-US" sz="1600" b="1" i="0" u="none" strike="noStrike">
                          <a:solidFill>
                            <a:srgbClr val="1D1B23"/>
                          </a:solidFill>
                          <a:effectLst/>
                          <a:latin typeface="+mn-lt"/>
                        </a:rPr>
                        <a:t>$2.5 billion</a:t>
                      </a:r>
                    </a:p>
                  </a:txBody>
                  <a:tcPr marL="12700" marR="12700" marT="12700" marB="0" anchor="ctr">
                    <a:solidFill>
                      <a:srgbClr val="FBAD32"/>
                    </a:solidFill>
                  </a:tcPr>
                </a:tc>
                <a:extLst>
                  <a:ext uri="{0D108BD9-81ED-4DB2-BD59-A6C34878D82A}">
                    <a16:rowId xmlns:a16="http://schemas.microsoft.com/office/drawing/2014/main" val="416339120"/>
                  </a:ext>
                </a:extLst>
              </a:tr>
            </a:tbl>
          </a:graphicData>
        </a:graphic>
      </p:graphicFrame>
      <p:sp>
        <p:nvSpPr>
          <p:cNvPr id="4" name="TextBox 3">
            <a:extLst>
              <a:ext uri="{FF2B5EF4-FFF2-40B4-BE49-F238E27FC236}">
                <a16:creationId xmlns:a16="http://schemas.microsoft.com/office/drawing/2014/main" id="{42342B78-4C4D-0522-9C70-FAECB2665662}"/>
              </a:ext>
            </a:extLst>
          </p:cNvPr>
          <p:cNvSpPr txBox="1"/>
          <p:nvPr/>
        </p:nvSpPr>
        <p:spPr>
          <a:xfrm>
            <a:off x="875427" y="6481728"/>
            <a:ext cx="9677441" cy="266676"/>
          </a:xfrm>
          <a:prstGeom prst="rect">
            <a:avLst/>
          </a:prstGeom>
          <a:noFill/>
        </p:spPr>
        <p:txBody>
          <a:bodyPr wrap="square" lIns="121920" tIns="60960" rIns="121920" bIns="60960" rtlCol="0" anchor="t">
            <a:sp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a:defRPr/>
            </a:pPr>
            <a:r>
              <a:rPr lang="en-US" sz="900" b="1">
                <a:solidFill>
                  <a:prstClr val="black"/>
                </a:solidFill>
                <a:latin typeface="Open Sans" panose="020B0606030504020204" pitchFamily="34" charset="0"/>
                <a:ea typeface="Open Sans" panose="020B0606030504020204" pitchFamily="34" charset="0"/>
                <a:cs typeface="Open Sans" panose="020B0606030504020204" pitchFamily="34" charset="0"/>
              </a:rPr>
              <a:t>Source: </a:t>
            </a:r>
            <a:r>
              <a:rPr lang="en-US" sz="900">
                <a:solidFill>
                  <a:prstClr val="black"/>
                </a:solidFill>
                <a:latin typeface="Open Sans" panose="020B0606030504020204" pitchFamily="34" charset="0"/>
                <a:ea typeface="Open Sans" panose="020B0606030504020204" pitchFamily="34" charset="0"/>
                <a:cs typeface="Open Sans" panose="020B0606030504020204" pitchFamily="34" charset="0"/>
              </a:rPr>
              <a:t>Snapshot of July 2025 Covered California enrollees receiving monthly APTC. Income levels reflect relevant program FPL cutoffs for the 2026 plan year. </a:t>
            </a:r>
          </a:p>
        </p:txBody>
      </p:sp>
    </p:spTree>
    <p:extLst>
      <p:ext uri="{BB962C8B-B14F-4D97-AF65-F5344CB8AC3E}">
        <p14:creationId xmlns:p14="http://schemas.microsoft.com/office/powerpoint/2010/main" val="2814665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B5383C-DCB9-01D5-90F8-B50A3236B35F}"/>
              </a:ext>
            </a:extLst>
          </p:cNvPr>
          <p:cNvSpPr txBox="1">
            <a:spLocks/>
          </p:cNvSpPr>
          <p:nvPr/>
        </p:nvSpPr>
        <p:spPr>
          <a:xfrm>
            <a:off x="532527" y="737960"/>
            <a:ext cx="11038136" cy="537981"/>
          </a:xfrm>
          <a:prstGeom prst="rect">
            <a:avLst/>
          </a:prstGeom>
        </p:spPr>
        <p:txBody>
          <a:bodyPr lIns="91440" tIns="45720" rIns="91440" bIns="45720" anchor="t"/>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a:defRPr/>
            </a:pPr>
            <a:r>
              <a:rPr lang="en-US" sz="4000" b="1">
                <a:solidFill>
                  <a:schemeClr val="accent6">
                    <a:lumMod val="75000"/>
                  </a:schemeClr>
                </a:solidFill>
                <a:latin typeface="Source Serif 4 Black" panose="02040603050405020204" pitchFamily="18" charset="0"/>
                <a:ea typeface="Open Sans" panose="020B0606030504020204" pitchFamily="34" charset="0"/>
                <a:cs typeface="Open Sans" panose="020B0606030504020204" pitchFamily="34" charset="0"/>
              </a:rPr>
              <a:t>Premiums Will Increase if The Enhanced Premium Tax Credits Expire</a:t>
            </a:r>
          </a:p>
        </p:txBody>
      </p:sp>
      <p:sp>
        <p:nvSpPr>
          <p:cNvPr id="4" name="TextBox 3">
            <a:extLst>
              <a:ext uri="{FF2B5EF4-FFF2-40B4-BE49-F238E27FC236}">
                <a16:creationId xmlns:a16="http://schemas.microsoft.com/office/drawing/2014/main" id="{254849DD-1A02-4D0B-1099-0CF3C73797B4}"/>
              </a:ext>
            </a:extLst>
          </p:cNvPr>
          <p:cNvSpPr txBox="1"/>
          <p:nvPr/>
        </p:nvSpPr>
        <p:spPr>
          <a:xfrm>
            <a:off x="383358" y="5280151"/>
            <a:ext cx="5524745" cy="1225977"/>
          </a:xfrm>
          <a:prstGeom prst="rect">
            <a:avLst/>
          </a:prstGeom>
          <a:noFill/>
        </p:spPr>
        <p:txBody>
          <a:bodyPr wrap="square" lIns="121920" tIns="60960" rIns="121920" bIns="60960" rtlCol="0" anchor="t">
            <a:sp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marL="405543" lvl="1" indent="-380990">
              <a:spcBef>
                <a:spcPts val="800"/>
              </a:spcBef>
              <a:spcAft>
                <a:spcPts val="600"/>
              </a:spcAft>
              <a:buSzPct val="75000"/>
              <a:buFont typeface="Wingdings" panose="05000000000000000000" pitchFamily="2" charset="2"/>
              <a:buChar char="§"/>
              <a:defRPr/>
            </a:pP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Low Income Consumers with incomes </a:t>
            </a:r>
            <a:r>
              <a:rPr lang="en-US" sz="1200" b="1">
                <a:solidFill>
                  <a:srgbClr val="356F77"/>
                </a:solidFill>
                <a:latin typeface="Open Sans" panose="020B0606030504020204" pitchFamily="34" charset="0"/>
                <a:ea typeface="Open Sans" panose="020B0606030504020204" pitchFamily="34" charset="0"/>
                <a:cs typeface="Open Sans" panose="020B0606030504020204" pitchFamily="34" charset="0"/>
              </a:rPr>
              <a:t>less than 400% FPL</a:t>
            </a:r>
            <a:r>
              <a:rPr lang="en-US" sz="1200" b="1">
                <a:solidFill>
                  <a:srgbClr val="1D1B23"/>
                </a:solidFill>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($62,600 for an individual), could see, on average, an </a:t>
            </a:r>
            <a:r>
              <a:rPr lang="en-US" sz="1200" b="1">
                <a:solidFill>
                  <a:srgbClr val="356F77"/>
                </a:solidFill>
                <a:latin typeface="Open Sans" panose="020B0606030504020204" pitchFamily="34" charset="0"/>
                <a:ea typeface="Open Sans" panose="020B0606030504020204" pitchFamily="34" charset="0"/>
                <a:cs typeface="Open Sans" panose="020B0606030504020204" pitchFamily="34" charset="0"/>
              </a:rPr>
              <a:t>$85 monthly increase </a:t>
            </a: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in net premiums without the enhanced premium tax credit. </a:t>
            </a:r>
          </a:p>
          <a:p>
            <a:pPr marL="405543" lvl="1" indent="-380990">
              <a:spcBef>
                <a:spcPts val="800"/>
              </a:spcBef>
              <a:spcAft>
                <a:spcPts val="600"/>
              </a:spcAft>
              <a:buSzPct val="75000"/>
              <a:buFont typeface="Wingdings" panose="05000000000000000000" pitchFamily="2" charset="2"/>
              <a:buChar char="§"/>
              <a:defRPr/>
            </a:pP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Many consumers earning </a:t>
            </a:r>
            <a:r>
              <a:rPr lang="en-US" sz="1200" b="1">
                <a:solidFill>
                  <a:srgbClr val="115A6A"/>
                </a:solidFill>
                <a:latin typeface="Open Sans" panose="020B0606030504020204" pitchFamily="34" charset="0"/>
                <a:ea typeface="Open Sans" panose="020B0606030504020204" pitchFamily="34" charset="0"/>
                <a:cs typeface="Open Sans" panose="020B0606030504020204" pitchFamily="34" charset="0"/>
              </a:rPr>
              <a:t>less than $40,000 </a:t>
            </a: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annually will see their premiums double, or more. </a:t>
            </a:r>
          </a:p>
        </p:txBody>
      </p:sp>
      <p:sp>
        <p:nvSpPr>
          <p:cNvPr id="7" name="TextBox 6">
            <a:extLst>
              <a:ext uri="{FF2B5EF4-FFF2-40B4-BE49-F238E27FC236}">
                <a16:creationId xmlns:a16="http://schemas.microsoft.com/office/drawing/2014/main" id="{E6CCFBD1-831E-0F8F-C8CA-23508DFE56C0}"/>
              </a:ext>
            </a:extLst>
          </p:cNvPr>
          <p:cNvSpPr txBox="1"/>
          <p:nvPr/>
        </p:nvSpPr>
        <p:spPr>
          <a:xfrm>
            <a:off x="257781" y="6580430"/>
            <a:ext cx="11852710" cy="246221"/>
          </a:xfrm>
          <a:prstGeom prst="rect">
            <a:avLst/>
          </a:prstGeom>
          <a:noFill/>
        </p:spPr>
        <p:txBody>
          <a:bodyPr wrap="square" lIns="121920" tIns="60960" rIns="121920" bIns="60960" rtlCol="0" anchor="t">
            <a:sp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a:defRPr/>
            </a:pPr>
            <a:r>
              <a:rPr lang="en-US" sz="800" b="1">
                <a:solidFill>
                  <a:srgbClr val="1D1B23"/>
                </a:solidFill>
                <a:latin typeface="Open Sans" panose="020B0606030504020204" pitchFamily="34" charset="0"/>
                <a:ea typeface="Open Sans" panose="020B0606030504020204" pitchFamily="34" charset="0"/>
                <a:cs typeface="Open Sans" panose="020B0606030504020204" pitchFamily="34" charset="0"/>
              </a:rPr>
              <a:t>Snapshot of July 2025 Covered Ca enrollees receiving monthly APTC. Income levels reflect relevant program FPL cutoffs for the 2026 plan year. Net Premiums reflect projected 2026 net premiums under each tax credit scenario.   </a:t>
            </a:r>
          </a:p>
        </p:txBody>
      </p:sp>
      <p:sp>
        <p:nvSpPr>
          <p:cNvPr id="5" name="Slide Number Placeholder 4">
            <a:extLst>
              <a:ext uri="{FF2B5EF4-FFF2-40B4-BE49-F238E27FC236}">
                <a16:creationId xmlns:a16="http://schemas.microsoft.com/office/drawing/2014/main" id="{0C017B6D-F028-67A2-D7F9-E8562D53236E}"/>
              </a:ext>
            </a:extLst>
          </p:cNvPr>
          <p:cNvSpPr>
            <a:spLocks noGrp="1"/>
          </p:cNvSpPr>
          <p:nvPr>
            <p:ph type="sldNum" sz="quarter" idx="2"/>
          </p:nvPr>
        </p:nvSpPr>
        <p:spPr>
          <a:xfrm>
            <a:off x="10594596" y="330747"/>
            <a:ext cx="998501" cy="182038"/>
          </a:xfrm>
        </p:spPr>
        <p:txBody>
          <a:bodyPr/>
          <a:lstStyle/>
          <a:p>
            <a:pPr defTabSz="443729">
              <a:defRPr/>
            </a:pPr>
            <a:fld id="{C8146628-1A01-9741-8A8B-916D51547CC7}" type="slidenum">
              <a:rPr lang="en-US" sz="933">
                <a:latin typeface="Open Sans" panose="020B0606030504020204" pitchFamily="34" charset="0"/>
                <a:ea typeface="Open Sans" panose="020B0606030504020204" pitchFamily="34" charset="0"/>
                <a:cs typeface="Open Sans" panose="020B0606030504020204" pitchFamily="34" charset="0"/>
              </a:rPr>
              <a:pPr defTabSz="443729">
                <a:defRPr/>
              </a:pPr>
              <a:t>21</a:t>
            </a:fld>
            <a:endParaRPr lang="en-US" sz="933">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Group 32">
            <a:extLst>
              <a:ext uri="{FF2B5EF4-FFF2-40B4-BE49-F238E27FC236}">
                <a16:creationId xmlns:a16="http://schemas.microsoft.com/office/drawing/2014/main" id="{219D1C2B-4897-29EF-C0C6-435DFE81789D}"/>
              </a:ext>
            </a:extLst>
          </p:cNvPr>
          <p:cNvGrpSpPr/>
          <p:nvPr/>
        </p:nvGrpSpPr>
        <p:grpSpPr>
          <a:xfrm>
            <a:off x="532527" y="1904429"/>
            <a:ext cx="5295396" cy="3246684"/>
            <a:chOff x="2552699" y="872505"/>
            <a:chExt cx="6362700" cy="3714750"/>
          </a:xfrm>
        </p:grpSpPr>
        <p:graphicFrame>
          <p:nvGraphicFramePr>
            <p:cNvPr id="9" name="Chart 8">
              <a:extLst>
                <a:ext uri="{FF2B5EF4-FFF2-40B4-BE49-F238E27FC236}">
                  <a16:creationId xmlns:a16="http://schemas.microsoft.com/office/drawing/2014/main" id="{82D212D8-D9EE-CC97-7101-F2B3E7175484}"/>
                </a:ext>
              </a:extLst>
            </p:cNvPr>
            <p:cNvGraphicFramePr>
              <a:graphicFrameLocks/>
            </p:cNvGraphicFramePr>
            <p:nvPr>
              <p:extLst>
                <p:ext uri="{D42A27DB-BD31-4B8C-83A1-F6EECF244321}">
                  <p14:modId xmlns:p14="http://schemas.microsoft.com/office/powerpoint/2010/main" val="1685665758"/>
                </p:ext>
              </p:extLst>
            </p:nvPr>
          </p:nvGraphicFramePr>
          <p:xfrm>
            <a:off x="2552699" y="872505"/>
            <a:ext cx="6362700" cy="371475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4">
              <a:extLst>
                <a:ext uri="{FF2B5EF4-FFF2-40B4-BE49-F238E27FC236}">
                  <a16:creationId xmlns:a16="http://schemas.microsoft.com/office/drawing/2014/main" id="{B868F867-8B7D-B392-030C-08D81DE38A52}"/>
                </a:ext>
              </a:extLst>
            </p:cNvPr>
            <p:cNvSpPr txBox="1"/>
            <p:nvPr/>
          </p:nvSpPr>
          <p:spPr>
            <a:xfrm>
              <a:off x="4165187" y="3301717"/>
              <a:ext cx="621728" cy="47539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defTabSz="1219170">
                <a:defRPr/>
              </a:pPr>
              <a:r>
                <a:rPr lang="en-US" sz="1050" b="1"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$45</a:t>
              </a:r>
            </a:p>
            <a:p>
              <a:pPr algn="r" defTabSz="1219170">
                <a:defRPr/>
              </a:pPr>
              <a:r>
                <a:rPr lang="en-US" sz="1050"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p:txBody>
        </p:sp>
        <p:sp>
          <p:nvSpPr>
            <p:cNvPr id="24" name="TextBox 6">
              <a:extLst>
                <a:ext uri="{FF2B5EF4-FFF2-40B4-BE49-F238E27FC236}">
                  <a16:creationId xmlns:a16="http://schemas.microsoft.com/office/drawing/2014/main" id="{43CE24D5-F554-442A-AE00-48A155257989}"/>
                </a:ext>
              </a:extLst>
            </p:cNvPr>
            <p:cNvSpPr txBox="1"/>
            <p:nvPr/>
          </p:nvSpPr>
          <p:spPr>
            <a:xfrm>
              <a:off x="5219348" y="3136541"/>
              <a:ext cx="699024" cy="493007"/>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defTabSz="1219170">
                <a:defRPr/>
              </a:pPr>
              <a:r>
                <a:rPr lang="en-US" sz="1050" b="1"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$77</a:t>
              </a:r>
            </a:p>
            <a:p>
              <a:pPr algn="r" defTabSz="1219170">
                <a:defRPr/>
              </a:pPr>
              <a:r>
                <a:rPr lang="en-US" sz="1050"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p:txBody>
        </p:sp>
        <p:sp>
          <p:nvSpPr>
            <p:cNvPr id="26" name="TextBox 8">
              <a:extLst>
                <a:ext uri="{FF2B5EF4-FFF2-40B4-BE49-F238E27FC236}">
                  <a16:creationId xmlns:a16="http://schemas.microsoft.com/office/drawing/2014/main" id="{6FA4D3F6-D416-4B25-9452-ABFC8A2CED5D}"/>
                </a:ext>
              </a:extLst>
            </p:cNvPr>
            <p:cNvSpPr txBox="1"/>
            <p:nvPr/>
          </p:nvSpPr>
          <p:spPr>
            <a:xfrm>
              <a:off x="6375670" y="2574211"/>
              <a:ext cx="699855" cy="47539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defTabSz="1219170">
                <a:defRPr/>
              </a:pPr>
              <a:r>
                <a:rPr lang="en-US" sz="1050" b="1"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$111</a:t>
              </a:r>
            </a:p>
            <a:p>
              <a:pPr algn="r" defTabSz="1219170">
                <a:defRPr/>
              </a:pPr>
              <a:r>
                <a:rPr lang="en-US" sz="1050"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p:txBody>
        </p:sp>
        <p:sp>
          <p:nvSpPr>
            <p:cNvPr id="28" name="TextBox 10">
              <a:extLst>
                <a:ext uri="{FF2B5EF4-FFF2-40B4-BE49-F238E27FC236}">
                  <a16:creationId xmlns:a16="http://schemas.microsoft.com/office/drawing/2014/main" id="{511EA6A6-096B-4774-BBF0-E1534B1BFB01}"/>
                </a:ext>
              </a:extLst>
            </p:cNvPr>
            <p:cNvSpPr txBox="1"/>
            <p:nvPr/>
          </p:nvSpPr>
          <p:spPr>
            <a:xfrm>
              <a:off x="7619058" y="1732451"/>
              <a:ext cx="971598" cy="493007"/>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1219170">
                <a:defRPr/>
              </a:pPr>
              <a:r>
                <a:rPr lang="en-US" b="1"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$104</a:t>
              </a:r>
            </a:p>
            <a:p>
              <a:pPr defTabSz="1219170">
                <a:defRPr/>
              </a:pPr>
              <a:r>
                <a:rPr lang="en-US" ker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a:t>
              </a:r>
            </a:p>
          </p:txBody>
        </p:sp>
        <p:sp>
          <p:nvSpPr>
            <p:cNvPr id="30" name="TextBox 12">
              <a:extLst>
                <a:ext uri="{FF2B5EF4-FFF2-40B4-BE49-F238E27FC236}">
                  <a16:creationId xmlns:a16="http://schemas.microsoft.com/office/drawing/2014/main" id="{064FB96A-7C8C-4AA2-A43A-65D57AD275FE}"/>
                </a:ext>
              </a:extLst>
            </p:cNvPr>
            <p:cNvSpPr txBox="1"/>
            <p:nvPr/>
          </p:nvSpPr>
          <p:spPr>
            <a:xfrm>
              <a:off x="3048212" y="2661217"/>
              <a:ext cx="942892" cy="47539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1219170">
                <a:defRPr/>
              </a:pPr>
              <a:r>
                <a:rPr lang="en-US" sz="1050" b="1" kern="0">
                  <a:solidFill>
                    <a:srgbClr val="C00000"/>
                  </a:solidFill>
                  <a:latin typeface="Open Sans" panose="020B0606030504020204" pitchFamily="34" charset="0"/>
                  <a:ea typeface="Open Sans" panose="020B0606030504020204" pitchFamily="34" charset="0"/>
                  <a:cs typeface="Open Sans" panose="020B0606030504020204" pitchFamily="34" charset="0"/>
                </a:rPr>
                <a:t>$85</a:t>
              </a:r>
            </a:p>
            <a:p>
              <a:pPr defTabSz="1219170">
                <a:defRPr/>
              </a:pPr>
              <a:r>
                <a:rPr lang="en-US" sz="1050" kern="0">
                  <a:solidFill>
                    <a:srgbClr val="C00000"/>
                  </a:solidFill>
                  <a:latin typeface="Open Sans" panose="020B0606030504020204" pitchFamily="34" charset="0"/>
                  <a:ea typeface="Open Sans" panose="020B0606030504020204" pitchFamily="34" charset="0"/>
                  <a:cs typeface="Open Sans" panose="020B0606030504020204" pitchFamily="34" charset="0"/>
                </a:rPr>
                <a:t>more</a:t>
              </a:r>
            </a:p>
          </p:txBody>
        </p:sp>
      </p:grpSp>
      <p:graphicFrame>
        <p:nvGraphicFramePr>
          <p:cNvPr id="8" name="Chart 7">
            <a:extLst>
              <a:ext uri="{FF2B5EF4-FFF2-40B4-BE49-F238E27FC236}">
                <a16:creationId xmlns:a16="http://schemas.microsoft.com/office/drawing/2014/main" id="{DD752EB2-382C-FA4C-3D2A-D7D0332FC29C}"/>
              </a:ext>
            </a:extLst>
          </p:cNvPr>
          <p:cNvGraphicFramePr>
            <a:graphicFrameLocks/>
          </p:cNvGraphicFramePr>
          <p:nvPr>
            <p:extLst>
              <p:ext uri="{D42A27DB-BD31-4B8C-83A1-F6EECF244321}">
                <p14:modId xmlns:p14="http://schemas.microsoft.com/office/powerpoint/2010/main" val="245425267"/>
              </p:ext>
            </p:extLst>
          </p:nvPr>
        </p:nvGraphicFramePr>
        <p:xfrm>
          <a:off x="6515320" y="1953853"/>
          <a:ext cx="4991749" cy="3246685"/>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01415ED2-5E08-777E-951A-FE9E0949ED12}"/>
              </a:ext>
            </a:extLst>
          </p:cNvPr>
          <p:cNvPicPr>
            <a:picLocks noChangeAspect="1"/>
          </p:cNvPicPr>
          <p:nvPr/>
        </p:nvPicPr>
        <p:blipFill>
          <a:blip r:embed="rId5"/>
          <a:stretch>
            <a:fillRect/>
          </a:stretch>
        </p:blipFill>
        <p:spPr>
          <a:xfrm>
            <a:off x="1004441" y="5063118"/>
            <a:ext cx="4658375" cy="161948"/>
          </a:xfrm>
          <a:prstGeom prst="rect">
            <a:avLst/>
          </a:prstGeom>
        </p:spPr>
      </p:pic>
      <p:pic>
        <p:nvPicPr>
          <p:cNvPr id="16" name="Picture 15">
            <a:extLst>
              <a:ext uri="{FF2B5EF4-FFF2-40B4-BE49-F238E27FC236}">
                <a16:creationId xmlns:a16="http://schemas.microsoft.com/office/drawing/2014/main" id="{6406DE60-63E5-E2FE-1768-9C63175E0546}"/>
              </a:ext>
            </a:extLst>
          </p:cNvPr>
          <p:cNvPicPr>
            <a:picLocks noChangeAspect="1"/>
          </p:cNvPicPr>
          <p:nvPr/>
        </p:nvPicPr>
        <p:blipFill>
          <a:blip r:embed="rId5"/>
          <a:stretch>
            <a:fillRect/>
          </a:stretch>
        </p:blipFill>
        <p:spPr>
          <a:xfrm>
            <a:off x="7001098" y="5063118"/>
            <a:ext cx="4658375" cy="161948"/>
          </a:xfrm>
          <a:prstGeom prst="rect">
            <a:avLst/>
          </a:prstGeom>
        </p:spPr>
      </p:pic>
      <p:sp>
        <p:nvSpPr>
          <p:cNvPr id="17" name="TextBox 16">
            <a:extLst>
              <a:ext uri="{FF2B5EF4-FFF2-40B4-BE49-F238E27FC236}">
                <a16:creationId xmlns:a16="http://schemas.microsoft.com/office/drawing/2014/main" id="{821F6381-5826-F52A-5AEC-CF039F668E81}"/>
              </a:ext>
            </a:extLst>
          </p:cNvPr>
          <p:cNvSpPr txBox="1"/>
          <p:nvPr/>
        </p:nvSpPr>
        <p:spPr>
          <a:xfrm>
            <a:off x="6372033" y="5280151"/>
            <a:ext cx="5524745" cy="1195199"/>
          </a:xfrm>
          <a:prstGeom prst="rect">
            <a:avLst/>
          </a:prstGeom>
          <a:noFill/>
        </p:spPr>
        <p:txBody>
          <a:bodyPr wrap="square" lIns="91440" tIns="45720" rIns="91440" bIns="45720" rtlCol="0" anchor="t">
            <a:sp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marL="405130" lvl="1" indent="-380365">
              <a:spcBef>
                <a:spcPts val="800"/>
              </a:spcBef>
              <a:spcAft>
                <a:spcPts val="600"/>
              </a:spcAft>
              <a:buSzPct val="75000"/>
              <a:buFont typeface="Wingdings" panose="05000000000000000000" pitchFamily="2" charset="2"/>
              <a:buChar char="§"/>
              <a:defRPr/>
            </a:pP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The return of the </a:t>
            </a:r>
            <a:r>
              <a:rPr lang="en-US" sz="1200" b="1">
                <a:solidFill>
                  <a:srgbClr val="115A6A"/>
                </a:solidFill>
                <a:latin typeface="Open Sans" panose="020B0606030504020204" pitchFamily="34" charset="0"/>
                <a:ea typeface="Open Sans" panose="020B0606030504020204" pitchFamily="34" charset="0"/>
                <a:cs typeface="Open Sans" panose="020B0606030504020204" pitchFamily="34" charset="0"/>
              </a:rPr>
              <a:t>subsidy cliff </a:t>
            </a: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will result in middle income consumers paying the full premium cost to retain coverage.</a:t>
            </a:r>
            <a:endParaRPr lang="en-US" sz="105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405130" lvl="1" indent="-380365">
              <a:spcBef>
                <a:spcPts val="800"/>
              </a:spcBef>
              <a:spcAft>
                <a:spcPts val="600"/>
              </a:spcAft>
              <a:buSzPct val="75000"/>
              <a:buFont typeface="Wingdings" panose="05000000000000000000" pitchFamily="2" charset="2"/>
              <a:buChar char="§"/>
              <a:defRPr/>
            </a:pP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More than </a:t>
            </a:r>
            <a:r>
              <a:rPr lang="en-US" sz="1200" b="1">
                <a:solidFill>
                  <a:srgbClr val="356F77"/>
                </a:solidFill>
                <a:latin typeface="Open Sans" panose="020B0606030504020204" pitchFamily="34" charset="0"/>
                <a:ea typeface="Open Sans" panose="020B0606030504020204" pitchFamily="34" charset="0"/>
                <a:cs typeface="Open Sans" panose="020B0606030504020204" pitchFamily="34" charset="0"/>
              </a:rPr>
              <a:t>160,000 middle income</a:t>
            </a:r>
            <a:r>
              <a:rPr lang="en-US" sz="1200">
                <a:solidFill>
                  <a:srgbClr val="356F77"/>
                </a:solidFill>
                <a:latin typeface="Open Sans" panose="020B0606030504020204" pitchFamily="34" charset="0"/>
                <a:ea typeface="Open Sans" panose="020B0606030504020204" pitchFamily="34" charset="0"/>
                <a:cs typeface="Open Sans" panose="020B0606030504020204" pitchFamily="34" charset="0"/>
              </a:rPr>
              <a:t> </a:t>
            </a:r>
            <a:r>
              <a:rPr lang="en-US" sz="1200">
                <a:solidFill>
                  <a:srgbClr val="1D1B23"/>
                </a:solidFill>
                <a:latin typeface="Open Sans" panose="020B0606030504020204" pitchFamily="34" charset="0"/>
                <a:ea typeface="Open Sans" panose="020B0606030504020204" pitchFamily="34" charset="0"/>
                <a:cs typeface="Open Sans" panose="020B0606030504020204" pitchFamily="34" charset="0"/>
              </a:rPr>
              <a:t>Californians save an average of $502 per month in premium costs due to the enhanced premium tax credit</a:t>
            </a:r>
            <a:r>
              <a:rPr lang="en-US" sz="1200">
                <a:solidFill>
                  <a:srgbClr val="574F58"/>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8305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0665-6F85-B2D9-F757-1CDAE0C0074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7B8D42-C5AA-2030-1A99-4732F48ABEF3}"/>
              </a:ext>
            </a:extLst>
          </p:cNvPr>
          <p:cNvSpPr txBox="1"/>
          <p:nvPr/>
        </p:nvSpPr>
        <p:spPr>
          <a:xfrm>
            <a:off x="600670" y="5929931"/>
            <a:ext cx="10985502" cy="318490"/>
          </a:xfrm>
          <a:prstGeom prst="rect">
            <a:avLst/>
          </a:prstGeom>
        </p:spPr>
        <p:txBody>
          <a:bodyPr lIns="45719" tIns="45719" rIns="45719" bIns="45719" rtlCol="0">
            <a:norm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defTabSz="412750">
              <a:lnSpc>
                <a:spcPct val="90000"/>
              </a:lnSpc>
              <a:spcAft>
                <a:spcPts val="600"/>
              </a:spcAft>
            </a:pPr>
            <a:r>
              <a:rPr lang="en-US" sz="900" b="1" kern="1200">
                <a:solidFill>
                  <a:srgbClr val="554D56"/>
                </a:solidFill>
                <a:latin typeface="Open Sans" panose="020B0606030504020204" pitchFamily="34" charset="0"/>
                <a:ea typeface="Open Sans" panose="020B0606030504020204" pitchFamily="34" charset="0"/>
                <a:cs typeface="Open Sans" panose="020B0606030504020204" pitchFamily="34" charset="0"/>
              </a:rPr>
              <a:t>Source: Snapshot of July 2025 Covered California among Federally Recognized Tribal Members receiving monthly APTC. Income levels reflect plan year 2026 FPL for an individual.  </a:t>
            </a:r>
          </a:p>
        </p:txBody>
      </p:sp>
      <p:sp>
        <p:nvSpPr>
          <p:cNvPr id="2" name="Title 1">
            <a:extLst>
              <a:ext uri="{FF2B5EF4-FFF2-40B4-BE49-F238E27FC236}">
                <a16:creationId xmlns:a16="http://schemas.microsoft.com/office/drawing/2014/main" id="{87CB1890-3411-A21D-B602-1542AE1A3455}"/>
              </a:ext>
            </a:extLst>
          </p:cNvPr>
          <p:cNvSpPr>
            <a:spLocks noGrp="1"/>
          </p:cNvSpPr>
          <p:nvPr>
            <p:ph type="title"/>
          </p:nvPr>
        </p:nvSpPr>
        <p:spPr>
          <a:xfrm>
            <a:off x="507095" y="1798777"/>
            <a:ext cx="11172651" cy="537981"/>
          </a:xfrm>
        </p:spPr>
        <p:txBody>
          <a:bodyPr lIns="91440" tIns="45720" rIns="91440" bIns="45720" anchor="b">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defTabSz="1219140">
              <a:lnSpc>
                <a:spcPct val="90000"/>
              </a:lnSpc>
            </a:pPr>
            <a:r>
              <a:rPr lang="en-US" sz="4000" spc="-116">
                <a:solidFill>
                  <a:srgbClr val="DC6020"/>
                </a:solidFill>
                <a:latin typeface="Source Serif 4 Black"/>
                <a:ea typeface="Open Sans"/>
                <a:cs typeface="Open Sans"/>
              </a:rPr>
              <a:t>Impact</a:t>
            </a:r>
            <a:r>
              <a:rPr lang="en-US" sz="4000" b="1" kern="1200" spc="-116" baseline="0">
                <a:solidFill>
                  <a:srgbClr val="DC6020"/>
                </a:solidFill>
                <a:latin typeface="Source Serif 4 Black"/>
                <a:ea typeface="Open Sans"/>
                <a:cs typeface="Open Sans"/>
              </a:rPr>
              <a:t> </a:t>
            </a:r>
            <a:r>
              <a:rPr lang="en-US" sz="4000" spc="-116">
                <a:solidFill>
                  <a:srgbClr val="DC6020"/>
                </a:solidFill>
                <a:latin typeface="Source Serif 4 Black"/>
                <a:ea typeface="Open Sans"/>
                <a:cs typeface="Open Sans"/>
              </a:rPr>
              <a:t>to </a:t>
            </a:r>
            <a:r>
              <a:rPr lang="en-US" sz="4000" b="1" kern="1200" spc="-116" baseline="0">
                <a:solidFill>
                  <a:srgbClr val="DC6020"/>
                </a:solidFill>
                <a:latin typeface="Source Serif 4 Black"/>
                <a:ea typeface="Open Sans"/>
                <a:cs typeface="Open Sans"/>
              </a:rPr>
              <a:t>American Indians if the Enhanced </a:t>
            </a:r>
            <a:r>
              <a:rPr lang="en-US" sz="4000" spc="-116">
                <a:solidFill>
                  <a:srgbClr val="DC6020"/>
                </a:solidFill>
                <a:latin typeface="Source Serif 4 Black"/>
                <a:ea typeface="Open Sans"/>
                <a:cs typeface="Open Sans"/>
              </a:rPr>
              <a:t>P</a:t>
            </a:r>
            <a:r>
              <a:rPr lang="en-US" sz="4000" b="1" kern="1200" spc="-116" baseline="0">
                <a:solidFill>
                  <a:srgbClr val="DC6020"/>
                </a:solidFill>
                <a:latin typeface="Source Serif 4 Black"/>
                <a:ea typeface="Open Sans"/>
                <a:cs typeface="Open Sans"/>
              </a:rPr>
              <a:t>remium </a:t>
            </a:r>
            <a:r>
              <a:rPr lang="en-US" sz="4000" spc="-116">
                <a:solidFill>
                  <a:srgbClr val="DC6020"/>
                </a:solidFill>
                <a:latin typeface="Source Serif 4 Black"/>
                <a:ea typeface="Open Sans"/>
                <a:cs typeface="Open Sans"/>
              </a:rPr>
              <a:t>T</a:t>
            </a:r>
            <a:r>
              <a:rPr lang="en-US" sz="4000" b="1" kern="1200" spc="-116" baseline="0">
                <a:solidFill>
                  <a:srgbClr val="DC6020"/>
                </a:solidFill>
                <a:latin typeface="Source Serif 4 Black"/>
                <a:ea typeface="Open Sans"/>
                <a:cs typeface="Open Sans"/>
              </a:rPr>
              <a:t>ax </a:t>
            </a:r>
            <a:r>
              <a:rPr lang="en-US" sz="4000" spc="-116">
                <a:solidFill>
                  <a:srgbClr val="DC6020"/>
                </a:solidFill>
                <a:latin typeface="Source Serif 4 Black"/>
                <a:ea typeface="Open Sans"/>
                <a:cs typeface="Open Sans"/>
              </a:rPr>
              <a:t>C</a:t>
            </a:r>
            <a:r>
              <a:rPr lang="en-US" sz="4000" b="1" kern="1200" spc="-116" baseline="0">
                <a:solidFill>
                  <a:srgbClr val="DC6020"/>
                </a:solidFill>
                <a:latin typeface="Source Serif 4 Black"/>
                <a:ea typeface="Open Sans"/>
                <a:cs typeface="Open Sans"/>
              </a:rPr>
              <a:t>redits </a:t>
            </a:r>
            <a:r>
              <a:rPr lang="en-US" sz="4000" spc="-116">
                <a:solidFill>
                  <a:srgbClr val="DC6020"/>
                </a:solidFill>
                <a:latin typeface="Source Serif 4 Black"/>
                <a:ea typeface="Open Sans"/>
                <a:cs typeface="Open Sans"/>
              </a:rPr>
              <a:t>E</a:t>
            </a:r>
            <a:r>
              <a:rPr lang="en-US" sz="4000" b="1" kern="1200" spc="-116" baseline="0">
                <a:solidFill>
                  <a:srgbClr val="DC6020"/>
                </a:solidFill>
                <a:latin typeface="Source Serif 4 Black"/>
                <a:ea typeface="Open Sans"/>
                <a:cs typeface="Open Sans"/>
              </a:rPr>
              <a:t>xpire</a:t>
            </a:r>
          </a:p>
        </p:txBody>
      </p:sp>
      <p:sp>
        <p:nvSpPr>
          <p:cNvPr id="3" name="Text Placeholder 2">
            <a:extLst>
              <a:ext uri="{FF2B5EF4-FFF2-40B4-BE49-F238E27FC236}">
                <a16:creationId xmlns:a16="http://schemas.microsoft.com/office/drawing/2014/main" id="{D5942DE4-4485-6602-99D1-A7F0D168A3C5}"/>
              </a:ext>
            </a:extLst>
          </p:cNvPr>
          <p:cNvSpPr>
            <a:spLocks noGrp="1"/>
          </p:cNvSpPr>
          <p:nvPr>
            <p:ph type="body" sz="quarter" idx="10"/>
          </p:nvPr>
        </p:nvSpPr>
        <p:spPr>
          <a:xfrm>
            <a:off x="662145" y="2522863"/>
            <a:ext cx="10191385" cy="3316077"/>
          </a:xfrm>
        </p:spPr>
        <p:txBody>
          <a:bodyPr vert="horz" lIns="121920" tIns="60960" rIns="121920" bIns="60960" rtlCol="0">
            <a:normAutofit fontScale="85000" lnSpcReduction="10000"/>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defTabSz="412750">
              <a:lnSpc>
                <a:spcPct val="170000"/>
              </a:lnSpc>
              <a:spcAft>
                <a:spcPts val="600"/>
              </a:spcAft>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The savings from the enhanced tax credit have been substantial for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Federally Recognized AI/AN </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consumers: </a:t>
            </a:r>
          </a:p>
          <a:p>
            <a:pPr marL="0" lvl="1" defTabSz="412750">
              <a:lnSpc>
                <a:spcPct val="170000"/>
              </a:lnSpc>
              <a:spcAft>
                <a:spcPts val="600"/>
              </a:spcAft>
              <a:buFont typeface="Wingdings" panose="05000000000000000000" pitchFamily="2" charset="2"/>
              <a:buChar char="§"/>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On average, consumers save an additional </a:t>
            </a:r>
            <a:r>
              <a:rPr lang="en-US" sz="2400" b="1">
                <a:solidFill>
                  <a:srgbClr val="115A6A"/>
                </a:solidFill>
                <a:latin typeface="Open Sans" panose="020B0606030504020204" pitchFamily="34" charset="0"/>
                <a:ea typeface="Open Sans" panose="020B0606030504020204" pitchFamily="34" charset="0"/>
                <a:cs typeface="Open Sans" panose="020B0606030504020204" pitchFamily="34" charset="0"/>
              </a:rPr>
              <a:t>$68 </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on premium costs each month. </a:t>
            </a:r>
          </a:p>
          <a:p>
            <a:pPr marL="0" lvl="1" defTabSz="412750">
              <a:lnSpc>
                <a:spcPct val="170000"/>
              </a:lnSpc>
              <a:spcAft>
                <a:spcPts val="600"/>
              </a:spcAft>
              <a:buFont typeface="Wingdings" panose="05000000000000000000" pitchFamily="2" charset="2"/>
              <a:buChar char="§"/>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More than </a:t>
            </a:r>
            <a:r>
              <a:rPr lang="en-US" sz="2400" b="1">
                <a:solidFill>
                  <a:srgbClr val="115A6A"/>
                </a:solidFill>
                <a:latin typeface="Open Sans" panose="020B0606030504020204" pitchFamily="34" charset="0"/>
                <a:ea typeface="Open Sans" panose="020B0606030504020204" pitchFamily="34" charset="0"/>
                <a:cs typeface="Open Sans" panose="020B0606030504020204" pitchFamily="34" charset="0"/>
              </a:rPr>
              <a:t>568 middle-income </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enrollees are now receiving a tax credit for their coverage where previously no financial help was available. </a:t>
            </a:r>
          </a:p>
          <a:p>
            <a:pPr marL="0" lvl="1" defTabSz="412750">
              <a:lnSpc>
                <a:spcPct val="170000"/>
              </a:lnSpc>
              <a:spcAft>
                <a:spcPts val="600"/>
              </a:spcAft>
            </a:pPr>
            <a:endPar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hidden="1">
            <a:extLst>
              <a:ext uri="{FF2B5EF4-FFF2-40B4-BE49-F238E27FC236}">
                <a16:creationId xmlns:a16="http://schemas.microsoft.com/office/drawing/2014/main" id="{0F61DFE8-3DD4-5DC4-EAC1-6AEE6F55B91E}"/>
              </a:ext>
            </a:extLst>
          </p:cNvPr>
          <p:cNvSpPr>
            <a:spLocks noGrp="1"/>
          </p:cNvSpPr>
          <p:nvPr>
            <p:ph type="sldNum" sz="quarter" idx="2"/>
          </p:nvPr>
        </p:nvSpPr>
        <p:spPr/>
        <p:txBody>
          <a:bodyPr/>
          <a:lstStyle/>
          <a:p>
            <a:pPr>
              <a:spcAft>
                <a:spcPts val="600"/>
              </a:spcAft>
            </a:pPr>
            <a:fld id="{C8146628-1A01-9741-8A8B-916D51547CC7}" type="slidenum">
              <a:rPr lang="en-US" smtClean="0"/>
              <a:pPr>
                <a:spcAft>
                  <a:spcPts val="600"/>
                </a:spcAft>
              </a:pPr>
              <a:t>22</a:t>
            </a:fld>
            <a:endParaRPr lang="en-US"/>
          </a:p>
        </p:txBody>
      </p:sp>
    </p:spTree>
    <p:extLst>
      <p:ext uri="{BB962C8B-B14F-4D97-AF65-F5344CB8AC3E}">
        <p14:creationId xmlns:p14="http://schemas.microsoft.com/office/powerpoint/2010/main" val="275871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A627-0F9D-8A47-522F-37340C6920F4}"/>
              </a:ext>
            </a:extLst>
          </p:cNvPr>
          <p:cNvSpPr>
            <a:spLocks noGrp="1"/>
          </p:cNvSpPr>
          <p:nvPr>
            <p:ph type="title"/>
          </p:nvPr>
        </p:nvSpPr>
        <p:spPr>
          <a:xfrm>
            <a:off x="609600" y="903701"/>
            <a:ext cx="10880035" cy="537981"/>
          </a:xfrm>
        </p:spPr>
        <p:txBody>
          <a:bodyPr>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40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Projected Premium Increases For Federally Recognized Tribal Members</a:t>
            </a:r>
          </a:p>
        </p:txBody>
      </p:sp>
      <p:sp>
        <p:nvSpPr>
          <p:cNvPr id="3" name="Text Placeholder 2">
            <a:extLst>
              <a:ext uri="{FF2B5EF4-FFF2-40B4-BE49-F238E27FC236}">
                <a16:creationId xmlns:a16="http://schemas.microsoft.com/office/drawing/2014/main" id="{06B0D667-51F6-08CE-7914-63F7EA9D5B7F}"/>
              </a:ext>
            </a:extLst>
          </p:cNvPr>
          <p:cNvSpPr>
            <a:spLocks noGrp="1"/>
          </p:cNvSpPr>
          <p:nvPr>
            <p:ph type="body" sz="quarter" idx="10"/>
          </p:nvPr>
        </p:nvSpPr>
        <p:spPr>
          <a:xfrm>
            <a:off x="751478" y="2384384"/>
            <a:ext cx="3811325" cy="3987127"/>
          </a:xfrm>
        </p:spPr>
        <p:txBody>
          <a:bodyPr vert="horz" lIns="80683" tIns="40341" rIns="80683" bIns="40341" rtlCol="0" anchor="t">
            <a:normAutofit lnSpcReduction="10000"/>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pPr>
              <a:lnSpc>
                <a:spcPct val="150000"/>
              </a:lnSpc>
            </a:pPr>
            <a:r>
              <a:rPr lang="en-US" sz="1600">
                <a:latin typeface="Open Sans" panose="020B0606030504020204" pitchFamily="34" charset="0"/>
                <a:ea typeface="Open Sans" panose="020B0606030504020204" pitchFamily="34" charset="0"/>
                <a:cs typeface="Open Sans" panose="020B0606030504020204" pitchFamily="34" charset="0"/>
              </a:rPr>
              <a:t>Covered California members from </a:t>
            </a:r>
            <a:r>
              <a:rPr lang="en-US" sz="1600" b="1">
                <a:latin typeface="Open Sans" panose="020B0606030504020204" pitchFamily="34" charset="0"/>
                <a:ea typeface="Open Sans" panose="020B0606030504020204" pitchFamily="34" charset="0"/>
                <a:cs typeface="Open Sans" panose="020B0606030504020204" pitchFamily="34" charset="0"/>
              </a:rPr>
              <a:t>federally recognized tribes </a:t>
            </a:r>
            <a:r>
              <a:rPr lang="en-US" sz="1600">
                <a:latin typeface="Open Sans" panose="020B0606030504020204" pitchFamily="34" charset="0"/>
                <a:ea typeface="Open Sans" panose="020B0606030504020204" pitchFamily="34" charset="0"/>
                <a:cs typeface="Open Sans" panose="020B0606030504020204" pitchFamily="34" charset="0"/>
              </a:rPr>
              <a:t>are projected to face </a:t>
            </a:r>
            <a:r>
              <a:rPr lang="en-US" sz="1600" b="1">
                <a:latin typeface="Open Sans" panose="020B0606030504020204" pitchFamily="34" charset="0"/>
                <a:ea typeface="Open Sans" panose="020B0606030504020204" pitchFamily="34" charset="0"/>
                <a:cs typeface="Open Sans" panose="020B0606030504020204" pitchFamily="34" charset="0"/>
              </a:rPr>
              <a:t>an average 118% increase</a:t>
            </a:r>
            <a:r>
              <a:rPr lang="en-US" sz="1600">
                <a:latin typeface="Open Sans" panose="020B0606030504020204" pitchFamily="34" charset="0"/>
                <a:ea typeface="Open Sans" panose="020B0606030504020204" pitchFamily="34" charset="0"/>
                <a:cs typeface="Open Sans" panose="020B0606030504020204" pitchFamily="34" charset="0"/>
              </a:rPr>
              <a:t> in premium costs.</a:t>
            </a:r>
          </a:p>
          <a:p>
            <a:pPr>
              <a:lnSpc>
                <a:spcPct val="150000"/>
              </a:lnSpc>
            </a:pPr>
            <a:r>
              <a:rPr lang="en-US" sz="1600">
                <a:latin typeface="Open Sans" panose="020B0606030504020204" pitchFamily="34" charset="0"/>
                <a:ea typeface="Open Sans" panose="020B0606030504020204" pitchFamily="34" charset="0"/>
                <a:cs typeface="Open Sans" panose="020B0606030504020204" pitchFamily="34" charset="0"/>
              </a:rPr>
              <a:t>However, premiums for Latino federally recognized members are expected to increase by an average of 134%, while tribal members identifying as multiple races will see an average premium increase of 120%. </a:t>
            </a:r>
          </a:p>
        </p:txBody>
      </p:sp>
      <p:sp>
        <p:nvSpPr>
          <p:cNvPr id="4" name="Slide Number Placeholder 3">
            <a:extLst>
              <a:ext uri="{FF2B5EF4-FFF2-40B4-BE49-F238E27FC236}">
                <a16:creationId xmlns:a16="http://schemas.microsoft.com/office/drawing/2014/main" id="{237D596D-B15D-09E5-E34D-B8784B2F0313}"/>
              </a:ext>
            </a:extLst>
          </p:cNvPr>
          <p:cNvSpPr>
            <a:spLocks noGrp="1"/>
          </p:cNvSpPr>
          <p:nvPr>
            <p:ph type="sldNum" sz="quarter" idx="2"/>
          </p:nvPr>
        </p:nvSpPr>
        <p:spPr/>
        <p:txBody>
          <a:bodyPr/>
          <a:lstStyle>
            <a:defPPr>
              <a:defRPr lang="en-US"/>
            </a:defPPr>
            <a:lvl1pPr marL="0" algn="l" defTabSz="355898" rtl="0" eaLnBrk="1" latinLnBrk="0" hangingPunct="1">
              <a:defRPr sz="1401" kern="1200">
                <a:solidFill>
                  <a:schemeClr val="tx1"/>
                </a:solidFill>
                <a:latin typeface="+mn-lt"/>
                <a:ea typeface="+mn-ea"/>
                <a:cs typeface="+mn-cs"/>
              </a:defRPr>
            </a:lvl1pPr>
            <a:lvl2pPr marL="355898" algn="l" defTabSz="355898" rtl="0" eaLnBrk="1" latinLnBrk="0" hangingPunct="1">
              <a:defRPr sz="1401" kern="1200">
                <a:solidFill>
                  <a:schemeClr val="tx1"/>
                </a:solidFill>
                <a:latin typeface="+mn-lt"/>
                <a:ea typeface="+mn-ea"/>
                <a:cs typeface="+mn-cs"/>
              </a:defRPr>
            </a:lvl2pPr>
            <a:lvl3pPr marL="711798" algn="l" defTabSz="355898" rtl="0" eaLnBrk="1" latinLnBrk="0" hangingPunct="1">
              <a:defRPr sz="1401" kern="1200">
                <a:solidFill>
                  <a:schemeClr val="tx1"/>
                </a:solidFill>
                <a:latin typeface="+mn-lt"/>
                <a:ea typeface="+mn-ea"/>
                <a:cs typeface="+mn-cs"/>
              </a:defRPr>
            </a:lvl3pPr>
            <a:lvl4pPr marL="1067696" algn="l" defTabSz="355898" rtl="0" eaLnBrk="1" latinLnBrk="0" hangingPunct="1">
              <a:defRPr sz="1401" kern="1200">
                <a:solidFill>
                  <a:schemeClr val="tx1"/>
                </a:solidFill>
                <a:latin typeface="+mn-lt"/>
                <a:ea typeface="+mn-ea"/>
                <a:cs typeface="+mn-cs"/>
              </a:defRPr>
            </a:lvl4pPr>
            <a:lvl5pPr marL="1423595" algn="l" defTabSz="355898" rtl="0" eaLnBrk="1" latinLnBrk="0" hangingPunct="1">
              <a:defRPr sz="1401" kern="1200">
                <a:solidFill>
                  <a:schemeClr val="tx1"/>
                </a:solidFill>
                <a:latin typeface="+mn-lt"/>
                <a:ea typeface="+mn-ea"/>
                <a:cs typeface="+mn-cs"/>
              </a:defRPr>
            </a:lvl5pPr>
            <a:lvl6pPr marL="1779493" algn="l" defTabSz="355898" rtl="0" eaLnBrk="1" latinLnBrk="0" hangingPunct="1">
              <a:defRPr sz="1401" kern="1200">
                <a:solidFill>
                  <a:schemeClr val="tx1"/>
                </a:solidFill>
                <a:latin typeface="+mn-lt"/>
                <a:ea typeface="+mn-ea"/>
                <a:cs typeface="+mn-cs"/>
              </a:defRPr>
            </a:lvl6pPr>
            <a:lvl7pPr marL="2135393" algn="l" defTabSz="355898" rtl="0" eaLnBrk="1" latinLnBrk="0" hangingPunct="1">
              <a:defRPr sz="1401" kern="1200">
                <a:solidFill>
                  <a:schemeClr val="tx1"/>
                </a:solidFill>
                <a:latin typeface="+mn-lt"/>
                <a:ea typeface="+mn-ea"/>
                <a:cs typeface="+mn-cs"/>
              </a:defRPr>
            </a:lvl7pPr>
            <a:lvl8pPr marL="2491291" algn="l" defTabSz="355898" rtl="0" eaLnBrk="1" latinLnBrk="0" hangingPunct="1">
              <a:defRPr sz="1401" kern="1200">
                <a:solidFill>
                  <a:schemeClr val="tx1"/>
                </a:solidFill>
                <a:latin typeface="+mn-lt"/>
                <a:ea typeface="+mn-ea"/>
                <a:cs typeface="+mn-cs"/>
              </a:defRPr>
            </a:lvl8pPr>
            <a:lvl9pPr marL="2847189" algn="l" defTabSz="355898" rtl="0" eaLnBrk="1" latinLnBrk="0" hangingPunct="1">
              <a:defRPr sz="1401" kern="1200">
                <a:solidFill>
                  <a:schemeClr val="tx1"/>
                </a:solidFill>
                <a:latin typeface="+mn-lt"/>
                <a:ea typeface="+mn-ea"/>
                <a:cs typeface="+mn-cs"/>
              </a:defRPr>
            </a:lvl9pPr>
          </a:lstStyle>
          <a:p>
            <a:pPr algn="r"/>
            <a:fld id="{C8146628-1A01-9741-8A8B-916D51547CC7}" type="slidenum">
              <a:rPr lang="en-US" sz="9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pPr algn="r"/>
              <a:t>23</a:t>
            </a:fld>
            <a:endParaRPr lang="en-US" sz="9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76B0108-4403-BB01-4E37-61000ED0E9A5}"/>
              </a:ext>
            </a:extLst>
          </p:cNvPr>
          <p:cNvPicPr>
            <a:picLocks noChangeAspect="1"/>
          </p:cNvPicPr>
          <p:nvPr/>
        </p:nvPicPr>
        <p:blipFill>
          <a:blip r:embed="rId3"/>
          <a:stretch>
            <a:fillRect/>
          </a:stretch>
        </p:blipFill>
        <p:spPr>
          <a:xfrm>
            <a:off x="4737442" y="2195982"/>
            <a:ext cx="6592911" cy="4363932"/>
          </a:xfrm>
          <a:prstGeom prst="rect">
            <a:avLst/>
          </a:prstGeom>
        </p:spPr>
      </p:pic>
      <p:sp>
        <p:nvSpPr>
          <p:cNvPr id="9" name="TextBox 8">
            <a:extLst>
              <a:ext uri="{FF2B5EF4-FFF2-40B4-BE49-F238E27FC236}">
                <a16:creationId xmlns:a16="http://schemas.microsoft.com/office/drawing/2014/main" id="{E26B23E9-E5DC-6C74-6164-880D0DDFC24B}"/>
              </a:ext>
            </a:extLst>
          </p:cNvPr>
          <p:cNvSpPr txBox="1"/>
          <p:nvPr/>
        </p:nvSpPr>
        <p:spPr>
          <a:xfrm>
            <a:off x="9714243" y="2732772"/>
            <a:ext cx="884104" cy="307777"/>
          </a:xfrm>
          <a:prstGeom prst="rect">
            <a:avLst/>
          </a:prstGeom>
          <a:noFill/>
        </p:spPr>
        <p:txBody>
          <a:bodyPr wrap="square">
            <a:spAutoFit/>
          </a:bodyPr>
          <a:lstStyle/>
          <a:p>
            <a:pPr algn="ctr"/>
            <a:r>
              <a:rPr lang="en-US" sz="1400" b="1">
                <a:solidFill>
                  <a:srgbClr val="C00000"/>
                </a:solidFill>
                <a:latin typeface="Open Sans" panose="020B0606030504020204" pitchFamily="34" charset="0"/>
                <a:ea typeface="Open Sans" panose="020B0606030504020204" pitchFamily="34" charset="0"/>
                <a:cs typeface="Open Sans" panose="020B0606030504020204" pitchFamily="34" charset="0"/>
              </a:rPr>
              <a:t>118% </a:t>
            </a:r>
            <a:endParaRPr lang="en-US" sz="1400">
              <a:solidFill>
                <a:srgbClr val="C00000"/>
              </a:solidFill>
            </a:endParaRPr>
          </a:p>
        </p:txBody>
      </p:sp>
      <p:sp>
        <p:nvSpPr>
          <p:cNvPr id="10" name="TextBox 9">
            <a:extLst>
              <a:ext uri="{FF2B5EF4-FFF2-40B4-BE49-F238E27FC236}">
                <a16:creationId xmlns:a16="http://schemas.microsoft.com/office/drawing/2014/main" id="{9C3081C4-CC40-30D0-821F-F488152D855F}"/>
              </a:ext>
            </a:extLst>
          </p:cNvPr>
          <p:cNvSpPr txBox="1"/>
          <p:nvPr/>
        </p:nvSpPr>
        <p:spPr>
          <a:xfrm>
            <a:off x="3704021" y="6437486"/>
            <a:ext cx="8659752" cy="246221"/>
          </a:xfrm>
          <a:prstGeom prst="rect">
            <a:avLst/>
          </a:prstGeom>
          <a:noFill/>
        </p:spPr>
        <p:txBody>
          <a:bodyPr wrap="square" lIns="121920" tIns="60960" rIns="121920" bIns="60960" rtlCol="0" anchor="t">
            <a:sp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800" b="1">
                <a:solidFill>
                  <a:srgbClr val="1D1B23"/>
                </a:solidFill>
                <a:latin typeface="Open Sans" panose="020B0606030504020204" pitchFamily="34" charset="0"/>
                <a:ea typeface="Open Sans" panose="020B0606030504020204" pitchFamily="34" charset="0"/>
                <a:cs typeface="Open Sans" panose="020B0606030504020204" pitchFamily="34" charset="0"/>
              </a:rPr>
              <a:t>Source: </a:t>
            </a:r>
            <a:r>
              <a:rPr lang="en-US" sz="800">
                <a:solidFill>
                  <a:srgbClr val="1D1B23"/>
                </a:solidFill>
                <a:latin typeface="Open Sans" panose="020B0606030504020204" pitchFamily="34" charset="0"/>
                <a:ea typeface="Open Sans" panose="020B0606030504020204" pitchFamily="34" charset="0"/>
                <a:cs typeface="Open Sans" panose="020B0606030504020204" pitchFamily="34" charset="0"/>
              </a:rPr>
              <a:t>Snapshot of July 2025 Covered California AI/AN enrollees receiving monthly APTC. Income levels reflect relevant program FPL cutoffs for the 2026 plan year. </a:t>
            </a:r>
          </a:p>
        </p:txBody>
      </p:sp>
    </p:spTree>
    <p:extLst>
      <p:ext uri="{BB962C8B-B14F-4D97-AF65-F5344CB8AC3E}">
        <p14:creationId xmlns:p14="http://schemas.microsoft.com/office/powerpoint/2010/main" val="1770443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1DD8-6D3B-CA73-AE35-56105DA7E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8A8F04-C29E-1AAA-2428-DAB71C67FA16}"/>
              </a:ext>
            </a:extLst>
          </p:cNvPr>
          <p:cNvSpPr>
            <a:spLocks noGrp="1"/>
          </p:cNvSpPr>
          <p:nvPr>
            <p:ph type="title"/>
          </p:nvPr>
        </p:nvSpPr>
        <p:spPr>
          <a:xfrm>
            <a:off x="838200" y="2103967"/>
            <a:ext cx="10515600" cy="1325033"/>
          </a:xfrm>
        </p:spPr>
        <p:txBody>
          <a:bodyPr/>
          <a:lstStyle/>
          <a:p>
            <a:r>
              <a:rPr lang="en-US" sz="6000"/>
              <a:t>Covered California's Efforts to Inform the Policies</a:t>
            </a:r>
          </a:p>
        </p:txBody>
      </p:sp>
    </p:spTree>
    <p:extLst>
      <p:ext uri="{BB962C8B-B14F-4D97-AF65-F5344CB8AC3E}">
        <p14:creationId xmlns:p14="http://schemas.microsoft.com/office/powerpoint/2010/main" val="41510029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4AD5-514D-3777-7CBD-CD0AC8389C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025040-CEAD-3F57-F135-020B011B7928}"/>
              </a:ext>
            </a:extLst>
          </p:cNvPr>
          <p:cNvSpPr>
            <a:spLocks noGrp="1"/>
          </p:cNvSpPr>
          <p:nvPr>
            <p:ph type="title"/>
          </p:nvPr>
        </p:nvSpPr>
        <p:spPr>
          <a:xfrm>
            <a:off x="532481" y="879096"/>
            <a:ext cx="11453870" cy="537981"/>
          </a:xfrm>
          <a:prstGeom prst="rect">
            <a:avLst/>
          </a:prstGeom>
        </p:spPr>
        <p:txBody>
          <a:bodyPr lIns="91440" tIns="45720" rIns="91440" bIns="45720" anchor="t">
            <a:noAutofit/>
          </a:bodyPr>
          <a:lstStyle/>
          <a:p>
            <a:r>
              <a:rPr lang="en-US" sz="4000" b="1">
                <a:solidFill>
                  <a:srgbClr val="DC6020"/>
                </a:solidFill>
                <a:latin typeface="Source Serif 4"/>
                <a:ea typeface="Open Sans"/>
                <a:cs typeface="Open Sans"/>
              </a:rPr>
              <a:t>Federal Policy Engagement</a:t>
            </a:r>
          </a:p>
        </p:txBody>
      </p:sp>
      <p:sp>
        <p:nvSpPr>
          <p:cNvPr id="6" name="Text Placeholder 5">
            <a:extLst>
              <a:ext uri="{FF2B5EF4-FFF2-40B4-BE49-F238E27FC236}">
                <a16:creationId xmlns:a16="http://schemas.microsoft.com/office/drawing/2014/main" id="{27D5BF02-5D43-6CCE-BA73-E4C7ABF7B5C4}"/>
              </a:ext>
            </a:extLst>
          </p:cNvPr>
          <p:cNvSpPr>
            <a:spLocks noGrp="1"/>
          </p:cNvSpPr>
          <p:nvPr>
            <p:ph type="body" sz="quarter" idx="10"/>
          </p:nvPr>
        </p:nvSpPr>
        <p:spPr>
          <a:xfrm>
            <a:off x="620616" y="2213900"/>
            <a:ext cx="11277600" cy="3272450"/>
          </a:xfrm>
          <a:prstGeom prst="rect">
            <a:avLst/>
          </a:prstGeom>
        </p:spPr>
        <p:txBody>
          <a:bodyPr lIns="121920" tIns="60960" rIns="121920" bIns="60960" anchor="t">
            <a:noAutofit/>
          </a:bodyPr>
          <a:lstStyle/>
          <a:p>
            <a:r>
              <a:rPr lang="en-US" sz="1600" b="1">
                <a:solidFill>
                  <a:srgbClr val="115A6A"/>
                </a:solidFill>
              </a:rPr>
              <a:t>June:</a:t>
            </a:r>
            <a:r>
              <a:rPr lang="en-US" sz="1600">
                <a:solidFill>
                  <a:srgbClr val="115A6A"/>
                </a:solidFill>
              </a:rPr>
              <a:t> </a:t>
            </a:r>
            <a:r>
              <a:rPr lang="en-US" sz="1600"/>
              <a:t>Continued federal engagement with state-based marketplaces (SBMs) nationwide on the potential expiration of EPTCs.</a:t>
            </a:r>
          </a:p>
          <a:p>
            <a:pPr marL="689610" lvl="1" indent="-378460">
              <a:buFont typeface="Wingdings" panose="05000000000000000000" pitchFamily="2" charset="2"/>
              <a:buChar char="§"/>
            </a:pPr>
            <a:r>
              <a:rPr lang="en-US" sz="1400"/>
              <a:t>Participated in national press conference and D.C. media briefings with SBMs (MA, PA, MD), generating national coverage and a </a:t>
            </a:r>
            <a:r>
              <a:rPr lang="en-US" sz="1400" i="1"/>
              <a:t>Washington Post</a:t>
            </a:r>
            <a:r>
              <a:rPr lang="en-US" sz="1400"/>
              <a:t> op-ed, </a:t>
            </a:r>
            <a:r>
              <a:rPr lang="en-US" sz="1400">
                <a:solidFill>
                  <a:srgbClr val="282F72"/>
                </a:solidFill>
                <a:hlinkClick r:id="rId3">
                  <a:extLst>
                    <a:ext uri="{A12FA001-AC4F-418D-AE19-62706E023703}">
                      <ahyp:hlinkClr xmlns:ahyp="http://schemas.microsoft.com/office/drawing/2018/hyperlinkcolor" val="tx"/>
                    </a:ext>
                  </a:extLst>
                </a:hlinkClick>
              </a:rPr>
              <a:t>The One Big Beautiful Bill would tangle Obamacare in red tape</a:t>
            </a:r>
            <a:r>
              <a:rPr lang="en-US" sz="1400">
                <a:solidFill>
                  <a:srgbClr val="282F72"/>
                </a:solidFill>
              </a:rPr>
              <a:t>.</a:t>
            </a:r>
          </a:p>
          <a:p>
            <a:pPr marL="689610" lvl="1" indent="-378460">
              <a:buFont typeface="Wingdings" panose="05000000000000000000" pitchFamily="2" charset="2"/>
              <a:buChar char="§"/>
            </a:pPr>
            <a:r>
              <a:rPr lang="en-US" sz="1400"/>
              <a:t>Released </a:t>
            </a:r>
            <a:r>
              <a:rPr lang="en-US" sz="1400" kern="1200">
                <a:solidFill>
                  <a:srgbClr val="282F72"/>
                </a:solidFill>
                <a:hlinkClick r:id="rId4">
                  <a:extLst>
                    <a:ext uri="{A12FA001-AC4F-418D-AE19-62706E023703}">
                      <ahyp:hlinkClr xmlns:ahyp="http://schemas.microsoft.com/office/drawing/2018/hyperlinkcolor" val="tx"/>
                    </a:ext>
                  </a:extLst>
                </a:hlinkClick>
              </a:rPr>
              <a:t>statement </a:t>
            </a:r>
            <a:r>
              <a:rPr lang="en-US" sz="1400"/>
              <a:t>with 16 State-Based Marketplaces (SBMs), continuing to cite increased cost and burden to consumers, restricted eligibility and enrollment opportunities, and lack of action to extend enhanced premium tax credits.</a:t>
            </a:r>
          </a:p>
          <a:p>
            <a:pPr marL="689610" lvl="1" indent="-378460">
              <a:buFont typeface="Wingdings" panose="05000000000000000000" pitchFamily="2" charset="2"/>
              <a:buChar char="§"/>
            </a:pPr>
            <a:r>
              <a:rPr lang="en-US" sz="1400"/>
              <a:t>Submitted joint </a:t>
            </a:r>
            <a:r>
              <a:rPr lang="en-US" sz="1400" kern="1200">
                <a:solidFill>
                  <a:srgbClr val="282F72"/>
                </a:solidFill>
                <a:hlinkClick r:id="rId5">
                  <a:extLst>
                    <a:ext uri="{A12FA001-AC4F-418D-AE19-62706E023703}">
                      <ahyp:hlinkClr xmlns:ahyp="http://schemas.microsoft.com/office/drawing/2018/hyperlinkcolor" val="tx"/>
                    </a:ext>
                  </a:extLst>
                </a:hlinkClick>
              </a:rPr>
              <a:t>comments</a:t>
            </a:r>
            <a:r>
              <a:rPr lang="en-US" sz="1400"/>
              <a:t> with CalPERS to the Senate HELP Committee on affordability and access.</a:t>
            </a:r>
          </a:p>
          <a:p>
            <a:r>
              <a:rPr lang="en-US" sz="1600" b="1">
                <a:solidFill>
                  <a:srgbClr val="115A6A"/>
                </a:solidFill>
                <a:latin typeface="Open Sans"/>
                <a:ea typeface="Open Sans"/>
                <a:cs typeface="Open Sans"/>
              </a:rPr>
              <a:t>August–October:</a:t>
            </a:r>
            <a:r>
              <a:rPr lang="en-US" sz="1600">
                <a:solidFill>
                  <a:srgbClr val="115A6A"/>
                </a:solidFill>
                <a:latin typeface="Open Sans"/>
                <a:ea typeface="Open Sans"/>
                <a:cs typeface="Open Sans"/>
              </a:rPr>
              <a:t> </a:t>
            </a:r>
            <a:r>
              <a:rPr lang="en-US" sz="1600">
                <a:latin typeface="Open Sans"/>
                <a:ea typeface="Open Sans"/>
                <a:cs typeface="Open Sans"/>
              </a:rPr>
              <a:t>Sustained federal outreach and advocacy as expiration approached.</a:t>
            </a:r>
          </a:p>
          <a:p>
            <a:pPr marL="689610" lvl="1" indent="-378460">
              <a:buFont typeface="Wingdings" panose="05000000000000000000" pitchFamily="2" charset="2"/>
              <a:buChar char="§"/>
            </a:pPr>
            <a:r>
              <a:rPr lang="en-US" sz="1400">
                <a:latin typeface="Open Sans"/>
                <a:ea typeface="Open Sans"/>
                <a:cs typeface="Open Sans"/>
              </a:rPr>
              <a:t>Engaged Congressional offices in-district and in D.C. to share updated statewide and district data and stress the need for timely action.</a:t>
            </a:r>
          </a:p>
          <a:p>
            <a:pPr marL="689610" lvl="1" indent="-378460">
              <a:buFont typeface="Wingdings" panose="05000000000000000000" pitchFamily="2" charset="2"/>
              <a:buChar char="§"/>
            </a:pPr>
            <a:r>
              <a:rPr lang="en-US" sz="1400" b="1">
                <a:latin typeface="Open Sans"/>
                <a:ea typeface="Open Sans"/>
                <a:cs typeface="Open Sans"/>
              </a:rPr>
              <a:t>Sept 2:</a:t>
            </a:r>
            <a:r>
              <a:rPr lang="en-US" sz="1400">
                <a:latin typeface="Open Sans"/>
                <a:ea typeface="Open Sans"/>
                <a:cs typeface="Open Sans"/>
              </a:rPr>
              <a:t> 20 SBMs sent </a:t>
            </a:r>
            <a:r>
              <a:rPr lang="en-US" sz="1400">
                <a:solidFill>
                  <a:srgbClr val="282F72"/>
                </a:solidFill>
                <a:latin typeface="Open Sans"/>
                <a:ea typeface="Open Sans"/>
                <a:cs typeface="Open Sans"/>
                <a:hlinkClick r:id="rId6">
                  <a:extLst>
                    <a:ext uri="{A12FA001-AC4F-418D-AE19-62706E023703}">
                      <ahyp:hlinkClr xmlns:ahyp="http://schemas.microsoft.com/office/drawing/2018/hyperlinkcolor" val="tx"/>
                    </a:ext>
                  </a:extLst>
                </a:hlinkClick>
              </a:rPr>
              <a:t>joint letter </a:t>
            </a:r>
            <a:r>
              <a:rPr lang="en-US" sz="1400">
                <a:latin typeface="Open Sans"/>
                <a:ea typeface="Open Sans"/>
                <a:cs typeface="Open Sans"/>
              </a:rPr>
              <a:t>to Congressional leadership urging extension.</a:t>
            </a:r>
          </a:p>
          <a:p>
            <a:pPr marL="689610" lvl="1" indent="-378460">
              <a:buFont typeface="Wingdings" panose="05000000000000000000" pitchFamily="2" charset="2"/>
              <a:buChar char="§"/>
            </a:pPr>
            <a:r>
              <a:rPr lang="en-US" sz="1400" b="1">
                <a:latin typeface="Open Sans"/>
                <a:ea typeface="Open Sans"/>
                <a:cs typeface="Open Sans"/>
              </a:rPr>
              <a:t>Sept 3:</a:t>
            </a:r>
            <a:r>
              <a:rPr lang="en-US" sz="1400">
                <a:latin typeface="Open Sans"/>
                <a:ea typeface="Open Sans"/>
                <a:cs typeface="Open Sans"/>
              </a:rPr>
              <a:t> National press conference with SBM leaders, experts, and enrollees on consumer impacts.</a:t>
            </a:r>
          </a:p>
          <a:p>
            <a:pPr marL="689610" lvl="1" indent="-378460">
              <a:buFont typeface="Wingdings" panose="05000000000000000000" pitchFamily="2" charset="2"/>
              <a:buChar char="§"/>
            </a:pPr>
            <a:r>
              <a:rPr lang="en-US" sz="1400" b="1">
                <a:latin typeface="Open Sans"/>
                <a:ea typeface="Open Sans"/>
                <a:cs typeface="Open Sans"/>
              </a:rPr>
              <a:t>Sept 15:</a:t>
            </a:r>
            <a:r>
              <a:rPr lang="en-US" sz="1400">
                <a:latin typeface="Open Sans"/>
                <a:ea typeface="Open Sans"/>
                <a:cs typeface="Open Sans"/>
              </a:rPr>
              <a:t> Governor Newsom and 17 governors sent a joint </a:t>
            </a:r>
            <a:r>
              <a:rPr lang="en-US" sz="1400">
                <a:solidFill>
                  <a:srgbClr val="282F72"/>
                </a:solidFill>
                <a:latin typeface="Open Sans"/>
                <a:ea typeface="Open Sans"/>
                <a:cs typeface="Open Sans"/>
                <a:hlinkClick r:id="rId7">
                  <a:extLst>
                    <a:ext uri="{A12FA001-AC4F-418D-AE19-62706E023703}">
                      <ahyp:hlinkClr xmlns:ahyp="http://schemas.microsoft.com/office/drawing/2018/hyperlinkcolor" val="tx"/>
                    </a:ext>
                  </a:extLst>
                </a:hlinkClick>
              </a:rPr>
              <a:t>letter</a:t>
            </a:r>
            <a:r>
              <a:rPr lang="en-US" sz="1400">
                <a:latin typeface="Open Sans"/>
                <a:ea typeface="Open Sans"/>
                <a:cs typeface="Open Sans"/>
              </a:rPr>
              <a:t> to Congress urging swift action before fiscal year-end.</a:t>
            </a:r>
          </a:p>
          <a:p>
            <a:pPr marL="689610" lvl="1" indent="-378460">
              <a:buFont typeface="Wingdings" panose="05000000000000000000" pitchFamily="2" charset="2"/>
              <a:buChar char="§"/>
            </a:pPr>
            <a:r>
              <a:rPr lang="en-US" sz="1400" b="1">
                <a:latin typeface="Open Sans"/>
                <a:ea typeface="Open Sans"/>
                <a:cs typeface="Open Sans"/>
              </a:rPr>
              <a:t>Oct: </a:t>
            </a:r>
            <a:r>
              <a:rPr lang="en-US" sz="1400">
                <a:latin typeface="Open Sans"/>
                <a:ea typeface="Open Sans"/>
                <a:cs typeface="Open Sans"/>
              </a:rPr>
              <a:t>Government Shutdown: Enhanced Premium Tax Credit (EPTC) extension remains central to ongoing federal budget negotiations. Covered California continues engaging Congressional offices by participating in press conferences and virtual town halls to emphasize timely action.</a:t>
            </a:r>
            <a:endParaRPr lang="en-US" sz="1400"/>
          </a:p>
          <a:p>
            <a:pPr marL="285750" indent="-285750">
              <a:spcBef>
                <a:spcPts val="800"/>
              </a:spcBef>
              <a:spcAft>
                <a:spcPts val="800"/>
              </a:spcAft>
              <a:buSzPct val="75000"/>
              <a:buFont typeface="Wingdings" panose="05000000000000000000" pitchFamily="2" charset="2"/>
              <a:buChar char="§"/>
            </a:pPr>
            <a:endParaRPr lang="en-US"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7FE48E0F-CA94-141C-413E-4D50D1A72C1E}"/>
              </a:ext>
            </a:extLst>
          </p:cNvPr>
          <p:cNvSpPr>
            <a:spLocks noGrp="1"/>
          </p:cNvSpPr>
          <p:nvPr>
            <p:ph type="sldNum" sz="quarter" idx="2"/>
          </p:nvPr>
        </p:nvSpPr>
        <p:spPr/>
        <p:txBody>
          <a:bodyPr/>
          <a:lstStyle/>
          <a:p>
            <a:pPr defTabSz="609570"/>
            <a:fld id="{C8146628-1A01-9741-8A8B-916D51547CC7}" type="slidenum">
              <a:rPr lang="en-US" sz="93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pPr defTabSz="609570"/>
              <a:t>25</a:t>
            </a:fld>
            <a:endParaRPr lang="en-US" sz="93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C6663EC-3F87-FFA0-4498-8E6FE8B15EC9}"/>
              </a:ext>
            </a:extLst>
          </p:cNvPr>
          <p:cNvSpPr txBox="1"/>
          <p:nvPr/>
        </p:nvSpPr>
        <p:spPr>
          <a:xfrm>
            <a:off x="0" y="1567169"/>
            <a:ext cx="12192000" cy="584775"/>
          </a:xfrm>
          <a:prstGeom prst="rect">
            <a:avLst/>
          </a:prstGeom>
          <a:solidFill>
            <a:srgbClr val="EB923A"/>
          </a:solidFill>
        </p:spPr>
        <p:txBody>
          <a:bodyPr wrap="square">
            <a:spAutoFit/>
          </a:bodyPr>
          <a:lstStyle/>
          <a:p>
            <a:pPr marL="311134" lvl="1" indent="0">
              <a:buNone/>
            </a:pPr>
            <a:r>
              <a:rPr lang="en-US" sz="1600">
                <a:solidFill>
                  <a:srgbClr val="282F72"/>
                </a:solidFill>
                <a:latin typeface="Open Sans" panose="020B0606030504020204" pitchFamily="34" charset="0"/>
                <a:ea typeface="Open Sans" panose="020B0606030504020204" pitchFamily="34" charset="0"/>
                <a:cs typeface="Open Sans" panose="020B0606030504020204" pitchFamily="34" charset="0"/>
              </a:rPr>
              <a:t>Covered California continues proactive contingency planning, consumer outreach, and strategic engagement to inform policymakers and support enrollees amid federal policy uncertainty.</a:t>
            </a:r>
          </a:p>
        </p:txBody>
      </p:sp>
    </p:spTree>
    <p:extLst>
      <p:ext uri="{BB962C8B-B14F-4D97-AF65-F5344CB8AC3E}">
        <p14:creationId xmlns:p14="http://schemas.microsoft.com/office/powerpoint/2010/main" val="2502662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4041A-479A-2F04-5FD9-77B724403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22510-6E74-6332-3801-CE0BE5A455C1}"/>
              </a:ext>
            </a:extLst>
          </p:cNvPr>
          <p:cNvSpPr>
            <a:spLocks noGrp="1"/>
          </p:cNvSpPr>
          <p:nvPr>
            <p:ph type="title"/>
          </p:nvPr>
        </p:nvSpPr>
        <p:spPr/>
        <p:txBody>
          <a:bodyPr/>
          <a:lstStyle/>
          <a:p>
            <a:r>
              <a:rPr lang="en-US" sz="6000"/>
              <a:t>Navigating Uncertainty &amp; </a:t>
            </a:r>
            <a:br>
              <a:rPr lang="en-US" sz="6000"/>
            </a:br>
            <a:r>
              <a:rPr lang="en-US" sz="6000"/>
              <a:t>Supporting Consumers</a:t>
            </a:r>
            <a:br>
              <a:rPr lang="en-US" sz="6000"/>
            </a:br>
            <a:endParaRPr lang="en-US" sz="6000"/>
          </a:p>
        </p:txBody>
      </p:sp>
    </p:spTree>
    <p:extLst>
      <p:ext uri="{BB962C8B-B14F-4D97-AF65-F5344CB8AC3E}">
        <p14:creationId xmlns:p14="http://schemas.microsoft.com/office/powerpoint/2010/main" val="1885906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3538-23DE-A15F-AB20-DCD23B71FCE1}"/>
              </a:ext>
            </a:extLst>
          </p:cNvPr>
          <p:cNvSpPr>
            <a:spLocks noGrp="1"/>
          </p:cNvSpPr>
          <p:nvPr>
            <p:ph type="title"/>
          </p:nvPr>
        </p:nvSpPr>
        <p:spPr>
          <a:xfrm>
            <a:off x="577131" y="1101721"/>
            <a:ext cx="10689203" cy="537981"/>
          </a:xfrm>
        </p:spPr>
        <p:txBody>
          <a:bodyPr>
            <a:noAutofit/>
          </a:bodyPr>
          <a:lstStyle/>
          <a:p>
            <a:r>
              <a:rPr lang="en-US"/>
              <a:t>State Funding Scenarios for Covered California in 2026</a:t>
            </a:r>
          </a:p>
        </p:txBody>
      </p:sp>
      <p:sp>
        <p:nvSpPr>
          <p:cNvPr id="3" name="Slide Number Placeholder 2">
            <a:extLst>
              <a:ext uri="{FF2B5EF4-FFF2-40B4-BE49-F238E27FC236}">
                <a16:creationId xmlns:a16="http://schemas.microsoft.com/office/drawing/2014/main" id="{9A0F4C79-0557-818B-D9B2-A306A0287466}"/>
              </a:ext>
            </a:extLst>
          </p:cNvPr>
          <p:cNvSpPr>
            <a:spLocks noGrp="1"/>
          </p:cNvSpPr>
          <p:nvPr>
            <p:ph type="sldNum" sz="quarter" idx="2"/>
          </p:nvPr>
        </p:nvSpPr>
        <p:spPr/>
        <p:txBody>
          <a:bodyPr/>
          <a:lstStyle/>
          <a:p>
            <a:pPr lvl="0"/>
            <a:fld id="{66A14B7D-B288-438C-8EDB-FB208DA3F4EF}" type="slidenum">
              <a:rPr lang="en-US" noProof="0" smtClean="0">
                <a:latin typeface="Open Sans" panose="020B0606030504020204" pitchFamily="34" charset="0"/>
                <a:ea typeface="Open Sans" panose="020B0606030504020204" pitchFamily="34" charset="0"/>
                <a:cs typeface="Open Sans" panose="020B0606030504020204" pitchFamily="34" charset="0"/>
              </a:rPr>
              <a:pPr lvl="0"/>
              <a:t>27</a:t>
            </a:fld>
            <a:endParaRPr lang="en-US" noProof="0">
              <a:latin typeface="Open Sans" panose="020B0606030504020204" pitchFamily="34" charset="0"/>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0381340A-EC35-B499-FA46-AEED2C28EBB1}"/>
              </a:ext>
            </a:extLst>
          </p:cNvPr>
          <p:cNvGrpSpPr/>
          <p:nvPr/>
        </p:nvGrpSpPr>
        <p:grpSpPr>
          <a:xfrm>
            <a:off x="850790" y="2737307"/>
            <a:ext cx="4725062" cy="1123200"/>
            <a:chOff x="3352" y="0"/>
            <a:chExt cx="3268523" cy="1123200"/>
          </a:xfrm>
          <a:solidFill>
            <a:srgbClr val="EB923A"/>
          </a:solidFill>
        </p:grpSpPr>
        <p:sp>
          <p:nvSpPr>
            <p:cNvPr id="23" name="Rectangle 22">
              <a:extLst>
                <a:ext uri="{FF2B5EF4-FFF2-40B4-BE49-F238E27FC236}">
                  <a16:creationId xmlns:a16="http://schemas.microsoft.com/office/drawing/2014/main" id="{6C2DEE57-F889-EDD4-7916-36CF27733A58}"/>
                </a:ext>
              </a:extLst>
            </p:cNvPr>
            <p:cNvSpPr/>
            <p:nvPr/>
          </p:nvSpPr>
          <p:spPr>
            <a:xfrm>
              <a:off x="3352" y="0"/>
              <a:ext cx="3268523" cy="1123200"/>
            </a:xfrm>
            <a:prstGeom prst="rect">
              <a:avLst/>
            </a:prstGeom>
            <a:grpFill/>
            <a:ln>
              <a:solidFill>
                <a:srgbClr val="EB923A"/>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solidFill>
                  <a:srgbClr val="F5F5F5"/>
                </a:solidFill>
              </a:endParaRPr>
            </a:p>
          </p:txBody>
        </p:sp>
        <p:sp>
          <p:nvSpPr>
            <p:cNvPr id="24" name="TextBox 23">
              <a:extLst>
                <a:ext uri="{FF2B5EF4-FFF2-40B4-BE49-F238E27FC236}">
                  <a16:creationId xmlns:a16="http://schemas.microsoft.com/office/drawing/2014/main" id="{225BCAA4-2887-778C-997F-17FC1ADC396F}"/>
                </a:ext>
              </a:extLst>
            </p:cNvPr>
            <p:cNvSpPr txBox="1"/>
            <p:nvPr/>
          </p:nvSpPr>
          <p:spPr>
            <a:xfrm>
              <a:off x="3352" y="0"/>
              <a:ext cx="3268523" cy="1123200"/>
            </a:xfrm>
            <a:prstGeom prst="rect">
              <a:avLst/>
            </a:prstGeom>
            <a:grpFill/>
            <a:ln>
              <a:solidFill>
                <a:srgbClr val="EB923A"/>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r>
                <a:rPr lang="en-US" sz="2800" b="1">
                  <a:solidFill>
                    <a:srgbClr val="F5F5F5"/>
                  </a:solidFill>
                  <a:latin typeface="Open Sans" panose="020B0606030504020204" pitchFamily="34" charset="0"/>
                  <a:ea typeface="Open Sans" panose="020B0606030504020204" pitchFamily="34" charset="0"/>
                  <a:cs typeface="Open Sans" panose="020B0606030504020204" pitchFamily="34" charset="0"/>
                </a:rPr>
                <a:t>Scenario 1: No Extension </a:t>
              </a:r>
            </a:p>
            <a:p>
              <a:r>
                <a:rPr lang="en-US">
                  <a:solidFill>
                    <a:srgbClr val="F5F5F5"/>
                  </a:solidFill>
                  <a:latin typeface="Open Sans"/>
                  <a:ea typeface="Open Sans"/>
                  <a:cs typeface="Open Sans"/>
                </a:rPr>
                <a:t>of Enhanced Premium Tax Credits (ePTC)</a:t>
              </a:r>
              <a:endParaRPr lang="en-US">
                <a:solidFill>
                  <a:srgbClr val="F5F5F5"/>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2" name="Rectangle 31">
            <a:extLst>
              <a:ext uri="{FF2B5EF4-FFF2-40B4-BE49-F238E27FC236}">
                <a16:creationId xmlns:a16="http://schemas.microsoft.com/office/drawing/2014/main" id="{836FF93E-E533-0AC3-2EE6-A4B87A779567}"/>
              </a:ext>
            </a:extLst>
          </p:cNvPr>
          <p:cNvSpPr/>
          <p:nvPr/>
        </p:nvSpPr>
        <p:spPr>
          <a:xfrm>
            <a:off x="850790" y="3860507"/>
            <a:ext cx="4725062" cy="2101412"/>
          </a:xfrm>
          <a:prstGeom prst="rect">
            <a:avLst/>
          </a:prstGeom>
          <a:solidFill>
            <a:srgbClr val="F5F5F5"/>
          </a:solidFill>
          <a:ln>
            <a:solidFill>
              <a:srgbClr val="F5F5F5">
                <a:alpha val="90000"/>
              </a:srgbClr>
            </a:solid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pPr lvl="0">
              <a:lnSpc>
                <a:spcPct val="100000"/>
              </a:lnSpc>
            </a:pP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Health Care Affordability Reserve Fund (HCARF) appropriation will be used to </a:t>
            </a:r>
            <a:r>
              <a:rPr lang="en-US" b="1">
                <a:solidFill>
                  <a:srgbClr val="1D1B23"/>
                </a:solidFill>
                <a:latin typeface="Open Sans" panose="020B0606030504020204" pitchFamily="34" charset="0"/>
                <a:ea typeface="Open Sans" panose="020B0606030504020204" pitchFamily="34" charset="0"/>
                <a:cs typeface="Open Sans" panose="020B0606030504020204" pitchFamily="34" charset="0"/>
              </a:rPr>
              <a:t>reduce premiums </a:t>
            </a: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for enrollees with incomes at or below </a:t>
            </a:r>
            <a:r>
              <a:rPr lang="en-US" b="1">
                <a:solidFill>
                  <a:srgbClr val="1D1B23"/>
                </a:solidFill>
                <a:latin typeface="Open Sans" panose="020B0606030504020204" pitchFamily="34" charset="0"/>
                <a:ea typeface="Open Sans" panose="020B0606030504020204" pitchFamily="34" charset="0"/>
                <a:cs typeface="Open Sans" panose="020B0606030504020204" pitchFamily="34" charset="0"/>
              </a:rPr>
              <a:t>165% of the Federal Poverty Level (FPL).</a:t>
            </a:r>
          </a:p>
        </p:txBody>
      </p:sp>
      <p:grpSp>
        <p:nvGrpSpPr>
          <p:cNvPr id="26" name="Group 25">
            <a:extLst>
              <a:ext uri="{FF2B5EF4-FFF2-40B4-BE49-F238E27FC236}">
                <a16:creationId xmlns:a16="http://schemas.microsoft.com/office/drawing/2014/main" id="{342897A2-B32C-115B-07A0-A0BB8CD712C7}"/>
              </a:ext>
            </a:extLst>
          </p:cNvPr>
          <p:cNvGrpSpPr/>
          <p:nvPr/>
        </p:nvGrpSpPr>
        <p:grpSpPr>
          <a:xfrm>
            <a:off x="5921733" y="2737307"/>
            <a:ext cx="4725063" cy="1123200"/>
            <a:chOff x="3729469" y="0"/>
            <a:chExt cx="3268523" cy="1123200"/>
          </a:xfrm>
          <a:solidFill>
            <a:srgbClr val="115A6A"/>
          </a:solidFill>
        </p:grpSpPr>
        <p:sp>
          <p:nvSpPr>
            <p:cNvPr id="30" name="Rectangle 29">
              <a:extLst>
                <a:ext uri="{FF2B5EF4-FFF2-40B4-BE49-F238E27FC236}">
                  <a16:creationId xmlns:a16="http://schemas.microsoft.com/office/drawing/2014/main" id="{D5B4EFE5-B7F9-0B8E-C4D6-988D0ACCD0DB}"/>
                </a:ext>
              </a:extLst>
            </p:cNvPr>
            <p:cNvSpPr/>
            <p:nvPr/>
          </p:nvSpPr>
          <p:spPr>
            <a:xfrm>
              <a:off x="3729469" y="0"/>
              <a:ext cx="3268523" cy="1123200"/>
            </a:xfrm>
            <a:prstGeom prst="rect">
              <a:avLst/>
            </a:prstGeom>
            <a:grpFill/>
            <a:ln>
              <a:solidFill>
                <a:srgbClr val="115A6A"/>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solidFill>
                  <a:srgbClr val="1D1B23"/>
                </a:solidFill>
              </a:endParaRPr>
            </a:p>
          </p:txBody>
        </p:sp>
        <p:sp>
          <p:nvSpPr>
            <p:cNvPr id="31" name="TextBox 30">
              <a:extLst>
                <a:ext uri="{FF2B5EF4-FFF2-40B4-BE49-F238E27FC236}">
                  <a16:creationId xmlns:a16="http://schemas.microsoft.com/office/drawing/2014/main" id="{AF7D8757-DEB9-27EA-52E2-CF21D36BE00D}"/>
                </a:ext>
              </a:extLst>
            </p:cNvPr>
            <p:cNvSpPr txBox="1"/>
            <p:nvPr/>
          </p:nvSpPr>
          <p:spPr>
            <a:xfrm>
              <a:off x="3729469" y="0"/>
              <a:ext cx="3268523" cy="1123200"/>
            </a:xfrm>
            <a:prstGeom prst="rect">
              <a:avLst/>
            </a:prstGeom>
            <a:grpFill/>
            <a:ln>
              <a:solidFill>
                <a:srgbClr val="115A6A"/>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r>
                <a:rPr lang="en-US" sz="2800" b="1">
                  <a:solidFill>
                    <a:srgbClr val="F5F5F5"/>
                  </a:solidFill>
                  <a:latin typeface="Open Sans" panose="020B0606030504020204" pitchFamily="34" charset="0"/>
                  <a:ea typeface="Open Sans" panose="020B0606030504020204" pitchFamily="34" charset="0"/>
                  <a:cs typeface="Open Sans" panose="020B0606030504020204" pitchFamily="34" charset="0"/>
                </a:rPr>
                <a:t>Scenario 2: Extension</a:t>
              </a:r>
              <a:r>
                <a:rPr lang="en-US" sz="2800">
                  <a:solidFill>
                    <a:srgbClr val="F5F5F5"/>
                  </a:solidFill>
                  <a:latin typeface="Open Sans" panose="020B0606030504020204" pitchFamily="34" charset="0"/>
                  <a:ea typeface="Open Sans" panose="020B0606030504020204" pitchFamily="34" charset="0"/>
                  <a:cs typeface="Open Sans" panose="020B0606030504020204" pitchFamily="34" charset="0"/>
                </a:rPr>
                <a:t> </a:t>
              </a:r>
            </a:p>
            <a:p>
              <a:pPr lvl="0"/>
              <a:r>
                <a:rPr lang="en-US">
                  <a:solidFill>
                    <a:srgbClr val="F5F5F5"/>
                  </a:solidFill>
                  <a:latin typeface="Open Sans" panose="020B0606030504020204" pitchFamily="34" charset="0"/>
                  <a:ea typeface="Open Sans" panose="020B0606030504020204" pitchFamily="34" charset="0"/>
                  <a:cs typeface="Open Sans" panose="020B0606030504020204" pitchFamily="34" charset="0"/>
                </a:rPr>
                <a:t>of Enhanced Premium Tax Credits</a:t>
              </a:r>
            </a:p>
          </p:txBody>
        </p:sp>
      </p:grpSp>
      <p:grpSp>
        <p:nvGrpSpPr>
          <p:cNvPr id="27" name="Group 26">
            <a:extLst>
              <a:ext uri="{FF2B5EF4-FFF2-40B4-BE49-F238E27FC236}">
                <a16:creationId xmlns:a16="http://schemas.microsoft.com/office/drawing/2014/main" id="{567C5967-8323-17CF-03A2-66C43B22BC26}"/>
              </a:ext>
            </a:extLst>
          </p:cNvPr>
          <p:cNvGrpSpPr/>
          <p:nvPr/>
        </p:nvGrpSpPr>
        <p:grpSpPr>
          <a:xfrm>
            <a:off x="5921733" y="3878902"/>
            <a:ext cx="4725063" cy="2066383"/>
            <a:chOff x="3729469" y="1124809"/>
            <a:chExt cx="3268523" cy="2066383"/>
          </a:xfrm>
        </p:grpSpPr>
        <p:sp>
          <p:nvSpPr>
            <p:cNvPr id="28" name="Rectangle 27">
              <a:extLst>
                <a:ext uri="{FF2B5EF4-FFF2-40B4-BE49-F238E27FC236}">
                  <a16:creationId xmlns:a16="http://schemas.microsoft.com/office/drawing/2014/main" id="{3584EFFB-5961-28FA-8A28-F8FCC124FAE0}"/>
                </a:ext>
              </a:extLst>
            </p:cNvPr>
            <p:cNvSpPr/>
            <p:nvPr/>
          </p:nvSpPr>
          <p:spPr>
            <a:xfrm>
              <a:off x="3729469" y="1124809"/>
              <a:ext cx="3268523" cy="2066383"/>
            </a:xfrm>
            <a:prstGeom prst="rect">
              <a:avLst/>
            </a:prstGeom>
            <a:solidFill>
              <a:srgbClr val="EBEBEB"/>
            </a:solidFill>
            <a:ln>
              <a:solidFill>
                <a:srgbClr val="EBEBEB">
                  <a:alpha val="90000"/>
                </a:srgbClr>
              </a:solid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TextBox 28">
              <a:extLst>
                <a:ext uri="{FF2B5EF4-FFF2-40B4-BE49-F238E27FC236}">
                  <a16:creationId xmlns:a16="http://schemas.microsoft.com/office/drawing/2014/main" id="{8402A913-602B-29B6-E912-6F465540C578}"/>
                </a:ext>
              </a:extLst>
            </p:cNvPr>
            <p:cNvSpPr txBox="1"/>
            <p:nvPr/>
          </p:nvSpPr>
          <p:spPr>
            <a:xfrm>
              <a:off x="3729469" y="1124809"/>
              <a:ext cx="3268523" cy="20663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lvl="0">
                <a:lnSpc>
                  <a:spcPct val="100000"/>
                </a:lnSpc>
              </a:pPr>
              <a:r>
                <a:rPr lang="en-US" b="1">
                  <a:solidFill>
                    <a:srgbClr val="1D1B23"/>
                  </a:solidFill>
                  <a:latin typeface="Open Sans" panose="020B0606030504020204" pitchFamily="34" charset="0"/>
                  <a:ea typeface="Open Sans" panose="020B0606030504020204" pitchFamily="34" charset="0"/>
                  <a:cs typeface="Open Sans" panose="020B0606030504020204" pitchFamily="34" charset="0"/>
                </a:rPr>
                <a:t>$190 million </a:t>
              </a: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will be redirected to fund the </a:t>
              </a:r>
              <a:r>
                <a:rPr lang="en-US" b="1">
                  <a:solidFill>
                    <a:srgbClr val="1D1B23"/>
                  </a:solidFill>
                  <a:latin typeface="Open Sans" panose="020B0606030504020204" pitchFamily="34" charset="0"/>
                  <a:ea typeface="Open Sans" panose="020B0606030504020204" pitchFamily="34" charset="0"/>
                  <a:cs typeface="Open Sans" panose="020B0606030504020204" pitchFamily="34" charset="0"/>
                </a:rPr>
                <a:t>California Enhanced Cost-Sharing Reduction Program</a:t>
              </a: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a:t>
              </a:r>
            </a:p>
            <a:p>
              <a:pPr lvl="0">
                <a:lnSpc>
                  <a:spcPct val="100000"/>
                </a:lnSpc>
              </a:pPr>
              <a:endParaRPr lang="en-US">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lvl="0">
                <a:lnSpc>
                  <a:spcPct val="100000"/>
                </a:lnSpc>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Adopted by Covered California’s Board in April 2025 to provide additional financial assistance to consumers.</a:t>
              </a:r>
            </a:p>
            <a:p>
              <a:pPr lvl="0">
                <a:lnSpc>
                  <a:spcPct val="100000"/>
                </a:lnSpc>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rtl="0">
                <a:lnSpc>
                  <a:spcPct val="90000"/>
                </a:lnSpc>
                <a:spcBef>
                  <a:spcPct val="0"/>
                </a:spcBef>
                <a:spcAft>
                  <a:spcPct val="15000"/>
                </a:spcAft>
                <a:buChar char="•"/>
              </a:pPr>
              <a:endParaRPr lang="en-US" sz="12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35" name="TextBox 34">
            <a:extLst>
              <a:ext uri="{FF2B5EF4-FFF2-40B4-BE49-F238E27FC236}">
                <a16:creationId xmlns:a16="http://schemas.microsoft.com/office/drawing/2014/main" id="{F8983C69-6CB6-C5E7-6179-3CD8C62F2E0E}"/>
              </a:ext>
            </a:extLst>
          </p:cNvPr>
          <p:cNvSpPr txBox="1"/>
          <p:nvPr/>
        </p:nvSpPr>
        <p:spPr>
          <a:xfrm>
            <a:off x="789168" y="6096245"/>
            <a:ext cx="9857628" cy="584775"/>
          </a:xfrm>
          <a:prstGeom prst="rect">
            <a:avLst/>
          </a:prstGeom>
          <a:solidFill>
            <a:srgbClr val="282F72"/>
          </a:solidFill>
        </p:spPr>
        <p:txBody>
          <a:bodyPr wrap="square">
            <a:spAutoFit/>
          </a:bodyPr>
          <a:lstStyle/>
          <a:p>
            <a:pPr marL="16932" marR="425016">
              <a:spcBef>
                <a:spcPts val="1340"/>
              </a:spcBef>
              <a:buSzPct val="75000"/>
              <a:tabLst>
                <a:tab pos="474121" algn="l"/>
              </a:tabLst>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Despite</a:t>
            </a:r>
            <a:r>
              <a:rPr lang="en-US" sz="1600" spc="-8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federal</a:t>
            </a:r>
            <a:r>
              <a:rPr lang="en-US" sz="1600" spc="-6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spc="-13">
                <a:solidFill>
                  <a:schemeClr val="bg1"/>
                </a:solidFill>
                <a:latin typeface="Open Sans" panose="020B0606030504020204" pitchFamily="34" charset="0"/>
                <a:ea typeface="Open Sans" panose="020B0606030504020204" pitchFamily="34" charset="0"/>
                <a:cs typeface="Open Sans" panose="020B0606030504020204" pitchFamily="34" charset="0"/>
              </a:rPr>
              <a:t>uncertainty,</a:t>
            </a:r>
            <a:r>
              <a:rPr lang="en-US" sz="1600" spc="-1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Covered</a:t>
            </a:r>
            <a:r>
              <a:rPr lang="en-US" sz="1600" spc="-8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California</a:t>
            </a:r>
            <a:r>
              <a:rPr lang="en-US" sz="1600" spc="-6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maintains</a:t>
            </a:r>
            <a:r>
              <a:rPr lang="en-US" sz="1600" spc="-7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one</a:t>
            </a:r>
            <a:r>
              <a:rPr lang="en-US" sz="1600" spc="-5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of</a:t>
            </a:r>
            <a:r>
              <a:rPr lang="en-US" sz="1600" spc="-7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spc="-33">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healthiest</a:t>
            </a:r>
            <a:r>
              <a:rPr lang="en-US" sz="1600" spc="-6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consumer</a:t>
            </a:r>
            <a:r>
              <a:rPr lang="en-US" sz="1600" spc="-8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risk</a:t>
            </a:r>
            <a:r>
              <a:rPr lang="en-US" sz="1600" spc="-2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pools</a:t>
            </a:r>
            <a:r>
              <a:rPr lang="en-US" sz="1600" spc="-4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in the</a:t>
            </a:r>
            <a:r>
              <a:rPr lang="en-US" sz="1600" spc="-3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nation,</a:t>
            </a:r>
            <a:r>
              <a:rPr lang="en-US" sz="1600" spc="-6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promoting</a:t>
            </a:r>
            <a:r>
              <a:rPr lang="en-US" sz="1600" spc="-5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lang="en-US" sz="1600" spc="-4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stable</a:t>
            </a:r>
            <a:r>
              <a:rPr lang="en-US" sz="1600" spc="-3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spc="-13">
                <a:solidFill>
                  <a:schemeClr val="bg1"/>
                </a:solidFill>
                <a:latin typeface="Open Sans" panose="020B0606030504020204" pitchFamily="34" charset="0"/>
                <a:ea typeface="Open Sans" panose="020B0606030504020204" pitchFamily="34" charset="0"/>
                <a:cs typeface="Open Sans" panose="020B0606030504020204" pitchFamily="34" charset="0"/>
              </a:rPr>
              <a:t>market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and</a:t>
            </a:r>
            <a:r>
              <a:rPr lang="en-US" sz="1600" spc="-2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robust</a:t>
            </a:r>
            <a:r>
              <a:rPr lang="en-US" sz="1600" spc="-6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carrier</a:t>
            </a:r>
            <a:r>
              <a:rPr lang="en-US" sz="1600" spc="-4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spc="-13">
                <a:solidFill>
                  <a:schemeClr val="bg1"/>
                </a:solidFill>
                <a:latin typeface="Open Sans" panose="020B0606030504020204" pitchFamily="34" charset="0"/>
                <a:ea typeface="Open Sans" panose="020B0606030504020204" pitchFamily="34" charset="0"/>
                <a:cs typeface="Open Sans" panose="020B0606030504020204" pitchFamily="34" charset="0"/>
              </a:rPr>
              <a:t>participation.</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153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29BC-082B-7A97-CC3E-1FB49BA5CFC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0D47BF-CCF6-B37C-1874-6E098821389A}"/>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28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F5757580-21DD-DFDB-52F4-AA245D68949F}"/>
              </a:ext>
            </a:extLst>
          </p:cNvPr>
          <p:cNvSpPr>
            <a:spLocks noGrp="1"/>
          </p:cNvSpPr>
          <p:nvPr>
            <p:ph type="title" idx="4294967295"/>
          </p:nvPr>
        </p:nvSpPr>
        <p:spPr>
          <a:xfrm>
            <a:off x="619125" y="1022252"/>
            <a:ext cx="11572875" cy="963613"/>
          </a:xfrm>
          <a:prstGeom prst="rect">
            <a:avLst/>
          </a:prstGeom>
        </p:spPr>
        <p:txBody>
          <a:bodyPr>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4000" b="1">
                <a:solidFill>
                  <a:srgbClr val="DC6020"/>
                </a:solidFill>
                <a:latin typeface="Source Serif 4 Black" panose="02040603050405020204" pitchFamily="18" charset="0"/>
                <a:ea typeface="Open Sans" panose="020B0606030504020204" pitchFamily="34" charset="0"/>
                <a:cs typeface="Open Sans" panose="020B0606030504020204" pitchFamily="34" charset="0"/>
              </a:rPr>
              <a:t>Program Affordability for 2026</a:t>
            </a:r>
          </a:p>
        </p:txBody>
      </p:sp>
      <p:sp>
        <p:nvSpPr>
          <p:cNvPr id="3" name="Text Placeholder 2">
            <a:extLst>
              <a:ext uri="{FF2B5EF4-FFF2-40B4-BE49-F238E27FC236}">
                <a16:creationId xmlns:a16="http://schemas.microsoft.com/office/drawing/2014/main" id="{C14FF50A-8E86-83CA-3800-F26B7045983B}"/>
              </a:ext>
            </a:extLst>
          </p:cNvPr>
          <p:cNvSpPr>
            <a:spLocks noGrp="1"/>
          </p:cNvSpPr>
          <p:nvPr>
            <p:ph type="body" sz="quarter" idx="4294967295"/>
          </p:nvPr>
        </p:nvSpPr>
        <p:spPr>
          <a:xfrm>
            <a:off x="732631" y="1840239"/>
            <a:ext cx="10030849" cy="803264"/>
          </a:xfrm>
          <a:prstGeom prst="rect">
            <a:avLst/>
          </a:prstGeom>
        </p:spPr>
        <p:txBody>
          <a:bodyPr vert="horz" lIns="121920" tIns="60960" rIns="121920" bIns="60960" rtlCol="0" anchor="t">
            <a:noAutofit/>
          </a:bodyPr>
          <a:lstStyle>
            <a:defPPr>
              <a:defRPr lang="en-US"/>
            </a:defPPr>
            <a:lvl1pPr marL="0" algn="l" defTabSz="403340" rtl="0" eaLnBrk="1" latinLnBrk="0" hangingPunct="1">
              <a:defRPr sz="1588" kern="1200">
                <a:solidFill>
                  <a:schemeClr val="tx1"/>
                </a:solidFill>
                <a:latin typeface="+mn-lt"/>
                <a:ea typeface="+mn-ea"/>
                <a:cs typeface="+mn-cs"/>
              </a:defRPr>
            </a:lvl1pPr>
            <a:lvl2pPr marL="403340" algn="l" defTabSz="403340" rtl="0" eaLnBrk="1" latinLnBrk="0" hangingPunct="1">
              <a:defRPr sz="1588" kern="1200">
                <a:solidFill>
                  <a:schemeClr val="tx1"/>
                </a:solidFill>
                <a:latin typeface="+mn-lt"/>
                <a:ea typeface="+mn-ea"/>
                <a:cs typeface="+mn-cs"/>
              </a:defRPr>
            </a:lvl2pPr>
            <a:lvl3pPr marL="806682" algn="l" defTabSz="403340" rtl="0" eaLnBrk="1" latinLnBrk="0" hangingPunct="1">
              <a:defRPr sz="1588" kern="1200">
                <a:solidFill>
                  <a:schemeClr val="tx1"/>
                </a:solidFill>
                <a:latin typeface="+mn-lt"/>
                <a:ea typeface="+mn-ea"/>
                <a:cs typeface="+mn-cs"/>
              </a:defRPr>
            </a:lvl3pPr>
            <a:lvl4pPr marL="1210022" algn="l" defTabSz="403340" rtl="0" eaLnBrk="1" latinLnBrk="0" hangingPunct="1">
              <a:defRPr sz="1588" kern="1200">
                <a:solidFill>
                  <a:schemeClr val="tx1"/>
                </a:solidFill>
                <a:latin typeface="+mn-lt"/>
                <a:ea typeface="+mn-ea"/>
                <a:cs typeface="+mn-cs"/>
              </a:defRPr>
            </a:lvl4pPr>
            <a:lvl5pPr marL="1613361" algn="l" defTabSz="403340" rtl="0" eaLnBrk="1" latinLnBrk="0" hangingPunct="1">
              <a:defRPr sz="1588" kern="1200">
                <a:solidFill>
                  <a:schemeClr val="tx1"/>
                </a:solidFill>
                <a:latin typeface="+mn-lt"/>
                <a:ea typeface="+mn-ea"/>
                <a:cs typeface="+mn-cs"/>
              </a:defRPr>
            </a:lvl5pPr>
            <a:lvl6pPr marL="2016701" algn="l" defTabSz="403340" rtl="0" eaLnBrk="1" latinLnBrk="0" hangingPunct="1">
              <a:defRPr sz="1588" kern="1200">
                <a:solidFill>
                  <a:schemeClr val="tx1"/>
                </a:solidFill>
                <a:latin typeface="+mn-lt"/>
                <a:ea typeface="+mn-ea"/>
                <a:cs typeface="+mn-cs"/>
              </a:defRPr>
            </a:lvl6pPr>
            <a:lvl7pPr marL="2420043" algn="l" defTabSz="403340" rtl="0" eaLnBrk="1" latinLnBrk="0" hangingPunct="1">
              <a:defRPr sz="1588" kern="1200">
                <a:solidFill>
                  <a:schemeClr val="tx1"/>
                </a:solidFill>
                <a:latin typeface="+mn-lt"/>
                <a:ea typeface="+mn-ea"/>
                <a:cs typeface="+mn-cs"/>
              </a:defRPr>
            </a:lvl7pPr>
            <a:lvl8pPr marL="2823383" algn="l" defTabSz="403340" rtl="0" eaLnBrk="1" latinLnBrk="0" hangingPunct="1">
              <a:defRPr sz="1588" kern="1200">
                <a:solidFill>
                  <a:schemeClr val="tx1"/>
                </a:solidFill>
                <a:latin typeface="+mn-lt"/>
                <a:ea typeface="+mn-ea"/>
                <a:cs typeface="+mn-cs"/>
              </a:defRPr>
            </a:lvl8pPr>
            <a:lvl9pPr marL="3226723" algn="l" defTabSz="403340" rtl="0" eaLnBrk="1" latinLnBrk="0" hangingPunct="1">
              <a:defRPr sz="1588" kern="1200">
                <a:solidFill>
                  <a:schemeClr val="tx1"/>
                </a:solidFill>
                <a:latin typeface="+mn-lt"/>
                <a:ea typeface="+mn-ea"/>
                <a:cs typeface="+mn-cs"/>
              </a:defRPr>
            </a:lvl9pPr>
          </a:lstStyle>
          <a:p>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is preparing for two potential scenarios based on the status of the Enhanced Premium Tax Credits (</a:t>
            </a:r>
            <a:r>
              <a:rPr lang="en-US" sz="1800" err="1">
                <a:solidFill>
                  <a:srgbClr val="1D1B23"/>
                </a:solidFill>
                <a:latin typeface="Open Sans" panose="020B0606030504020204" pitchFamily="34" charset="0"/>
                <a:ea typeface="Open Sans" panose="020B0606030504020204" pitchFamily="34" charset="0"/>
                <a:cs typeface="Open Sans" panose="020B0606030504020204" pitchFamily="34" charset="0"/>
              </a:rPr>
              <a:t>ePTC</a:t>
            </a: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a:t>
            </a:r>
          </a:p>
          <a:p>
            <a:endParaRPr lang="en-US" sz="11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24553" lvl="1" indent="0">
              <a:buNone/>
            </a:pPr>
            <a:endPar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D5CDA8D9-AC9D-E740-F8C4-6DD70A53C34C}"/>
              </a:ext>
            </a:extLst>
          </p:cNvPr>
          <p:cNvGrpSpPr/>
          <p:nvPr/>
        </p:nvGrpSpPr>
        <p:grpSpPr>
          <a:xfrm>
            <a:off x="963863" y="2744537"/>
            <a:ext cx="4725062" cy="1123200"/>
            <a:chOff x="3352" y="0"/>
            <a:chExt cx="3268523" cy="1123200"/>
          </a:xfrm>
          <a:solidFill>
            <a:srgbClr val="282F72"/>
          </a:solidFill>
        </p:grpSpPr>
        <p:sp>
          <p:nvSpPr>
            <p:cNvPr id="6" name="Rectangle 5">
              <a:extLst>
                <a:ext uri="{FF2B5EF4-FFF2-40B4-BE49-F238E27FC236}">
                  <a16:creationId xmlns:a16="http://schemas.microsoft.com/office/drawing/2014/main" id="{91F16C45-CA54-B70A-E898-AF8BCDE85138}"/>
                </a:ext>
              </a:extLst>
            </p:cNvPr>
            <p:cNvSpPr/>
            <p:nvPr/>
          </p:nvSpPr>
          <p:spPr>
            <a:xfrm>
              <a:off x="3352" y="0"/>
              <a:ext cx="3268523" cy="1123200"/>
            </a:xfrm>
            <a:prstGeom prst="rect">
              <a:avLst/>
            </a:prstGeom>
            <a:grpFill/>
            <a:ln>
              <a:solidFill>
                <a:srgbClr val="282F72"/>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solidFill>
                  <a:srgbClr val="F5F5F5"/>
                </a:solidFill>
              </a:endParaRPr>
            </a:p>
          </p:txBody>
        </p:sp>
        <p:sp>
          <p:nvSpPr>
            <p:cNvPr id="7" name="TextBox 6">
              <a:extLst>
                <a:ext uri="{FF2B5EF4-FFF2-40B4-BE49-F238E27FC236}">
                  <a16:creationId xmlns:a16="http://schemas.microsoft.com/office/drawing/2014/main" id="{AD5FEC71-CC91-6821-8B3F-29AD88C51C7A}"/>
                </a:ext>
              </a:extLst>
            </p:cNvPr>
            <p:cNvSpPr txBox="1"/>
            <p:nvPr/>
          </p:nvSpPr>
          <p:spPr>
            <a:xfrm>
              <a:off x="3352" y="0"/>
              <a:ext cx="3268523" cy="1123200"/>
            </a:xfrm>
            <a:prstGeom prst="rect">
              <a:avLst/>
            </a:prstGeom>
            <a:grpFill/>
            <a:ln>
              <a:solidFill>
                <a:srgbClr val="282F72"/>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r>
                <a:rPr lang="en-US" sz="2800" b="1">
                  <a:solidFill>
                    <a:srgbClr val="F5F5F5"/>
                  </a:solidFill>
                  <a:latin typeface="Open Sans" panose="020B0606030504020204" pitchFamily="34" charset="0"/>
                  <a:ea typeface="Open Sans" panose="020B0606030504020204" pitchFamily="34" charset="0"/>
                  <a:cs typeface="Open Sans" panose="020B0606030504020204" pitchFamily="34" charset="0"/>
                </a:rPr>
                <a:t>Scenario 1: No Extension </a:t>
              </a:r>
            </a:p>
            <a:p>
              <a:r>
                <a:rPr lang="en-US">
                  <a:solidFill>
                    <a:srgbClr val="F5F5F5"/>
                  </a:solidFill>
                  <a:latin typeface="Open Sans"/>
                  <a:ea typeface="Open Sans"/>
                  <a:cs typeface="Open Sans"/>
                </a:rPr>
                <a:t>of Enhanced Premium Tax Credits (</a:t>
              </a:r>
              <a:r>
                <a:rPr lang="en-US" err="1">
                  <a:solidFill>
                    <a:srgbClr val="F5F5F5"/>
                  </a:solidFill>
                  <a:latin typeface="Open Sans"/>
                  <a:ea typeface="Open Sans"/>
                  <a:cs typeface="Open Sans"/>
                </a:rPr>
                <a:t>ePTC</a:t>
              </a:r>
              <a:r>
                <a:rPr lang="en-US">
                  <a:solidFill>
                    <a:srgbClr val="F5F5F5"/>
                  </a:solidFill>
                  <a:latin typeface="Open Sans"/>
                  <a:ea typeface="Open Sans"/>
                  <a:cs typeface="Open Sans"/>
                </a:rPr>
                <a:t>)</a:t>
              </a:r>
              <a:endParaRPr lang="en-US">
                <a:solidFill>
                  <a:srgbClr val="F5F5F5"/>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Rectangle 7">
            <a:extLst>
              <a:ext uri="{FF2B5EF4-FFF2-40B4-BE49-F238E27FC236}">
                <a16:creationId xmlns:a16="http://schemas.microsoft.com/office/drawing/2014/main" id="{EEB60CFD-D0AA-122F-F93C-F27FB3AD56E3}"/>
              </a:ext>
            </a:extLst>
          </p:cNvPr>
          <p:cNvSpPr/>
          <p:nvPr/>
        </p:nvSpPr>
        <p:spPr>
          <a:xfrm>
            <a:off x="963863" y="3867737"/>
            <a:ext cx="4725062" cy="2378826"/>
          </a:xfrm>
          <a:prstGeom prst="rect">
            <a:avLst/>
          </a:prstGeom>
          <a:solidFill>
            <a:srgbClr val="F5F5F5"/>
          </a:solidFill>
          <a:ln>
            <a:solidFill>
              <a:srgbClr val="F5F5F5">
                <a:alpha val="90000"/>
              </a:srgbClr>
            </a:solid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pPr marL="456565" indent="-456565"/>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Renewal will include:</a:t>
            </a:r>
          </a:p>
          <a:p>
            <a:pPr marL="689610" lvl="1" indent="-37846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Advanced Premium Tax Credits (APTC), federal cost-sharing reduction benefits, and the California Premium Subsidy Program.</a:t>
            </a:r>
          </a:p>
          <a:p>
            <a:pPr marL="689610" lvl="1" indent="-37846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The California Enhanced Cost-Sharing Reduction Program will no longer be offered</a:t>
            </a: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658160B0-F27D-881C-3C02-AFDE902A8D5B}"/>
              </a:ext>
            </a:extLst>
          </p:cNvPr>
          <p:cNvSpPr txBox="1"/>
          <p:nvPr/>
        </p:nvSpPr>
        <p:spPr>
          <a:xfrm>
            <a:off x="6038418" y="2744537"/>
            <a:ext cx="4725062" cy="1123200"/>
          </a:xfrm>
          <a:prstGeom prst="rect">
            <a:avLst/>
          </a:prstGeom>
          <a:solidFill>
            <a:srgbClr val="60BDCE"/>
          </a:solidFill>
          <a:ln>
            <a:solidFill>
              <a:srgbClr val="60BDCE"/>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r>
              <a:rPr lang="en-US" sz="2800" b="1">
                <a:solidFill>
                  <a:srgbClr val="F5F5F5"/>
                </a:solidFill>
                <a:latin typeface="Open Sans" panose="020B0606030504020204" pitchFamily="34" charset="0"/>
                <a:ea typeface="Open Sans" panose="020B0606030504020204" pitchFamily="34" charset="0"/>
                <a:cs typeface="Open Sans" panose="020B0606030504020204" pitchFamily="34" charset="0"/>
              </a:rPr>
              <a:t>Scenario 2: Extension</a:t>
            </a:r>
            <a:r>
              <a:rPr lang="en-US" sz="2800">
                <a:solidFill>
                  <a:srgbClr val="F5F5F5"/>
                </a:solidFill>
                <a:latin typeface="Open Sans" panose="020B0606030504020204" pitchFamily="34" charset="0"/>
                <a:ea typeface="Open Sans" panose="020B0606030504020204" pitchFamily="34" charset="0"/>
                <a:cs typeface="Open Sans" panose="020B0606030504020204" pitchFamily="34" charset="0"/>
              </a:rPr>
              <a:t> </a:t>
            </a:r>
          </a:p>
          <a:p>
            <a:pPr lvl="0"/>
            <a:r>
              <a:rPr lang="en-US">
                <a:solidFill>
                  <a:srgbClr val="F5F5F5"/>
                </a:solidFill>
                <a:latin typeface="Open Sans" panose="020B0606030504020204" pitchFamily="34" charset="0"/>
                <a:ea typeface="Open Sans" panose="020B0606030504020204" pitchFamily="34" charset="0"/>
                <a:cs typeface="Open Sans" panose="020B0606030504020204" pitchFamily="34" charset="0"/>
              </a:rPr>
              <a:t>of Enhanced Premium Tax Credits</a:t>
            </a:r>
          </a:p>
        </p:txBody>
      </p:sp>
      <p:grpSp>
        <p:nvGrpSpPr>
          <p:cNvPr id="12" name="Group 11">
            <a:extLst>
              <a:ext uri="{FF2B5EF4-FFF2-40B4-BE49-F238E27FC236}">
                <a16:creationId xmlns:a16="http://schemas.microsoft.com/office/drawing/2014/main" id="{5DC54B6E-DEA2-38A4-392A-086C115BF164}"/>
              </a:ext>
            </a:extLst>
          </p:cNvPr>
          <p:cNvGrpSpPr/>
          <p:nvPr/>
        </p:nvGrpSpPr>
        <p:grpSpPr>
          <a:xfrm>
            <a:off x="5863879" y="3886133"/>
            <a:ext cx="4899601" cy="2360430"/>
            <a:chOff x="3609378" y="1124809"/>
            <a:chExt cx="3388614" cy="2066383"/>
          </a:xfrm>
        </p:grpSpPr>
        <p:sp>
          <p:nvSpPr>
            <p:cNvPr id="13" name="Rectangle 12">
              <a:extLst>
                <a:ext uri="{FF2B5EF4-FFF2-40B4-BE49-F238E27FC236}">
                  <a16:creationId xmlns:a16="http://schemas.microsoft.com/office/drawing/2014/main" id="{C43F053C-F888-2BD4-AEDD-3EB31E849B52}"/>
                </a:ext>
              </a:extLst>
            </p:cNvPr>
            <p:cNvSpPr/>
            <p:nvPr/>
          </p:nvSpPr>
          <p:spPr>
            <a:xfrm>
              <a:off x="3729469" y="1124809"/>
              <a:ext cx="3268523" cy="2066383"/>
            </a:xfrm>
            <a:prstGeom prst="rect">
              <a:avLst/>
            </a:prstGeom>
            <a:solidFill>
              <a:srgbClr val="EBEBEB"/>
            </a:solidFill>
            <a:ln>
              <a:solidFill>
                <a:srgbClr val="EBEBEB">
                  <a:alpha val="90000"/>
                </a:srgbClr>
              </a:solid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41FE6FB7-4965-F091-08A8-92C6BE10C4B1}"/>
                </a:ext>
              </a:extLst>
            </p:cNvPr>
            <p:cNvSpPr txBox="1"/>
            <p:nvPr/>
          </p:nvSpPr>
          <p:spPr>
            <a:xfrm>
              <a:off x="3609378" y="1124809"/>
              <a:ext cx="3388614" cy="20663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859905" lvl="1" indent="-456565">
                <a:buFont typeface="Wingdings" panose="05000000000000000000" pitchFamily="2" charset="2"/>
                <a:buChar char="§"/>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If </a:t>
              </a:r>
              <a:r>
                <a:rPr lang="en-US" sz="1400" err="1">
                  <a:solidFill>
                    <a:srgbClr val="1D1B23"/>
                  </a:solidFill>
                  <a:latin typeface="Open Sans" panose="020B0606030504020204" pitchFamily="34" charset="0"/>
                  <a:ea typeface="Open Sans" panose="020B0606030504020204" pitchFamily="34" charset="0"/>
                  <a:cs typeface="Open Sans" panose="020B0606030504020204" pitchFamily="34" charset="0"/>
                </a:rPr>
                <a:t>ePTC</a:t>
              </a: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 is extended, Covered California will reinstate the Enhanced Cost-Sharing Reduction program and discontinue the California Premium Subsidy Program.</a:t>
              </a:r>
            </a:p>
            <a:p>
              <a:pPr marL="859905" lvl="1" indent="-456565">
                <a:buFont typeface="Wingdings" panose="05000000000000000000" pitchFamily="2" charset="2"/>
                <a:buChar char="§"/>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Consumers' eligibility will be re-evaluated, and updated notices will be sent.</a:t>
              </a:r>
            </a:p>
            <a:p>
              <a:pPr marL="859905" lvl="1" indent="-456565">
                <a:buFont typeface="Wingdings" panose="05000000000000000000" pitchFamily="2" charset="2"/>
                <a:buChar char="§"/>
              </a:pPr>
              <a:r>
                <a:rPr lang="en-US" sz="1400">
                  <a:solidFill>
                    <a:srgbClr val="1D1B23"/>
                  </a:solidFill>
                  <a:latin typeface="Open Sans" panose="020B0606030504020204" pitchFamily="34" charset="0"/>
                  <a:ea typeface="Open Sans" panose="020B0606030504020204" pitchFamily="34" charset="0"/>
                  <a:cs typeface="Open Sans" panose="020B0606030504020204" pitchFamily="34" charset="0"/>
                </a:rPr>
                <a:t>If the extension occurs after the 2026 Plan Year begins (i.e. March 2026), a Special Enrollment Period (SEP) will be considered.</a:t>
              </a:r>
            </a:p>
            <a:p>
              <a:pPr lvl="0">
                <a:lnSpc>
                  <a:spcPct val="100000"/>
                </a:lnSpc>
              </a:pPr>
              <a:endParaRPr lang="en-US" sz="120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rtl="0">
                <a:lnSpc>
                  <a:spcPct val="90000"/>
                </a:lnSpc>
                <a:spcBef>
                  <a:spcPct val="0"/>
                </a:spcBef>
                <a:spcAft>
                  <a:spcPct val="15000"/>
                </a:spcAft>
                <a:buChar char="•"/>
              </a:pPr>
              <a:endParaRPr lang="en-US" sz="1200" kern="12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95398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3294D-A902-6F49-0BB6-6AF573AE0F3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7698CC-3CA8-F22C-E4D6-0D134F72E5CC}"/>
              </a:ext>
            </a:extLst>
          </p:cNvPr>
          <p:cNvSpPr>
            <a:spLocks noGrp="1"/>
          </p:cNvSpPr>
          <p:nvPr>
            <p:ph type="sldNum" sz="quarter" idx="2"/>
          </p:nvPr>
        </p:nvSpPr>
        <p:spPr/>
        <p:txBody>
          <a:bodyPr/>
          <a:lstStyle/>
          <a:p>
            <a:pPr defTabSz="609539"/>
            <a:fld id="{C8146628-1A01-9741-8A8B-916D51547CC7}" type="slidenum">
              <a:rPr lang="en-US" sz="931" smtClean="0">
                <a:solidFill>
                  <a:prstClr val="black">
                    <a:lumMod val="65000"/>
                    <a:lumOff val="35000"/>
                  </a:prstClr>
                </a:solidFill>
              </a:rPr>
              <a:pPr defTabSz="609539"/>
              <a:t>29</a:t>
            </a:fld>
            <a:endParaRPr lang="en-US" sz="931">
              <a:solidFill>
                <a:prstClr val="black">
                  <a:lumMod val="65000"/>
                  <a:lumOff val="35000"/>
                </a:prstClr>
              </a:solidFill>
            </a:endParaRPr>
          </a:p>
        </p:txBody>
      </p:sp>
      <p:sp>
        <p:nvSpPr>
          <p:cNvPr id="5" name="Title 4">
            <a:extLst>
              <a:ext uri="{FF2B5EF4-FFF2-40B4-BE49-F238E27FC236}">
                <a16:creationId xmlns:a16="http://schemas.microsoft.com/office/drawing/2014/main" id="{6B9940F7-EF4F-9C0A-4665-D58879B34EB6}"/>
              </a:ext>
            </a:extLst>
          </p:cNvPr>
          <p:cNvSpPr>
            <a:spLocks noGrp="1"/>
          </p:cNvSpPr>
          <p:nvPr>
            <p:ph type="title" idx="4294967295"/>
          </p:nvPr>
        </p:nvSpPr>
        <p:spPr>
          <a:xfrm>
            <a:off x="525391" y="1050949"/>
            <a:ext cx="10983912" cy="1060450"/>
          </a:xfrm>
          <a:prstGeom prst="rect">
            <a:avLst/>
          </a:prstGeom>
        </p:spPr>
        <p:txBody>
          <a:bodyPr>
            <a:noAutofit/>
          </a:bodyPr>
          <a:lstStyle/>
          <a:p>
            <a:r>
              <a:rPr lang="en-US" sz="4000">
                <a:solidFill>
                  <a:srgbClr val="DC6020"/>
                </a:solidFill>
                <a:latin typeface="Source Serif 4 Black" panose="02040603050405020204" pitchFamily="18" charset="0"/>
                <a:ea typeface="Open Sans Bold" panose="020B0806030504020204" pitchFamily="34" charset="0"/>
                <a:cs typeface="Open Sans Bold" panose="020B0806030504020204" pitchFamily="34" charset="0"/>
              </a:rPr>
              <a:t>Planning for EPTC Expiration and Supporting Consumers</a:t>
            </a:r>
          </a:p>
        </p:txBody>
      </p:sp>
      <p:sp>
        <p:nvSpPr>
          <p:cNvPr id="6" name="Text Placeholder 5">
            <a:extLst>
              <a:ext uri="{FF2B5EF4-FFF2-40B4-BE49-F238E27FC236}">
                <a16:creationId xmlns:a16="http://schemas.microsoft.com/office/drawing/2014/main" id="{351C299C-AEEF-AC75-06C9-CAE25F707731}"/>
              </a:ext>
            </a:extLst>
          </p:cNvPr>
          <p:cNvSpPr>
            <a:spLocks noGrp="1"/>
          </p:cNvSpPr>
          <p:nvPr>
            <p:ph type="body" sz="quarter" idx="4294967295"/>
          </p:nvPr>
        </p:nvSpPr>
        <p:spPr>
          <a:xfrm>
            <a:off x="734397" y="2573351"/>
            <a:ext cx="10363200" cy="4557713"/>
          </a:xfrm>
          <a:prstGeom prst="rect">
            <a:avLst/>
          </a:prstGeom>
        </p:spPr>
        <p:txBody>
          <a:bodyPr lIns="121920" tIns="60960" rIns="121920" bIns="60960" anchor="t">
            <a:normAutofit/>
          </a:bodyPr>
          <a:lstStyle/>
          <a:p>
            <a:pPr marL="380990" indent="-380990">
              <a:spcBef>
                <a:spcPts val="0"/>
              </a:spcBef>
              <a:buSzPct val="75000"/>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is taking a comprehensive, enterprise-wide approach to navigate uncertainty surrounding the expiration of enhanced premium tax credits, including strategic contingency planning and organization-wide retention efforts designed to inform and support enrollees as they face significantly higher costs in 2026.</a:t>
            </a:r>
          </a:p>
          <a:p>
            <a:pPr marL="380990" indent="-380990">
              <a:spcBef>
                <a:spcPts val="0"/>
              </a:spcBef>
              <a:buSzPct val="75000"/>
              <a:buFont typeface="Wingdings" panose="05000000000000000000" pitchFamily="2" charset="2"/>
              <a:buChar char="§"/>
            </a:pPr>
            <a:endPar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80990" indent="-380990">
              <a:spcBef>
                <a:spcPts val="0"/>
              </a:spcBef>
              <a:buSzPct val="75000"/>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is supporting enrollees through direct communications designed to keep them informed of potential changes to the amount of financial help they will receive in 2026, empowering them with information and time to plan how they may be able to keep their coverage next year and where to seek help if they have questions or concerns.</a:t>
            </a:r>
          </a:p>
          <a:p>
            <a:pPr>
              <a:spcBef>
                <a:spcPts val="0"/>
              </a:spcBef>
              <a:buSzPct val="75000"/>
            </a:pPr>
            <a:endPar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80990" indent="-380990">
              <a:spcBef>
                <a:spcPts val="0"/>
              </a:spcBef>
              <a:buSzPct val="75000"/>
              <a:buFont typeface="Wingdings" panose="05000000000000000000" pitchFamily="2" charset="2"/>
              <a:buChar char="§"/>
            </a:pPr>
            <a:r>
              <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rPr>
              <a:t>Communications to members have been issued for July and August and will continue in September and October leading into renewal and open enrollment.</a:t>
            </a:r>
          </a:p>
          <a:p>
            <a:pPr marL="1070937" lvl="1" indent="-380990">
              <a:buFont typeface="Arial" panose="020B0604020202020204" pitchFamily="34" charset="0"/>
              <a:buChar char="•"/>
            </a:pPr>
            <a:endPar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buSzPct val="75000"/>
            </a:pPr>
            <a:endParaRPr lang="en-US" sz="18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576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01"/>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hangingPunct="0">
              <a:defRPr/>
            </a:pPr>
            <a:fld id="{86CB4B4D-7CA3-9044-876B-883B54F8677D}" type="slidenum">
              <a:rPr kern="0">
                <a:latin typeface="Open Sans" panose="020B0606030504020204" pitchFamily="34" charset="0"/>
                <a:ea typeface="Open Sans" panose="020B0606030504020204" pitchFamily="34" charset="0"/>
                <a:cs typeface="Open Sans" panose="020B0606030504020204" pitchFamily="34" charset="0"/>
                <a:sym typeface="Helvetica"/>
              </a:rPr>
              <a:pPr hangingPunct="0">
                <a:defRPr/>
              </a:pPr>
              <a:t>3</a:t>
            </a:fld>
            <a:endParaRPr kern="0">
              <a:latin typeface="Open Sans" panose="020B0606030504020204" pitchFamily="34" charset="0"/>
              <a:ea typeface="Open Sans" panose="020B0606030504020204" pitchFamily="34" charset="0"/>
              <a:cs typeface="Open Sans" panose="020B0606030504020204" pitchFamily="34" charset="0"/>
              <a:sym typeface="Helvetica"/>
            </a:endParaRPr>
          </a:p>
        </p:txBody>
      </p:sp>
      <p:sp>
        <p:nvSpPr>
          <p:cNvPr id="177" name="Agenda…"/>
          <p:cNvSpPr txBox="1"/>
          <p:nvPr/>
        </p:nvSpPr>
        <p:spPr>
          <a:xfrm>
            <a:off x="655273" y="886970"/>
            <a:ext cx="5276851"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1219169" hangingPunct="0">
              <a:defRPr sz="17500" b="1">
                <a:solidFill>
                  <a:srgbClr val="DC601C"/>
                </a:solidFill>
                <a:latin typeface="+mj-lt"/>
                <a:ea typeface="+mj-ea"/>
                <a:cs typeface="+mj-cs"/>
                <a:sym typeface="Helvetica"/>
              </a:defRPr>
            </a:pPr>
            <a:r>
              <a:rPr lang="en-US" sz="6000" b="1" kern="0">
                <a:solidFill>
                  <a:srgbClr val="DC601C"/>
                </a:solidFill>
                <a:latin typeface="Source Serif 4 Black" panose="02040603050405020204" pitchFamily="18" charset="0"/>
                <a:ea typeface="Open Sans" panose="020B0606030504020204" pitchFamily="34" charset="0"/>
                <a:cs typeface="Open Sans" panose="020B0606030504020204" pitchFamily="34" charset="0"/>
                <a:sym typeface="Helvetica"/>
              </a:rPr>
              <a:t>Teams Webinar </a:t>
            </a:r>
            <a:endParaRPr sz="6000" b="1" kern="0">
              <a:solidFill>
                <a:srgbClr val="DC601C"/>
              </a:solidFill>
              <a:latin typeface="Source Serif 4 Black" panose="02040603050405020204" pitchFamily="18" charset="0"/>
              <a:ea typeface="Open Sans" panose="020B0606030504020204" pitchFamily="34" charset="0"/>
              <a:cs typeface="Open Sans" panose="020B0606030504020204" pitchFamily="34" charset="0"/>
              <a:sym typeface="Helvetica"/>
            </a:endParaRPr>
          </a:p>
        </p:txBody>
      </p:sp>
      <p:sp>
        <p:nvSpPr>
          <p:cNvPr id="178" name="Our Goal for Today:…"/>
          <p:cNvSpPr txBox="1"/>
          <p:nvPr/>
        </p:nvSpPr>
        <p:spPr>
          <a:xfrm>
            <a:off x="584199" y="3922885"/>
            <a:ext cx="5511801" cy="2050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r>
              <a:rPr lang="en-US" sz="1700"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Please keep your mics muted unless called on. </a:t>
            </a:r>
          </a:p>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endParaRPr lang="en-US" sz="1700"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endParaRPr>
          </a:p>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r>
              <a:rPr lang="en-US" sz="1700"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Use the Raise Hand feature if you’d like to speak and the host will unmute you.</a:t>
            </a:r>
          </a:p>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endParaRPr lang="en-US" sz="1700"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endParaRPr>
          </a:p>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r>
              <a:rPr lang="en-US" sz="1700"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Submit questions anytime using the Q&amp;A box.</a:t>
            </a:r>
          </a:p>
          <a:p>
            <a:pPr marL="285750" indent="-285750" defTabSz="1219169" hangingPunct="0">
              <a:lnSpc>
                <a:spcPct val="110000"/>
              </a:lnSpc>
              <a:buFont typeface="Wingdings" panose="05000000000000000000" pitchFamily="2" charset="2"/>
              <a:buChar char="§"/>
              <a:defRPr sz="3400" b="1">
                <a:latin typeface="+mj-lt"/>
                <a:ea typeface="+mj-ea"/>
                <a:cs typeface="+mj-cs"/>
                <a:sym typeface="Helvetica"/>
              </a:defRPr>
            </a:pPr>
            <a:endParaRPr lang="en-US" sz="17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endParaRPr>
          </a:p>
        </p:txBody>
      </p:sp>
      <p:pic>
        <p:nvPicPr>
          <p:cNvPr id="3" name="Picture 2">
            <a:extLst>
              <a:ext uri="{FF2B5EF4-FFF2-40B4-BE49-F238E27FC236}">
                <a16:creationId xmlns:a16="http://schemas.microsoft.com/office/drawing/2014/main" id="{45F9FF3E-90FB-5FEF-EAA6-AB089AE6D715}"/>
              </a:ext>
            </a:extLst>
          </p:cNvPr>
          <p:cNvPicPr>
            <a:picLocks noChangeAspect="1"/>
          </p:cNvPicPr>
          <p:nvPr/>
        </p:nvPicPr>
        <p:blipFill>
          <a:blip r:embed="rId2"/>
          <a:srcRect l="33090" r="6772"/>
          <a:stretch>
            <a:fillRect/>
          </a:stretch>
        </p:blipFill>
        <p:spPr>
          <a:xfrm>
            <a:off x="655273" y="2873558"/>
            <a:ext cx="6989380" cy="600159"/>
          </a:xfrm>
          <a:prstGeom prst="rect">
            <a:avLst/>
          </a:prstGeom>
        </p:spPr>
      </p:pic>
      <p:grpSp>
        <p:nvGrpSpPr>
          <p:cNvPr id="11" name="Group 10">
            <a:extLst>
              <a:ext uri="{FF2B5EF4-FFF2-40B4-BE49-F238E27FC236}">
                <a16:creationId xmlns:a16="http://schemas.microsoft.com/office/drawing/2014/main" id="{6560EE0F-3FA9-5003-FD4E-8CF164D60AAD}"/>
              </a:ext>
            </a:extLst>
          </p:cNvPr>
          <p:cNvGrpSpPr/>
          <p:nvPr/>
        </p:nvGrpSpPr>
        <p:grpSpPr>
          <a:xfrm>
            <a:off x="5934900" y="3781425"/>
            <a:ext cx="593123" cy="545123"/>
            <a:chOff x="4724400" y="3781425"/>
            <a:chExt cx="593123" cy="545123"/>
          </a:xfrm>
        </p:grpSpPr>
        <p:pic>
          <p:nvPicPr>
            <p:cNvPr id="4" name="Picture 3">
              <a:extLst>
                <a:ext uri="{FF2B5EF4-FFF2-40B4-BE49-F238E27FC236}">
                  <a16:creationId xmlns:a16="http://schemas.microsoft.com/office/drawing/2014/main" id="{3793716A-513B-700E-9416-DB1FB5CCACD6}"/>
                </a:ext>
              </a:extLst>
            </p:cNvPr>
            <p:cNvPicPr>
              <a:picLocks noChangeAspect="1"/>
            </p:cNvPicPr>
            <p:nvPr/>
          </p:nvPicPr>
          <p:blipFill>
            <a:blip r:embed="rId2"/>
            <a:srcRect l="88786" t="3398" r="6110" b="-1"/>
            <a:stretch>
              <a:fillRect/>
            </a:stretch>
          </p:blipFill>
          <p:spPr>
            <a:xfrm>
              <a:off x="4724400" y="3781425"/>
              <a:ext cx="593123" cy="545123"/>
            </a:xfrm>
            <a:prstGeom prst="rect">
              <a:avLst/>
            </a:prstGeom>
          </p:spPr>
        </p:pic>
        <p:sp>
          <p:nvSpPr>
            <p:cNvPr id="10" name="Rectangle 9">
              <a:extLst>
                <a:ext uri="{FF2B5EF4-FFF2-40B4-BE49-F238E27FC236}">
                  <a16:creationId xmlns:a16="http://schemas.microsoft.com/office/drawing/2014/main" id="{A63E6CF1-3D8F-94C8-53AA-1DB342C664D4}"/>
                </a:ext>
              </a:extLst>
            </p:cNvPr>
            <p:cNvSpPr/>
            <p:nvPr/>
          </p:nvSpPr>
          <p:spPr>
            <a:xfrm>
              <a:off x="4923158" y="3866208"/>
              <a:ext cx="222516" cy="248592"/>
            </a:xfrm>
            <a:prstGeom prst="rect">
              <a:avLst/>
            </a:prstGeom>
            <a:solidFill>
              <a:srgbClr val="92D05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2640E3-5FBC-303B-4F44-D00CC76C2691}"/>
              </a:ext>
            </a:extLst>
          </p:cNvPr>
          <p:cNvGrpSpPr/>
          <p:nvPr/>
        </p:nvGrpSpPr>
        <p:grpSpPr>
          <a:xfrm>
            <a:off x="5545739" y="4463927"/>
            <a:ext cx="594679" cy="562046"/>
            <a:chOff x="5545739" y="4463927"/>
            <a:chExt cx="594679" cy="562046"/>
          </a:xfrm>
        </p:grpSpPr>
        <p:pic>
          <p:nvPicPr>
            <p:cNvPr id="5" name="Picture 4">
              <a:extLst>
                <a:ext uri="{FF2B5EF4-FFF2-40B4-BE49-F238E27FC236}">
                  <a16:creationId xmlns:a16="http://schemas.microsoft.com/office/drawing/2014/main" id="{80B923B8-2DA6-544B-44AF-1C5E064608ED}"/>
                </a:ext>
              </a:extLst>
            </p:cNvPr>
            <p:cNvPicPr>
              <a:picLocks noChangeAspect="1"/>
            </p:cNvPicPr>
            <p:nvPr/>
          </p:nvPicPr>
          <p:blipFill>
            <a:blip r:embed="rId2"/>
            <a:srcRect l="48967" t="6301" r="45916" b="51"/>
            <a:stretch>
              <a:fillRect/>
            </a:stretch>
          </p:blipFill>
          <p:spPr>
            <a:xfrm>
              <a:off x="5545739" y="4463927"/>
              <a:ext cx="594679" cy="562046"/>
            </a:xfrm>
            <a:prstGeom prst="rect">
              <a:avLst/>
            </a:prstGeom>
          </p:spPr>
        </p:pic>
        <p:sp>
          <p:nvSpPr>
            <p:cNvPr id="12" name="Rectangle 11">
              <a:extLst>
                <a:ext uri="{FF2B5EF4-FFF2-40B4-BE49-F238E27FC236}">
                  <a16:creationId xmlns:a16="http://schemas.microsoft.com/office/drawing/2014/main" id="{B5EF59E0-7D19-CA0E-8440-2B59DA465FE3}"/>
                </a:ext>
              </a:extLst>
            </p:cNvPr>
            <p:cNvSpPr/>
            <p:nvPr/>
          </p:nvSpPr>
          <p:spPr>
            <a:xfrm>
              <a:off x="5749791" y="4543605"/>
              <a:ext cx="222516" cy="248592"/>
            </a:xfrm>
            <a:prstGeom prst="rect">
              <a:avLst/>
            </a:prstGeom>
            <a:solidFill>
              <a:srgbClr val="FFC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B9E7BDB-2357-E52E-5F41-BC02E0C72061}"/>
              </a:ext>
            </a:extLst>
          </p:cNvPr>
          <p:cNvGrpSpPr/>
          <p:nvPr/>
        </p:nvGrpSpPr>
        <p:grpSpPr>
          <a:xfrm>
            <a:off x="5889248" y="5204303"/>
            <a:ext cx="594679" cy="541692"/>
            <a:chOff x="5889248" y="5204303"/>
            <a:chExt cx="594679" cy="541692"/>
          </a:xfrm>
        </p:grpSpPr>
        <p:pic>
          <p:nvPicPr>
            <p:cNvPr id="8" name="Picture 7">
              <a:extLst>
                <a:ext uri="{FF2B5EF4-FFF2-40B4-BE49-F238E27FC236}">
                  <a16:creationId xmlns:a16="http://schemas.microsoft.com/office/drawing/2014/main" id="{68A0FEDE-4B85-942C-82DC-882E0322BC45}"/>
                </a:ext>
              </a:extLst>
            </p:cNvPr>
            <p:cNvPicPr>
              <a:picLocks noChangeAspect="1"/>
            </p:cNvPicPr>
            <p:nvPr/>
          </p:nvPicPr>
          <p:blipFill>
            <a:blip r:embed="rId2"/>
            <a:srcRect l="39966" t="9742" r="54918"/>
            <a:stretch>
              <a:fillRect/>
            </a:stretch>
          </p:blipFill>
          <p:spPr>
            <a:xfrm>
              <a:off x="5889248" y="5204303"/>
              <a:ext cx="594679" cy="541692"/>
            </a:xfrm>
            <a:prstGeom prst="rect">
              <a:avLst/>
            </a:prstGeom>
          </p:spPr>
        </p:pic>
        <p:sp>
          <p:nvSpPr>
            <p:cNvPr id="14" name="Rectangle 13">
              <a:extLst>
                <a:ext uri="{FF2B5EF4-FFF2-40B4-BE49-F238E27FC236}">
                  <a16:creationId xmlns:a16="http://schemas.microsoft.com/office/drawing/2014/main" id="{0E4813A6-6486-5E82-0B02-DED65B5AE3DF}"/>
                </a:ext>
              </a:extLst>
            </p:cNvPr>
            <p:cNvSpPr/>
            <p:nvPr/>
          </p:nvSpPr>
          <p:spPr>
            <a:xfrm>
              <a:off x="6071826" y="5257585"/>
              <a:ext cx="222516" cy="248592"/>
            </a:xfrm>
            <a:prstGeom prst="rect">
              <a:avLst/>
            </a:prstGeom>
            <a:solidFill>
              <a:srgbClr val="60BDCE">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5208B95-557B-D3DF-4A57-1C16B107EC35}"/>
              </a:ext>
            </a:extLst>
          </p:cNvPr>
          <p:cNvSpPr/>
          <p:nvPr/>
        </p:nvSpPr>
        <p:spPr>
          <a:xfrm>
            <a:off x="7322648" y="2981017"/>
            <a:ext cx="222516" cy="248592"/>
          </a:xfrm>
          <a:prstGeom prst="rect">
            <a:avLst/>
          </a:prstGeom>
          <a:solidFill>
            <a:srgbClr val="92D05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50DC1D-26C4-470E-CA94-B17CE32AB487}"/>
              </a:ext>
            </a:extLst>
          </p:cNvPr>
          <p:cNvSpPr/>
          <p:nvPr/>
        </p:nvSpPr>
        <p:spPr>
          <a:xfrm>
            <a:off x="2699562" y="2981017"/>
            <a:ext cx="222516" cy="248592"/>
          </a:xfrm>
          <a:prstGeom prst="rect">
            <a:avLst/>
          </a:prstGeom>
          <a:solidFill>
            <a:srgbClr val="FFC0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820299-6093-D36A-71C5-E418884FB420}"/>
              </a:ext>
            </a:extLst>
          </p:cNvPr>
          <p:cNvSpPr/>
          <p:nvPr/>
        </p:nvSpPr>
        <p:spPr>
          <a:xfrm>
            <a:off x="1638134" y="2981017"/>
            <a:ext cx="222516" cy="248592"/>
          </a:xfrm>
          <a:prstGeom prst="rect">
            <a:avLst/>
          </a:prstGeom>
          <a:solidFill>
            <a:srgbClr val="60BDCE">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95B4A-8D4C-BE5F-CB58-F2694DCD44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20018C-0BBA-3BA1-2D4D-5BF991CB542A}"/>
              </a:ext>
            </a:extLst>
          </p:cNvPr>
          <p:cNvSpPr>
            <a:spLocks noGrp="1"/>
          </p:cNvSpPr>
          <p:nvPr>
            <p:ph type="title"/>
          </p:nvPr>
        </p:nvSpPr>
        <p:spPr>
          <a:xfrm>
            <a:off x="517262" y="974190"/>
            <a:ext cx="11582400" cy="537981"/>
          </a:xfrm>
        </p:spPr>
        <p:txBody>
          <a:bodyPr>
            <a:noAutofit/>
          </a:bodyPr>
          <a:lstStyle/>
          <a:p>
            <a:r>
              <a:rPr lang="en-US" sz="4000">
                <a:solidFill>
                  <a:schemeClr val="accent6">
                    <a:lumMod val="75000"/>
                  </a:schemeClr>
                </a:solidFill>
              </a:rPr>
              <a:t>Enrollee Retention &amp; Renewal is at the Forefront of Our Efforts</a:t>
            </a:r>
          </a:p>
        </p:txBody>
      </p:sp>
      <p:sp>
        <p:nvSpPr>
          <p:cNvPr id="2" name="Text Placeholder 1">
            <a:extLst>
              <a:ext uri="{FF2B5EF4-FFF2-40B4-BE49-F238E27FC236}">
                <a16:creationId xmlns:a16="http://schemas.microsoft.com/office/drawing/2014/main" id="{F180C6C2-4147-515F-0A79-36133ABA3ADF}"/>
              </a:ext>
            </a:extLst>
          </p:cNvPr>
          <p:cNvSpPr>
            <a:spLocks noGrp="1"/>
          </p:cNvSpPr>
          <p:nvPr>
            <p:ph type="body" sz="quarter" idx="10"/>
          </p:nvPr>
        </p:nvSpPr>
        <p:spPr>
          <a:xfrm>
            <a:off x="517262" y="2326615"/>
            <a:ext cx="10874179" cy="5468041"/>
          </a:xfrm>
          <a:prstGeom prst="rect">
            <a:avLst/>
          </a:prstGeom>
        </p:spPr>
        <p:txBody>
          <a:bodyPr lIns="121920" tIns="60960" rIns="121920" bIns="60960" anchor="t"/>
          <a:lstStyle/>
          <a:p>
            <a:pPr>
              <a:spcBef>
                <a:spcPts val="0"/>
              </a:spcBef>
            </a:pPr>
            <a:r>
              <a:rPr lang="en-US" sz="1400">
                <a:solidFill>
                  <a:srgbClr val="1D1B23"/>
                </a:solidFill>
              </a:rPr>
              <a:t>Given the uncertainty facing consumers, Covered California, led by our Marketing team, is intently focused on retaining and renewing our current enrollees. The goal is to meet the challenge of this moment, better serve Californians now and in the long-term, and position Covered California as a supportive partner and resource in light of the potential loss of financial help.</a:t>
            </a:r>
          </a:p>
          <a:p>
            <a:pPr>
              <a:spcBef>
                <a:spcPts val="0"/>
              </a:spcBef>
            </a:pPr>
            <a:endParaRPr lang="en-US" sz="1400"/>
          </a:p>
          <a:p>
            <a:pPr>
              <a:spcBef>
                <a:spcPts val="0"/>
              </a:spcBef>
            </a:pPr>
            <a:r>
              <a:rPr lang="en-US" sz="1400" b="1">
                <a:solidFill>
                  <a:schemeClr val="accent5">
                    <a:lumMod val="50000"/>
                  </a:schemeClr>
                </a:solidFill>
              </a:rPr>
              <a:t>Key aspects of this effort include:</a:t>
            </a:r>
          </a:p>
          <a:p>
            <a:pPr marL="456342" indent="-456342" defTabSz="1219110">
              <a:spcBef>
                <a:spcPts val="800"/>
              </a:spcBef>
              <a:spcAft>
                <a:spcPts val="800"/>
              </a:spcAft>
              <a:buSzPct val="75000"/>
              <a:buFont typeface="Wingdings" panose="05000000000000000000" pitchFamily="2" charset="2"/>
              <a:buChar char="§"/>
            </a:pPr>
            <a:r>
              <a:rPr lang="en-US" sz="1400">
                <a:solidFill>
                  <a:srgbClr val="1D1B23"/>
                </a:solidFill>
              </a:rPr>
              <a:t>Evolving our retention approach to a </a:t>
            </a:r>
            <a:r>
              <a:rPr lang="en-US" sz="1400" b="1">
                <a:solidFill>
                  <a:schemeClr val="accent5">
                    <a:lumMod val="50000"/>
                  </a:schemeClr>
                </a:solidFill>
              </a:rPr>
              <a:t>more holistic, “always on” approach</a:t>
            </a:r>
            <a:r>
              <a:rPr lang="en-US" sz="1400">
                <a:solidFill>
                  <a:schemeClr val="accent5">
                    <a:lumMod val="50000"/>
                  </a:schemeClr>
                </a:solidFill>
              </a:rPr>
              <a:t> </a:t>
            </a:r>
            <a:r>
              <a:rPr lang="en-US" sz="1400">
                <a:solidFill>
                  <a:srgbClr val="1D1B23"/>
                </a:solidFill>
              </a:rPr>
              <a:t>that goes beyond focused attention on consumers just before or during renewal and open enrollment – instead, focusing on the full customer experience.</a:t>
            </a:r>
          </a:p>
          <a:p>
            <a:pPr marL="456342" indent="-456342" defTabSz="1219110">
              <a:spcBef>
                <a:spcPts val="800"/>
              </a:spcBef>
              <a:spcAft>
                <a:spcPts val="800"/>
              </a:spcAft>
              <a:buSzPct val="75000"/>
              <a:buFont typeface="Wingdings" panose="05000000000000000000" pitchFamily="2" charset="2"/>
              <a:buChar char="§"/>
            </a:pPr>
            <a:r>
              <a:rPr lang="en-US" sz="1400">
                <a:solidFill>
                  <a:srgbClr val="1D1B23"/>
                </a:solidFill>
              </a:rPr>
              <a:t>Bolstering communication with enrollees </a:t>
            </a:r>
            <a:r>
              <a:rPr lang="en-US" sz="1400" b="1">
                <a:solidFill>
                  <a:schemeClr val="accent5">
                    <a:lumMod val="50000"/>
                  </a:schemeClr>
                </a:solidFill>
              </a:rPr>
              <a:t>prior to the renewal period</a:t>
            </a:r>
            <a:r>
              <a:rPr lang="en-US" sz="1400">
                <a:solidFill>
                  <a:schemeClr val="accent5">
                    <a:lumMod val="50000"/>
                  </a:schemeClr>
                </a:solidFill>
              </a:rPr>
              <a:t> </a:t>
            </a:r>
            <a:r>
              <a:rPr lang="en-US" sz="1400">
                <a:solidFill>
                  <a:srgbClr val="1D1B23"/>
                </a:solidFill>
              </a:rPr>
              <a:t>so they are aware of what changes may come in 2026 and expanding efforts to deliver communication </a:t>
            </a:r>
            <a:r>
              <a:rPr lang="en-US" sz="1400" b="1">
                <a:solidFill>
                  <a:schemeClr val="accent5">
                    <a:lumMod val="50000"/>
                  </a:schemeClr>
                </a:solidFill>
              </a:rPr>
              <a:t>in their preferred language</a:t>
            </a:r>
            <a:r>
              <a:rPr lang="en-US" sz="1400">
                <a:solidFill>
                  <a:schemeClr val="accent5">
                    <a:lumMod val="50000"/>
                  </a:schemeClr>
                </a:solidFill>
              </a:rPr>
              <a:t>.</a:t>
            </a:r>
          </a:p>
          <a:p>
            <a:pPr marL="456342" indent="-456342" defTabSz="1219110">
              <a:spcBef>
                <a:spcPts val="800"/>
              </a:spcBef>
              <a:spcAft>
                <a:spcPts val="800"/>
              </a:spcAft>
              <a:buSzPct val="75000"/>
              <a:buFont typeface="Wingdings" panose="05000000000000000000" pitchFamily="2" charset="2"/>
              <a:buChar char="§"/>
            </a:pPr>
            <a:r>
              <a:rPr lang="en-US" sz="1400">
                <a:solidFill>
                  <a:srgbClr val="1D1B23"/>
                </a:solidFill>
              </a:rPr>
              <a:t>Improving alignment across divisions and consumer communications channels to ensure </a:t>
            </a:r>
            <a:r>
              <a:rPr lang="en-US" sz="1400" b="1">
                <a:solidFill>
                  <a:schemeClr val="accent5">
                    <a:lumMod val="50000"/>
                  </a:schemeClr>
                </a:solidFill>
              </a:rPr>
              <a:t>consistent messaging</a:t>
            </a:r>
            <a:r>
              <a:rPr lang="en-US" sz="1400">
                <a:solidFill>
                  <a:srgbClr val="1D1B23"/>
                </a:solidFill>
              </a:rPr>
              <a:t>, and information being available direct-to-consumer, through our website, sales and enrollment channels, and other external partners.  </a:t>
            </a:r>
          </a:p>
          <a:p>
            <a:pPr marL="456342" indent="-456342" defTabSz="1219110">
              <a:spcBef>
                <a:spcPts val="800"/>
              </a:spcBef>
              <a:buSzPct val="75000"/>
              <a:buFont typeface="Wingdings" panose="05000000000000000000" pitchFamily="2" charset="2"/>
              <a:buChar char="§"/>
            </a:pPr>
            <a:r>
              <a:rPr lang="en-US" sz="1400"/>
              <a:t>Outreach to subsidy members included email and direct mail (July–September) in multiple languages, directing enrollees to their online accounts for financial help details. Members are encouraged to log in, update information, and connect with a Certified Enroller in preparation for renewal.</a:t>
            </a:r>
            <a:endParaRPr lang="en-US" sz="1400">
              <a:solidFill>
                <a:srgbClr val="1D1B23"/>
              </a:solidFill>
            </a:endParaRPr>
          </a:p>
        </p:txBody>
      </p:sp>
      <p:sp>
        <p:nvSpPr>
          <p:cNvPr id="3" name="Slide Number Placeholder 2">
            <a:extLst>
              <a:ext uri="{FF2B5EF4-FFF2-40B4-BE49-F238E27FC236}">
                <a16:creationId xmlns:a16="http://schemas.microsoft.com/office/drawing/2014/main" id="{907872AB-0CD4-E099-EED6-EC887944DD78}"/>
              </a:ext>
            </a:extLst>
          </p:cNvPr>
          <p:cNvSpPr>
            <a:spLocks noGrp="1"/>
          </p:cNvSpPr>
          <p:nvPr>
            <p:ph type="sldNum" sz="quarter" idx="2"/>
          </p:nvPr>
        </p:nvSpPr>
        <p:spPr/>
        <p:txBody>
          <a:bodyPr/>
          <a:lstStyle/>
          <a:p>
            <a:pPr marL="0" marR="0" lvl="0" indent="0" algn="r" defTabSz="609555"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pPr marL="0" marR="0" lvl="0" indent="0" algn="r" defTabSz="609555" rtl="0" eaLnBrk="1" fontAlgn="auto" latinLnBrk="0" hangingPunct="1">
                <a:lnSpc>
                  <a:spcPct val="100000"/>
                </a:lnSpc>
                <a:spcBef>
                  <a:spcPts val="0"/>
                </a:spcBef>
                <a:spcAft>
                  <a:spcPts val="0"/>
                </a:spcAft>
                <a:buClrTx/>
                <a:buSzTx/>
                <a:buFontTx/>
                <a:buNone/>
                <a:tabLst/>
                <a:defRPr/>
              </a:pPr>
              <a:t>30</a:t>
            </a:fld>
            <a:endParaRPr kumimoji="0" lang="en-US" sz="933"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p:txBody>
      </p:sp>
    </p:spTree>
    <p:extLst>
      <p:ext uri="{BB962C8B-B14F-4D97-AF65-F5344CB8AC3E}">
        <p14:creationId xmlns:p14="http://schemas.microsoft.com/office/powerpoint/2010/main" val="2741836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C236"/>
        </a:solidFill>
        <a:effectLst/>
      </p:bgPr>
    </p:bg>
    <p:spTree>
      <p:nvGrpSpPr>
        <p:cNvPr id="1" name=""/>
        <p:cNvGrpSpPr/>
        <p:nvPr/>
      </p:nvGrpSpPr>
      <p:grpSpPr>
        <a:xfrm>
          <a:off x="0" y="0"/>
          <a:ext cx="0" cy="0"/>
          <a:chOff x="0" y="0"/>
          <a:chExt cx="0" cy="0"/>
        </a:xfrm>
      </p:grpSpPr>
      <p:sp>
        <p:nvSpPr>
          <p:cNvPr id="340" name="Vision for making digital marketing a competitive advantage"/>
          <p:cNvSpPr txBox="1"/>
          <p:nvPr/>
        </p:nvSpPr>
        <p:spPr>
          <a:xfrm>
            <a:off x="1460724" y="1563772"/>
            <a:ext cx="9270552"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ctr" defTabSz="825501">
              <a:spcBef>
                <a:spcPts val="0"/>
              </a:spcBef>
              <a:defRPr sz="4000">
                <a:solidFill>
                  <a:srgbClr val="FFFFFF"/>
                </a:solidFill>
                <a:latin typeface="Open Sans"/>
                <a:ea typeface="Open Sans"/>
                <a:cs typeface="Open Sans"/>
                <a:sym typeface="Open Sans"/>
              </a:defRPr>
            </a:lvl1pPr>
          </a:lstStyle>
          <a:p>
            <a:pPr marL="0" marR="0" lvl="0" indent="0" algn="ctr" defTabSz="110064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FFFFFF"/>
                </a:solidFill>
                <a:effectLst/>
                <a:uLnTx/>
                <a:uFillTx/>
                <a:latin typeface="Open Sans"/>
                <a:ea typeface="Open Sans"/>
                <a:cs typeface="Open Sans"/>
                <a:sym typeface="Open Sans"/>
              </a:rPr>
              <a:t>Launch a campaign that meets Californians in the moment and breaks through the noise with clarity, empathy and representation that drives action.</a:t>
            </a:r>
          </a:p>
        </p:txBody>
      </p:sp>
      <p:sp>
        <p:nvSpPr>
          <p:cNvPr id="341" name="Color"/>
          <p:cNvSpPr txBox="1"/>
          <p:nvPr/>
        </p:nvSpPr>
        <p:spPr>
          <a:xfrm>
            <a:off x="1277795" y="973647"/>
            <a:ext cx="9774080"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ctr" defTabSz="2438338">
              <a:lnSpc>
                <a:spcPct val="80000"/>
              </a:lnSpc>
              <a:spcBef>
                <a:spcPts val="0"/>
              </a:spcBef>
              <a:defRPr sz="3600" b="1" cap="all" spc="504">
                <a:solidFill>
                  <a:srgbClr val="FFFFFF"/>
                </a:solidFill>
                <a:latin typeface="Open Sans"/>
                <a:ea typeface="Open Sans"/>
                <a:cs typeface="Open Sans"/>
                <a:sym typeface="Open Sans"/>
              </a:defRPr>
            </a:lvl1pPr>
          </a:lstStyle>
          <a:p>
            <a:pPr marL="0" marR="0" lvl="0" indent="0" algn="ctr" defTabSz="3251119"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noProof="0">
                <a:ln>
                  <a:noFill/>
                </a:ln>
                <a:solidFill>
                  <a:srgbClr val="DC6020"/>
                </a:solidFill>
                <a:effectLst/>
                <a:uLnTx/>
                <a:uFillTx/>
                <a:latin typeface="Source Serif 4 Black" panose="02040603050405020204" pitchFamily="18" charset="0"/>
                <a:sym typeface="Open Sans"/>
              </a:rPr>
              <a:t>OE26 </a:t>
            </a:r>
            <a:r>
              <a:rPr kumimoji="0" lang="en-US" sz="2800" b="1" i="0" u="none" strike="noStrike" kern="0" cap="none" spc="0" normalizeH="0" noProof="0">
                <a:ln>
                  <a:noFill/>
                </a:ln>
                <a:solidFill>
                  <a:srgbClr val="DC6020"/>
                </a:solidFill>
                <a:effectLst/>
                <a:uLnTx/>
                <a:uFillTx/>
                <a:latin typeface="Source Serif 4 Black" panose="02040603050405020204" pitchFamily="18" charset="0"/>
                <a:sym typeface="Open Sans"/>
              </a:rPr>
              <a:t>Objective</a:t>
            </a:r>
            <a:endParaRPr kumimoji="0" lang="en-US" sz="2800" b="1" i="0" u="none" strike="noStrike" kern="0" cap="none" spc="0" normalizeH="0" noProof="0">
              <a:ln>
                <a:noFill/>
              </a:ln>
              <a:solidFill>
                <a:srgbClr val="DC6020"/>
              </a:solidFill>
              <a:effectLst/>
              <a:uLnTx/>
              <a:uFillTx/>
              <a:latin typeface="Source Serif 4 Black" panose="02040603050405020204" pitchFamily="18" charset="0"/>
              <a:sym typeface="Arial"/>
            </a:endParaRPr>
          </a:p>
        </p:txBody>
      </p:sp>
      <p:sp>
        <p:nvSpPr>
          <p:cNvPr id="342" name="01"/>
          <p:cNvSpPr txBox="1">
            <a:spLocks noGrp="1"/>
          </p:cNvSpPr>
          <p:nvPr>
            <p:ph type="sldNum" sz="quarter" idx="2"/>
          </p:nvPr>
        </p:nvSpPr>
        <p:spPr>
          <a:xfrm>
            <a:off x="11479441" y="341333"/>
            <a:ext cx="113656" cy="17145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Autofit/>
          </a:bodyPr>
          <a:lstStyle>
            <a:lvl1pPr algn="r" defTabSz="1219139">
              <a:defRPr sz="800" b="1">
                <a:solidFill>
                  <a:srgbClr val="FFFFFF"/>
                </a:solidFill>
                <a:latin typeface="Helvetica"/>
                <a:ea typeface="Helvetica"/>
                <a:cs typeface="Helvetica"/>
                <a:sym typeface="Helvetica"/>
              </a:defRPr>
            </a:lvl1pPr>
          </a:lstStyle>
          <a:p>
            <a:pPr marL="0" marR="0" lvl="0" indent="0" algn="r" defTabSz="1219139" rtl="0" eaLnBrk="1" fontAlgn="auto" latinLnBrk="0" hangingPunct="0">
              <a:lnSpc>
                <a:spcPct val="100000"/>
              </a:lnSpc>
              <a:spcBef>
                <a:spcPts val="0"/>
              </a:spcBef>
              <a:spcAft>
                <a:spcPts val="0"/>
              </a:spcAft>
              <a:buClrTx/>
              <a:buSzTx/>
              <a:buFontTx/>
              <a:buNone/>
              <a:tabLst/>
              <a:defRPr/>
            </a:pPr>
            <a:fld id="{86CB4B4D-7CA3-9044-876B-883B54F8677D}" type="slidenum">
              <a:rPr kumimoji="0" sz="930" b="1" i="0" u="none" strike="noStrike" kern="0" cap="none" spc="0" normalizeH="0" baseline="0" noProof="0">
                <a:ln>
                  <a:noFill/>
                </a:ln>
                <a:solidFill>
                  <a:srgbClr val="FFFFFF"/>
                </a:solidFill>
                <a:effectLst/>
                <a:uLnTx/>
                <a:uFillTx/>
                <a:latin typeface="Helvetica"/>
                <a:cs typeface="Helvetica"/>
                <a:sym typeface="Helvetica"/>
              </a:rPr>
              <a:pPr marL="0" marR="0" lvl="0" indent="0" algn="r" defTabSz="1219139" rtl="0" eaLnBrk="1" fontAlgn="auto" latinLnBrk="0" hangingPunct="0">
                <a:lnSpc>
                  <a:spcPct val="100000"/>
                </a:lnSpc>
                <a:spcBef>
                  <a:spcPts val="0"/>
                </a:spcBef>
                <a:spcAft>
                  <a:spcPts val="0"/>
                </a:spcAft>
                <a:buClrTx/>
                <a:buSzTx/>
                <a:buFontTx/>
                <a:buNone/>
                <a:tabLst/>
                <a:defRPr/>
              </a:pPr>
              <a:t>31</a:t>
            </a:fld>
            <a:endParaRPr kumimoji="0" sz="930" b="1" i="0" u="none" strike="noStrike" kern="0" cap="none" spc="0" normalizeH="0" baseline="0" noProof="0">
              <a:ln>
                <a:noFill/>
              </a:ln>
              <a:solidFill>
                <a:srgbClr val="FFFFFF"/>
              </a:solidFill>
              <a:effectLst/>
              <a:uLnTx/>
              <a:uFillTx/>
              <a:latin typeface="Helvetica"/>
              <a:cs typeface="Helvetica"/>
              <a:sym typeface="Helvetica"/>
            </a:endParaRPr>
          </a:p>
        </p:txBody>
      </p:sp>
      <p:sp>
        <p:nvSpPr>
          <p:cNvPr id="343" name="Rectangle"/>
          <p:cNvSpPr/>
          <p:nvPr/>
        </p:nvSpPr>
        <p:spPr>
          <a:xfrm>
            <a:off x="677333" y="2517674"/>
            <a:ext cx="10975003" cy="3457013"/>
          </a:xfrm>
          <a:prstGeom prst="rect">
            <a:avLst/>
          </a:prstGeom>
          <a:solidFill>
            <a:srgbClr val="FFFFFF"/>
          </a:solidFill>
          <a:ln w="12700">
            <a:miter lim="400000"/>
          </a:ln>
        </p:spPr>
        <p:txBody>
          <a:bodyPr lIns="60960" tIns="60960" rIns="60960" bIns="60960" anchor="ctr"/>
          <a:lstStyle/>
          <a:p>
            <a:pPr marL="0" marR="0" lvl="0" indent="0" algn="l" defTabSz="228594"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endParaRPr kumimoji="0" sz="13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344" name="Rectangle"/>
          <p:cNvSpPr/>
          <p:nvPr/>
        </p:nvSpPr>
        <p:spPr>
          <a:xfrm>
            <a:off x="4332967" y="2517674"/>
            <a:ext cx="3663735" cy="3457013"/>
          </a:xfrm>
          <a:prstGeom prst="rect">
            <a:avLst/>
          </a:prstGeom>
          <a:solidFill>
            <a:srgbClr val="000000">
              <a:alpha val="4000"/>
            </a:srgbClr>
          </a:solidFill>
          <a:ln w="12700">
            <a:miter lim="400000"/>
          </a:ln>
        </p:spPr>
        <p:txBody>
          <a:bodyPr lIns="60960" tIns="60960" rIns="60960" bIns="60960" anchor="ctr"/>
          <a:lstStyle/>
          <a:p>
            <a:pPr marL="0" marR="0" lvl="0" indent="0" algn="l" defTabSz="228594" rtl="0" eaLnBrk="1" fontAlgn="auto" latinLnBrk="0" hangingPunct="0">
              <a:lnSpc>
                <a:spcPct val="100000"/>
              </a:lnSpc>
              <a:spcBef>
                <a:spcPts val="0"/>
              </a:spcBef>
              <a:spcAft>
                <a:spcPts val="0"/>
              </a:spcAft>
              <a:buClrTx/>
              <a:buSzTx/>
              <a:buFontTx/>
              <a:buNone/>
              <a:tabLst/>
              <a:defRPr sz="2600">
                <a:latin typeface="Helvetica"/>
                <a:ea typeface="Helvetica"/>
                <a:cs typeface="Helvetica"/>
                <a:sym typeface="Helvetica"/>
              </a:defRPr>
            </a:pPr>
            <a:endParaRPr kumimoji="0" sz="13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349" name="Shift from functional to emotional. Relay the value of health insurance and the safety net and improved quality of life it provides with humanity and understanding"/>
          <p:cNvSpPr txBox="1"/>
          <p:nvPr/>
        </p:nvSpPr>
        <p:spPr>
          <a:xfrm>
            <a:off x="4549371" y="3223243"/>
            <a:ext cx="3269397" cy="23294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defTabSz="1828754">
              <a:lnSpc>
                <a:spcPct val="100000"/>
              </a:lnSpc>
              <a:spcBef>
                <a:spcPts val="0"/>
              </a:spcBef>
              <a:defRPr sz="2600">
                <a:solidFill>
                  <a:srgbClr val="5E5E5E"/>
                </a:solidFill>
                <a:latin typeface="Open Sans"/>
                <a:ea typeface="Open Sans"/>
                <a:cs typeface="Open Sans"/>
                <a:sym typeface="Open Sans"/>
              </a:defRPr>
            </a:lvl1pPr>
          </a:lstStyle>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E5E5E"/>
                </a:solidFill>
                <a:effectLst/>
                <a:uLnTx/>
                <a:uFillTx/>
                <a:latin typeface="Open Sans"/>
                <a:ea typeface="Open Sans"/>
                <a:cs typeface="Open Sans"/>
                <a:sym typeface="Open Sans"/>
              </a:rPr>
              <a:t>G</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o beyond the functional </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to address consumers’ emotional and social needs across our from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awareness to enrollment, retention to renewal. </a:t>
            </a:r>
          </a:p>
          <a:p>
            <a:pPr marL="0" marR="0" lvl="0" indent="0" algn="l" defTabSz="2438278" rtl="0" eaLnBrk="1" fontAlgn="auto" latinLnBrk="0" hangingPunct="0">
              <a:lnSpc>
                <a:spcPct val="100000"/>
              </a:lnSpc>
              <a:spcBef>
                <a:spcPts val="0"/>
              </a:spcBef>
              <a:spcAft>
                <a:spcPts val="0"/>
              </a:spcAft>
              <a:buClrTx/>
              <a:buSzTx/>
              <a:buFontTx/>
              <a:buNone/>
              <a:tabLst/>
              <a:defRPr/>
            </a:pPr>
            <a:endPar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endParaRPr>
          </a:p>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In doing so,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convey the value </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that Covered California brings to consumers and inspire loyalty and advocacy. </a:t>
            </a:r>
          </a:p>
        </p:txBody>
      </p:sp>
      <p:sp>
        <p:nvSpPr>
          <p:cNvPr id="352" name="Redefine who we are as a brand and healthcare advocate for Californians, with empathy and strength. Our mission prevails and so do we for Californians."/>
          <p:cNvSpPr txBox="1"/>
          <p:nvPr/>
        </p:nvSpPr>
        <p:spPr>
          <a:xfrm>
            <a:off x="1040725" y="3207657"/>
            <a:ext cx="3105112" cy="2760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defTabSz="1828754">
              <a:lnSpc>
                <a:spcPct val="100000"/>
              </a:lnSpc>
              <a:spcBef>
                <a:spcPts val="0"/>
              </a:spcBef>
              <a:defRPr sz="2600">
                <a:solidFill>
                  <a:srgbClr val="5E5E5E"/>
                </a:solidFill>
                <a:latin typeface="Open Sans"/>
                <a:ea typeface="Open Sans"/>
                <a:cs typeface="Open Sans"/>
                <a:sym typeface="Open Sans"/>
              </a:defRPr>
            </a:lvl1pPr>
          </a:lstStyle>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Redefine who we are as a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brand and healthcare advocate for Californians</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 with empathy and strength. </a:t>
            </a:r>
          </a:p>
          <a:p>
            <a:pPr marL="0" marR="0" lvl="0" indent="0" algn="l" defTabSz="2438278" rtl="0" eaLnBrk="1" fontAlgn="auto" latinLnBrk="0" hangingPunct="0">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endParaRPr>
          </a:p>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Lean into our mission </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and differentiate ourselves from the rest of the category. </a:t>
            </a:r>
          </a:p>
          <a:p>
            <a:pPr marL="0" marR="0" lvl="0" indent="0" algn="l" defTabSz="2438278" rtl="0" eaLnBrk="1" fontAlgn="auto" latinLnBrk="0" hangingPunct="0">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endParaRPr>
          </a:p>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Be agile and prepared to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quickly pivot to different OE outreach scenarios</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a:t>
            </a:r>
            <a:endParaRPr kumimoji="0" sz="1467" b="0" i="0" u="none" strike="noStrike" kern="0" cap="none" spc="0" normalizeH="0" baseline="0" noProof="0">
              <a:ln>
                <a:noFill/>
              </a:ln>
              <a:solidFill>
                <a:srgbClr val="5E5E5E"/>
              </a:solidFill>
              <a:effectLst/>
              <a:uLnTx/>
              <a:uFillTx/>
              <a:latin typeface="Open Sans"/>
              <a:ea typeface="Open Sans"/>
              <a:cs typeface="Open Sans"/>
              <a:sym typeface="Open Sans"/>
            </a:endParaRPr>
          </a:p>
        </p:txBody>
      </p:sp>
      <p:sp>
        <p:nvSpPr>
          <p:cNvPr id="355" name="We will show up with an Integrated creative and media strategy that has a clear through-line to all media; paid, owed, earned"/>
          <p:cNvSpPr txBox="1"/>
          <p:nvPr/>
        </p:nvSpPr>
        <p:spPr>
          <a:xfrm>
            <a:off x="8296520" y="3200693"/>
            <a:ext cx="2964744" cy="23089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defTabSz="1828754">
              <a:lnSpc>
                <a:spcPct val="100000"/>
              </a:lnSpc>
              <a:spcBef>
                <a:spcPts val="0"/>
              </a:spcBef>
              <a:defRPr sz="2600">
                <a:solidFill>
                  <a:srgbClr val="5E5E5E"/>
                </a:solidFill>
                <a:latin typeface="Open Sans"/>
                <a:ea typeface="Open Sans"/>
                <a:cs typeface="Open Sans"/>
                <a:sym typeface="Open Sans"/>
              </a:defRPr>
            </a:lvl1pPr>
          </a:lstStyle>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Shift focus to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retention. </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Deliver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tailored messages </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about the end of EPTC credits and to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promote utilization</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 </a:t>
            </a:r>
          </a:p>
          <a:p>
            <a:pPr marL="0" marR="0" lvl="0" indent="0" algn="l" defTabSz="2438278" rtl="0" eaLnBrk="1" fontAlgn="auto" latinLnBrk="0" hangingPunct="0">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endParaRPr>
          </a:p>
          <a:p>
            <a:pPr marL="0" marR="0" lvl="0" indent="0" algn="l" defTabSz="2438278"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In the renewal and OE period,  outreach intensifies with clear actions members can take to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shop and compare</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 </a:t>
            </a:r>
            <a:r>
              <a:rPr kumimoji="0" lang="en-US" sz="1467" b="1" i="0" u="none" strike="noStrike" kern="0" cap="none" spc="0" normalizeH="0" baseline="0" noProof="0">
                <a:ln>
                  <a:noFill/>
                </a:ln>
                <a:solidFill>
                  <a:srgbClr val="5E5E5E"/>
                </a:solidFill>
                <a:effectLst/>
                <a:uLnTx/>
                <a:uFillTx/>
                <a:latin typeface="Open Sans"/>
                <a:ea typeface="Open Sans"/>
                <a:cs typeface="Open Sans"/>
                <a:sym typeface="Open Sans"/>
              </a:rPr>
              <a:t>use their benefits, and stay covered</a:t>
            </a:r>
            <a:r>
              <a:rPr kumimoji="0" lang="en-US" sz="1467" b="0" i="0" u="none" strike="noStrike" kern="0" cap="none" spc="0" normalizeH="0" baseline="0" noProof="0">
                <a:ln>
                  <a:noFill/>
                </a:ln>
                <a:solidFill>
                  <a:srgbClr val="5E5E5E"/>
                </a:solidFill>
                <a:effectLst/>
                <a:uLnTx/>
                <a:uFillTx/>
                <a:latin typeface="Open Sans"/>
                <a:ea typeface="Open Sans"/>
                <a:cs typeface="Open Sans"/>
                <a:sym typeface="Open Sans"/>
              </a:rPr>
              <a:t>.</a:t>
            </a:r>
          </a:p>
        </p:txBody>
      </p:sp>
      <p:sp>
        <p:nvSpPr>
          <p:cNvPr id="356" name="Google Shape;64;p14"/>
          <p:cNvSpPr txBox="1"/>
          <p:nvPr/>
        </p:nvSpPr>
        <p:spPr>
          <a:xfrm>
            <a:off x="2761064" y="5920945"/>
            <a:ext cx="6669873" cy="7213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00" tIns="121900" rIns="121900" bIns="121900">
            <a:normAutofit/>
          </a:bodyPr>
          <a:lstStyle>
            <a:lvl1pPr algn="ctr" defTabSz="1828754">
              <a:lnSpc>
                <a:spcPct val="120000"/>
              </a:lnSpc>
              <a:spcBef>
                <a:spcPts val="0"/>
              </a:spcBef>
              <a:defRPr sz="2400" i="1">
                <a:solidFill>
                  <a:srgbClr val="FFFFFF"/>
                </a:solidFill>
                <a:latin typeface="Open Sans Semibold"/>
                <a:ea typeface="Open Sans Semibold"/>
                <a:cs typeface="Open Sans Semibold"/>
                <a:sym typeface="Open Sans Semibold"/>
              </a:defRPr>
            </a:lvl1pPr>
          </a:lstStyle>
          <a:p>
            <a:pPr marL="0" marR="0" lvl="0" indent="0" algn="ctr" defTabSz="2438278" rtl="0" eaLnBrk="1" fontAlgn="auto" latinLnBrk="0" hangingPunct="0">
              <a:lnSpc>
                <a:spcPct val="120000"/>
              </a:lnSpc>
              <a:spcBef>
                <a:spcPts val="0"/>
              </a:spcBef>
              <a:spcAft>
                <a:spcPts val="0"/>
              </a:spcAft>
              <a:buClrTx/>
              <a:buSzTx/>
              <a:buFontTx/>
              <a:buNone/>
              <a:tabLst/>
              <a:defRPr/>
            </a:pPr>
            <a:r>
              <a:rPr kumimoji="0" sz="1200" b="0" i="1"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Our campaign is organized around meeting these challenges Californians are facing</a:t>
            </a:r>
          </a:p>
        </p:txBody>
      </p:sp>
      <p:sp>
        <p:nvSpPr>
          <p:cNvPr id="3" name="TextBox 10">
            <a:extLst>
              <a:ext uri="{FF2B5EF4-FFF2-40B4-BE49-F238E27FC236}">
                <a16:creationId xmlns:a16="http://schemas.microsoft.com/office/drawing/2014/main" id="{624700B4-6406-DD2A-D35C-80C6BD41656C}"/>
              </a:ext>
            </a:extLst>
          </p:cNvPr>
          <p:cNvSpPr txBox="1"/>
          <p:nvPr/>
        </p:nvSpPr>
        <p:spPr>
          <a:xfrm>
            <a:off x="930737" y="2611982"/>
            <a:ext cx="3213353" cy="4104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tIns="60959" rIns="60959" bIns="6095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defTabSz="2438400" eaLnBrk="1">
              <a:defRPr b="1" kern="0">
                <a:solidFill>
                  <a:srgbClr val="DC6020"/>
                </a:solidFill>
                <a:uLnTx/>
                <a:latin typeface="Open Sans"/>
                <a:ea typeface="Open Sans"/>
                <a:cs typeface="Open Sans"/>
              </a:defRPr>
            </a:lvl1pPr>
          </a:lstStyle>
          <a:p>
            <a:pPr marL="0" marR="0" lvl="0" indent="0" algn="ctr" defTabSz="3251119" rtl="0" eaLnBrk="1" fontAlgn="auto" latinLnBrk="0" hangingPunct="0">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rgbClr val="DC6020"/>
                </a:solidFill>
                <a:effectLst/>
                <a:uLnTx/>
                <a:uFillTx/>
                <a:latin typeface="Open Sans"/>
                <a:ea typeface="Open Sans"/>
                <a:cs typeface="Open Sans"/>
                <a:sym typeface="Open Sans"/>
              </a:rPr>
              <a:t>TRUST</a:t>
            </a:r>
            <a:endParaRPr kumimoji="0" sz="1867" b="1" i="0" u="none" strike="noStrike" kern="0" cap="none" spc="0" normalizeH="0" baseline="0" noProof="0">
              <a:ln>
                <a:noFill/>
              </a:ln>
              <a:solidFill>
                <a:srgbClr val="DC6020"/>
              </a:solidFill>
              <a:effectLst/>
              <a:uLnTx/>
              <a:uFillTx/>
              <a:latin typeface="Open Sans"/>
              <a:ea typeface="Open Sans"/>
              <a:cs typeface="Open Sans"/>
              <a:sym typeface="Open Sans"/>
            </a:endParaRPr>
          </a:p>
        </p:txBody>
      </p:sp>
      <p:sp>
        <p:nvSpPr>
          <p:cNvPr id="4" name="TextBox 10">
            <a:extLst>
              <a:ext uri="{FF2B5EF4-FFF2-40B4-BE49-F238E27FC236}">
                <a16:creationId xmlns:a16="http://schemas.microsoft.com/office/drawing/2014/main" id="{53553CE6-C536-E3CC-E90C-6E6B2B10638A}"/>
              </a:ext>
            </a:extLst>
          </p:cNvPr>
          <p:cNvSpPr txBox="1"/>
          <p:nvPr/>
        </p:nvSpPr>
        <p:spPr>
          <a:xfrm>
            <a:off x="4549371" y="2611982"/>
            <a:ext cx="3250352" cy="4104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tIns="60959" rIns="60959" bIns="60959">
            <a:spAutoFit/>
          </a:bodyPr>
          <a:lstStyle>
            <a:lvl1pPr algn="ctr" defTabSz="2438400">
              <a:spcBef>
                <a:spcPts val="0"/>
              </a:spcBef>
              <a:defRPr sz="2900">
                <a:solidFill>
                  <a:srgbClr val="FFFFFF"/>
                </a:solidFill>
                <a:latin typeface="Open Sans"/>
                <a:ea typeface="Open Sans"/>
                <a:cs typeface="Open Sans"/>
                <a:sym typeface="Open Sans"/>
              </a:defRPr>
            </a:lvl1pPr>
          </a:lstStyle>
          <a:p>
            <a:pPr marL="0" marR="0" lvl="0" indent="0" algn="ctr" defTabSz="3251119" rtl="0" eaLnBrk="1" fontAlgn="auto" latinLnBrk="0" hangingPunct="0">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rgbClr val="DC6020"/>
                </a:solidFill>
                <a:effectLst/>
                <a:uLnTx/>
                <a:uFillTx/>
                <a:latin typeface="Open Sans"/>
                <a:ea typeface="Open Sans"/>
                <a:cs typeface="Open Sans"/>
                <a:sym typeface="Open Sans"/>
              </a:rPr>
              <a:t>SENTIMENT</a:t>
            </a:r>
          </a:p>
        </p:txBody>
      </p:sp>
      <p:sp>
        <p:nvSpPr>
          <p:cNvPr id="5" name="TextBox 10">
            <a:extLst>
              <a:ext uri="{FF2B5EF4-FFF2-40B4-BE49-F238E27FC236}">
                <a16:creationId xmlns:a16="http://schemas.microsoft.com/office/drawing/2014/main" id="{76CA5367-E13C-A55A-02C7-ADF1312CC970}"/>
              </a:ext>
            </a:extLst>
          </p:cNvPr>
          <p:cNvSpPr txBox="1"/>
          <p:nvPr/>
        </p:nvSpPr>
        <p:spPr>
          <a:xfrm>
            <a:off x="8034348" y="2610742"/>
            <a:ext cx="3627507" cy="4104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0959" tIns="60959" rIns="60959" bIns="60959">
            <a:spAutoFit/>
          </a:bodyPr>
          <a:lstStyle>
            <a:lvl1pPr algn="ctr" defTabSz="2438400">
              <a:spcBef>
                <a:spcPts val="0"/>
              </a:spcBef>
              <a:defRPr sz="2900">
                <a:solidFill>
                  <a:srgbClr val="FFFFFF"/>
                </a:solidFill>
                <a:latin typeface="Open Sans"/>
                <a:ea typeface="Open Sans"/>
                <a:cs typeface="Open Sans"/>
                <a:sym typeface="Open Sans"/>
              </a:defRPr>
            </a:lvl1pPr>
          </a:lstStyle>
          <a:p>
            <a:pPr marL="0" marR="0" lvl="0" indent="0" algn="ctr" defTabSz="3251119" rtl="0" eaLnBrk="1" fontAlgn="auto" latinLnBrk="0" hangingPunct="0">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rgbClr val="DC6020"/>
                </a:solidFill>
                <a:effectLst/>
                <a:uLnTx/>
                <a:uFillTx/>
                <a:latin typeface="Open Sans"/>
                <a:ea typeface="Open Sans"/>
                <a:cs typeface="Open Sans"/>
                <a:sym typeface="Open Sans"/>
              </a:rPr>
              <a:t>VALUE</a:t>
            </a:r>
          </a:p>
        </p:txBody>
      </p:sp>
    </p:spTree>
    <p:extLst>
      <p:ext uri="{BB962C8B-B14F-4D97-AF65-F5344CB8AC3E}">
        <p14:creationId xmlns:p14="http://schemas.microsoft.com/office/powerpoint/2010/main" val="429020220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Box 3"/>
          <p:cNvSpPr txBox="1"/>
          <p:nvPr/>
        </p:nvSpPr>
        <p:spPr>
          <a:xfrm>
            <a:off x="391826" y="240633"/>
            <a:ext cx="1128041" cy="37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b="1">
                <a:solidFill>
                  <a:srgbClr val="FFFFFF"/>
                </a:solidFil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867" b="1" i="0" u="none" strike="noStrike" kern="0" cap="none" spc="0" normalizeH="0" baseline="0" noProof="0">
                <a:ln>
                  <a:noFill/>
                </a:ln>
                <a:solidFill>
                  <a:srgbClr val="FFFFFF"/>
                </a:solidFill>
                <a:effectLst/>
                <a:uLnTx/>
                <a:uFillTx/>
                <a:latin typeface="Arial"/>
                <a:ea typeface="+mn-ea"/>
                <a:cs typeface="Arial"/>
                <a:sym typeface="Arial"/>
              </a:rPr>
              <a:t>FPO :90</a:t>
            </a:r>
          </a:p>
        </p:txBody>
      </p:sp>
      <p:sp>
        <p:nvSpPr>
          <p:cNvPr id="802" name="Rounded Rectangle"/>
          <p:cNvSpPr/>
          <p:nvPr/>
        </p:nvSpPr>
        <p:spPr>
          <a:xfrm>
            <a:off x="10213800" y="252981"/>
            <a:ext cx="1689201" cy="360401"/>
          </a:xfrm>
          <a:prstGeom prst="roundRect">
            <a:avLst>
              <a:gd name="adj" fmla="val 16667"/>
            </a:avLst>
          </a:prstGeom>
          <a:solidFill>
            <a:srgbClr val="EEEEEE">
              <a:alpha val="41499"/>
            </a:srgbClr>
          </a:solidFill>
          <a:ln w="12700">
            <a:miter lim="400000"/>
          </a:ln>
        </p:spPr>
        <p:txBody>
          <a:bodyPr lIns="60959" rIns="60959" anchor="ctr"/>
          <a:lstStyle/>
          <a:p>
            <a:pPr marL="0" marR="0" lvl="0" indent="0" algn="ctr" defTabSz="1219170" rtl="0" eaLnBrk="1" fontAlgn="auto" latinLnBrk="0" hangingPunct="0">
              <a:lnSpc>
                <a:spcPct val="100000"/>
              </a:lnSpc>
              <a:spcBef>
                <a:spcPts val="0"/>
              </a:spcBef>
              <a:spcAft>
                <a:spcPts val="0"/>
              </a:spcAft>
              <a:buClrTx/>
              <a:buSzTx/>
              <a:buFontTx/>
              <a:buNone/>
              <a:tabLst/>
              <a:defRPr sz="900">
                <a:latin typeface="+mn-lt"/>
                <a:ea typeface="+mn-ea"/>
                <a:cs typeface="+mn-cs"/>
                <a:sym typeface="Helvetica"/>
              </a:defRPr>
            </a:pPr>
            <a:endParaRPr kumimoji="0" sz="1200" b="0" i="0" u="none" strike="noStrike" kern="0" cap="none" spc="0" normalizeH="0" baseline="0" noProof="0">
              <a:ln>
                <a:noFill/>
              </a:ln>
              <a:solidFill>
                <a:srgbClr val="000000"/>
              </a:solidFill>
              <a:effectLst/>
              <a:uLnTx/>
              <a:uFillTx/>
              <a:latin typeface="Helvetica"/>
              <a:ea typeface="+mn-ea"/>
              <a:cs typeface="Helvetica"/>
              <a:sym typeface="Helvetica"/>
            </a:endParaRPr>
          </a:p>
        </p:txBody>
      </p:sp>
      <p:sp>
        <p:nvSpPr>
          <p:cNvPr id="803" name="EOD 8/26 •  GM :90 video"/>
          <p:cNvSpPr txBox="1"/>
          <p:nvPr/>
        </p:nvSpPr>
        <p:spPr>
          <a:xfrm>
            <a:off x="9382262" y="217758"/>
            <a:ext cx="3352276" cy="43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ctr">
            <a:spAutoFit/>
          </a:bodyPr>
          <a:lstStyle>
            <a:lvl1pPr algn="ctr">
              <a:defRPr sz="900">
                <a:solidFill>
                  <a:srgbClr val="FFFFFF"/>
                </a:solidFill>
                <a:latin typeface="+mn-lt"/>
                <a:ea typeface="+mn-ea"/>
                <a:cs typeface="+mn-cs"/>
                <a:sym typeface="Helvetica"/>
              </a:defRPr>
            </a:lvl1pPr>
          </a:lstStyle>
          <a:p>
            <a:pPr marL="0" marR="0" lvl="0" indent="0" algn="ctr" defTabSz="1219170" rtl="0" eaLnBrk="1" fontAlgn="auto" latinLnBrk="0" hangingPunct="0">
              <a:lnSpc>
                <a:spcPct val="100000"/>
              </a:lnSpc>
              <a:spcBef>
                <a:spcPts val="0"/>
              </a:spcBef>
              <a:spcAft>
                <a:spcPts val="0"/>
              </a:spcAft>
              <a:buClrTx/>
              <a:buSzTx/>
              <a:buFontTx/>
              <a:buNone/>
              <a:tabLst/>
              <a:defRPr b="1"/>
            </a:pPr>
            <a:r>
              <a:rPr kumimoji="0" lang="en-US" sz="1200" b="1" i="0" u="none" strike="noStrike" kern="0" cap="none" spc="0" normalizeH="0" baseline="0" noProof="0">
                <a:ln>
                  <a:noFill/>
                </a:ln>
                <a:solidFill>
                  <a:srgbClr val="FFFFFF"/>
                </a:solidFill>
                <a:effectLst/>
                <a:uLnTx/>
                <a:uFillTx/>
                <a:latin typeface="Helvetica"/>
                <a:ea typeface="+mn-ea"/>
                <a:cs typeface="Helvetica"/>
                <a:sym typeface="Helvetica"/>
              </a:rPr>
              <a:t>9/2</a:t>
            </a:r>
            <a:r>
              <a:rPr kumimoji="0" sz="1200" b="1" i="0" u="none" strike="noStrike" kern="0" cap="none" spc="0" normalizeH="0" baseline="0" noProof="0">
                <a:ln>
                  <a:noFill/>
                </a:ln>
                <a:solidFill>
                  <a:srgbClr val="FFFFFF"/>
                </a:solidFill>
                <a:effectLst/>
                <a:uLnTx/>
                <a:uFillTx/>
                <a:latin typeface="Helvetica"/>
                <a:ea typeface="+mn-ea"/>
                <a:cs typeface="Helvetica"/>
                <a:sym typeface="Helvetica"/>
              </a:rPr>
              <a:t> •  GM :90 video</a:t>
            </a:r>
          </a:p>
        </p:txBody>
      </p:sp>
      <p:sp>
        <p:nvSpPr>
          <p:cNvPr id="804" name="Text"/>
          <p:cNvSpPr txBox="1"/>
          <p:nvPr/>
        </p:nvSpPr>
        <p:spPr>
          <a:xfrm>
            <a:off x="6434667" y="3759200"/>
            <a:ext cx="123173" cy="379656"/>
          </a:xfrm>
          <a:prstGeom prst="rect">
            <a:avLst/>
          </a:prstGeom>
          <a:ln w="12700">
            <a:miter lim="400000"/>
          </a:ln>
        </p:spPr>
        <p:txBody>
          <a:bodyPr wrap="none" lIns="60959" rIns="60959">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Text"/>
          <p:cNvSpPr txBox="1"/>
          <p:nvPr/>
        </p:nvSpPr>
        <p:spPr>
          <a:xfrm>
            <a:off x="6773333" y="4097867"/>
            <a:ext cx="123173" cy="379656"/>
          </a:xfrm>
          <a:prstGeom prst="rect">
            <a:avLst/>
          </a:prstGeom>
          <a:ln w="12700">
            <a:miter lim="400000"/>
          </a:ln>
        </p:spPr>
        <p:txBody>
          <a:bodyPr wrap="none" lIns="60959" rIns="60959">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XCFC5094000H_Declaration_90_GM_English (1)">
            <a:hlinkClick r:id="" action="ppaction://media"/>
            <a:extLst>
              <a:ext uri="{FF2B5EF4-FFF2-40B4-BE49-F238E27FC236}">
                <a16:creationId xmlns:a16="http://schemas.microsoft.com/office/drawing/2014/main" id="{7605F0E6-DC8F-E799-B5DB-816348BC26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29C34-7704-F89D-15B4-5CF2703C573E}"/>
            </a:ext>
          </a:extLst>
        </p:cNvPr>
        <p:cNvGrpSpPr/>
        <p:nvPr/>
      </p:nvGrpSpPr>
      <p:grpSpPr>
        <a:xfrm>
          <a:off x="0" y="0"/>
          <a:ext cx="0" cy="0"/>
          <a:chOff x="0" y="0"/>
          <a:chExt cx="0" cy="0"/>
        </a:xfrm>
      </p:grpSpPr>
      <p:sp>
        <p:nvSpPr>
          <p:cNvPr id="214" name="Updated text only treatments for OOH and Social Media end cards.…">
            <a:extLst>
              <a:ext uri="{FF2B5EF4-FFF2-40B4-BE49-F238E27FC236}">
                <a16:creationId xmlns:a16="http://schemas.microsoft.com/office/drawing/2014/main" id="{C96C92CA-C691-3356-E373-0873936DAE1E}"/>
              </a:ext>
            </a:extLst>
          </p:cNvPr>
          <p:cNvSpPr txBox="1"/>
          <p:nvPr/>
        </p:nvSpPr>
        <p:spPr>
          <a:xfrm>
            <a:off x="538345" y="1733318"/>
            <a:ext cx="7478656" cy="4621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r>
              <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rPr>
              <a:t>For over a decade, Covered California’s network has grown through the power of human connection.</a:t>
            </a:r>
          </a:p>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endParaRPr kumimoji="0" lang="en-US" sz="1400" b="1" i="0" u="none" strike="noStrike" kern="1200" cap="none" spc="0" normalizeH="0" baseline="0" noProof="0">
              <a:ln>
                <a:noFill/>
              </a:ln>
              <a:solidFill>
                <a:srgbClr val="1D1B23"/>
              </a:solidFill>
              <a:effectLst/>
              <a:uLnTx/>
              <a:uFillTx/>
              <a:latin typeface="Open Sans"/>
              <a:ea typeface="Open Sans"/>
              <a:cs typeface="Open Sans"/>
              <a:sym typeface="Open Sans"/>
            </a:endParaRPr>
          </a:p>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r>
              <a:rPr kumimoji="0" lang="en-US" sz="1400" b="1" i="0" u="none" strike="noStrike" kern="1200" cap="none" spc="0" normalizeH="0" baseline="0" noProof="0">
                <a:ln>
                  <a:noFill/>
                </a:ln>
                <a:solidFill>
                  <a:srgbClr val="1D1B23"/>
                </a:solidFill>
                <a:effectLst/>
                <a:uLnTx/>
                <a:uFillTx/>
                <a:latin typeface="Open Sans"/>
                <a:ea typeface="Open Sans"/>
                <a:cs typeface="Open Sans"/>
                <a:sym typeface="Open Sans"/>
              </a:rPr>
              <a:t>Connectors to Coverage </a:t>
            </a:r>
            <a:r>
              <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rPr>
              <a:t>repositions Covered California from a marketplace that can feel transactional and impersonal, to a network of connectors who help Californians find their path to coverage.</a:t>
            </a:r>
          </a:p>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endPar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endParaRPr>
          </a:p>
          <a:p>
            <a:pPr defTabSz="609545">
              <a:lnSpc>
                <a:spcPct val="112000"/>
              </a:lnSpc>
              <a:buSzPct val="100000"/>
              <a:defRPr sz="4000">
                <a:solidFill>
                  <a:srgbClr val="5E5E5E"/>
                </a:solidFill>
                <a:latin typeface="Open Sans"/>
                <a:ea typeface="Open Sans"/>
                <a:cs typeface="Open Sans"/>
                <a:sym typeface="Open Sans"/>
              </a:defRPr>
            </a:pPr>
            <a:r>
              <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rPr>
              <a:t>Enrollers, navigators, doctors, community leaders – we ARE the network who are fighting for you. </a:t>
            </a:r>
            <a:r>
              <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rPr>
              <a:t>Our connectors form a human network – CCA leaders, CBOs, navigators, neighbors, leaders, and past enrollees – who translate coverage into real-life relevance and drive enrollment at the ground level.</a:t>
            </a:r>
          </a:p>
          <a:p>
            <a:pPr defTabSz="609545">
              <a:lnSpc>
                <a:spcPct val="112000"/>
              </a:lnSpc>
              <a:buSzPct val="100000"/>
              <a:defRPr sz="4000">
                <a:solidFill>
                  <a:srgbClr val="5E5E5E"/>
                </a:solidFill>
                <a:latin typeface="Open Sans"/>
                <a:ea typeface="Open Sans"/>
                <a:cs typeface="Open Sans"/>
                <a:sym typeface="Open Sans"/>
              </a:defRPr>
            </a:pPr>
            <a:endPar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609545">
              <a:lnSpc>
                <a:spcPct val="112000"/>
              </a:lnSpc>
              <a:buSzPct val="100000"/>
              <a:defRPr sz="4000">
                <a:solidFill>
                  <a:srgbClr val="5E5E5E"/>
                </a:solidFill>
                <a:latin typeface="Open Sans"/>
                <a:ea typeface="Open Sans"/>
                <a:cs typeface="Open Sans"/>
                <a:sym typeface="Open Sans"/>
              </a:defRPr>
            </a:pPr>
            <a:r>
              <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rPr>
              <a:t>We would also love for our tribal leaders and organizations to act as vital connectors between their communities and Covered California. By sharing trusted information, guiding members to resources, and elevating the importance of coverage, tribal partners can help ensure their communities access the care and financial protection they deserve. </a:t>
            </a:r>
          </a:p>
          <a:p>
            <a:pPr defTabSz="609545">
              <a:lnSpc>
                <a:spcPct val="112000"/>
              </a:lnSpc>
              <a:buSzPct val="100000"/>
              <a:defRPr sz="4000">
                <a:solidFill>
                  <a:srgbClr val="5E5E5E"/>
                </a:solidFill>
                <a:latin typeface="Open Sans"/>
                <a:ea typeface="Open Sans"/>
                <a:cs typeface="Open Sans"/>
                <a:sym typeface="Open Sans"/>
              </a:defRPr>
            </a:pPr>
            <a:endPar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r>
              <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rPr>
              <a:t>We’re </a:t>
            </a:r>
            <a:r>
              <a:rPr kumimoji="0" lang="en-US" sz="1400" b="1" i="0" u="none" strike="noStrike" kern="1200" cap="none" spc="0" normalizeH="0" baseline="0" noProof="0">
                <a:ln>
                  <a:noFill/>
                </a:ln>
                <a:solidFill>
                  <a:srgbClr val="1D1B23"/>
                </a:solidFill>
                <a:effectLst/>
                <a:uLnTx/>
                <a:uFillTx/>
                <a:latin typeface="Open Sans"/>
                <a:ea typeface="Open Sans"/>
                <a:cs typeface="Open Sans"/>
                <a:sym typeface="Open Sans"/>
              </a:rPr>
              <a:t>real people, helping real people connect to coverage</a:t>
            </a:r>
            <a:r>
              <a:rPr kumimoji="0" lang="en-US" sz="1400" b="0" i="0" u="none" strike="noStrike" kern="1200" cap="none" spc="0" normalizeH="0" baseline="0" noProof="0">
                <a:ln>
                  <a:noFill/>
                </a:ln>
                <a:solidFill>
                  <a:srgbClr val="1D1B23"/>
                </a:solidFill>
                <a:effectLst/>
                <a:uLnTx/>
                <a:uFillTx/>
                <a:latin typeface="Open Sans"/>
                <a:ea typeface="Open Sans"/>
                <a:cs typeface="Open Sans"/>
                <a:sym typeface="Open Sans"/>
              </a:rPr>
              <a:t>. </a:t>
            </a:r>
          </a:p>
          <a:p>
            <a:pPr marL="0" marR="0" lvl="0" indent="0" algn="l" defTabSz="609545" rtl="0" eaLnBrk="1" fontAlgn="auto" latinLnBrk="0" hangingPunct="1">
              <a:lnSpc>
                <a:spcPct val="112000"/>
              </a:lnSpc>
              <a:spcBef>
                <a:spcPts val="0"/>
              </a:spcBef>
              <a:spcAft>
                <a:spcPts val="0"/>
              </a:spcAft>
              <a:buClrTx/>
              <a:buSzPct val="100000"/>
              <a:buFontTx/>
              <a:buNone/>
              <a:tabLst/>
              <a:defRPr sz="4000">
                <a:solidFill>
                  <a:srgbClr val="5E5E5E"/>
                </a:solidFill>
                <a:latin typeface="Open Sans"/>
                <a:ea typeface="Open Sans"/>
                <a:cs typeface="Open Sans"/>
                <a:sym typeface="Open Sans"/>
              </a:defRPr>
            </a:pPr>
            <a:r>
              <a:rPr kumimoji="0" lang="en-US" sz="1400" b="0" i="1" u="none" strike="noStrike" kern="1200" cap="none" spc="0" normalizeH="0" baseline="0" noProof="0">
                <a:ln>
                  <a:noFill/>
                </a:ln>
                <a:solidFill>
                  <a:srgbClr val="1D1B23"/>
                </a:solidFill>
                <a:effectLst/>
                <a:uLnTx/>
                <a:uFillTx/>
                <a:latin typeface="Open Sans"/>
                <a:ea typeface="Open Sans"/>
                <a:cs typeface="Open Sans"/>
                <a:sym typeface="Open Sans"/>
              </a:rPr>
              <a:t>For the Love of Californians.</a:t>
            </a:r>
          </a:p>
        </p:txBody>
      </p:sp>
      <p:sp>
        <p:nvSpPr>
          <p:cNvPr id="215" name="What You'll See">
            <a:extLst>
              <a:ext uri="{FF2B5EF4-FFF2-40B4-BE49-F238E27FC236}">
                <a16:creationId xmlns:a16="http://schemas.microsoft.com/office/drawing/2014/main" id="{B89F66AB-2FB9-3014-53E6-99F90AC70DF4}"/>
              </a:ext>
            </a:extLst>
          </p:cNvPr>
          <p:cNvSpPr txBox="1"/>
          <p:nvPr/>
        </p:nvSpPr>
        <p:spPr>
          <a:xfrm>
            <a:off x="543089" y="1162264"/>
            <a:ext cx="8139735" cy="571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nSpc>
                <a:spcPct val="80000"/>
              </a:lnSpc>
              <a:spcBef>
                <a:spcPts val="0"/>
              </a:spcBef>
              <a:defRPr sz="7200">
                <a:solidFill>
                  <a:srgbClr val="DC601C"/>
                </a:solidFill>
                <a:latin typeface="Source Serif 4 Bold"/>
                <a:ea typeface="Source Serif 4 Bold"/>
                <a:cs typeface="Source Serif 4 Bold"/>
                <a:sym typeface="Source Serif 4 Bold"/>
              </a:defRPr>
            </a:lvl1pPr>
          </a:lstStyle>
          <a:p>
            <a:pPr marL="0" marR="0" lvl="0" indent="0" algn="l" defTabSz="609545" rtl="0" eaLnBrk="1" fontAlgn="auto" latinLnBrk="0" hangingPunct="1">
              <a:lnSpc>
                <a:spcPct val="80000"/>
              </a:lnSpc>
              <a:spcBef>
                <a:spcPts val="0"/>
              </a:spcBef>
              <a:spcAft>
                <a:spcPts val="0"/>
              </a:spcAft>
              <a:buClrTx/>
              <a:buSzTx/>
              <a:buFontTx/>
              <a:buNone/>
              <a:tabLst/>
              <a:defRPr/>
            </a:pPr>
            <a:r>
              <a:rPr kumimoji="0" lang="en-US" sz="4000" b="1" i="0" u="none" strike="noStrike" kern="1200" spc="0" normalizeH="0" noProof="0">
                <a:ln>
                  <a:noFill/>
                </a:ln>
                <a:solidFill>
                  <a:srgbClr val="DC601C"/>
                </a:solidFill>
                <a:effectLst/>
                <a:uLnTx/>
                <a:uFillTx/>
                <a:latin typeface="Source Serif 4 Black" panose="02040603050405020204" pitchFamily="18" charset="0"/>
                <a:ea typeface="Open Sans" panose="020B0606030504020204" pitchFamily="34" charset="0"/>
                <a:cs typeface="Open Sans" panose="020B0606030504020204" pitchFamily="34" charset="0"/>
                <a:sym typeface="Source Serif 4 Bold"/>
              </a:rPr>
              <a:t>Connectors to Coverage </a:t>
            </a:r>
            <a:endParaRPr kumimoji="0" sz="4000" b="1" i="0" u="none" strike="noStrike" kern="1200" spc="0" normalizeH="0" noProof="0">
              <a:ln>
                <a:noFill/>
              </a:ln>
              <a:solidFill>
                <a:srgbClr val="DC601C"/>
              </a:solidFill>
              <a:effectLst/>
              <a:uLnTx/>
              <a:uFillTx/>
              <a:latin typeface="Source Serif 4 Black" panose="02040603050405020204" pitchFamily="18" charset="0"/>
              <a:ea typeface="Open Sans" panose="020B0606030504020204" pitchFamily="34" charset="0"/>
              <a:cs typeface="Open Sans" panose="020B0606030504020204" pitchFamily="34" charset="0"/>
              <a:sym typeface="Source Serif 4 Bold"/>
            </a:endParaRPr>
          </a:p>
        </p:txBody>
      </p:sp>
      <p:sp>
        <p:nvSpPr>
          <p:cNvPr id="3" name="01">
            <a:extLst>
              <a:ext uri="{FF2B5EF4-FFF2-40B4-BE49-F238E27FC236}">
                <a16:creationId xmlns:a16="http://schemas.microsoft.com/office/drawing/2014/main" id="{730CB16A-B900-21D5-1D42-288CFFA61C4F}"/>
              </a:ext>
            </a:extLst>
          </p:cNvPr>
          <p:cNvSpPr txBox="1">
            <a:spLocks/>
          </p:cNvSpPr>
          <p:nvPr/>
        </p:nvSpPr>
        <p:spPr>
          <a:xfrm>
            <a:off x="10594596" y="351202"/>
            <a:ext cx="998501" cy="1615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defPPr>
              <a:defRPr lang="en-US"/>
            </a:defPPr>
            <a:lvl1pPr marL="0" algn="r" defTabSz="1219139" rtl="0" eaLnBrk="1" latinLnBrk="0" hangingPunct="1">
              <a:defRPr sz="800" b="1" kern="1200">
                <a:solidFill>
                  <a:srgbClr val="5E5E5E"/>
                </a:solidFill>
                <a:latin typeface="Helvetica"/>
                <a:ea typeface="Helvetica"/>
                <a:cs typeface="Helvetica"/>
                <a:sym typeface="Helvetica"/>
              </a:defRPr>
            </a:lvl1pPr>
            <a:lvl2pPr marL="609545" algn="l" defTabSz="609545" rtl="0" eaLnBrk="1" latinLnBrk="0" hangingPunct="1">
              <a:defRPr sz="2400" kern="1200">
                <a:solidFill>
                  <a:schemeClr val="tx1"/>
                </a:solidFill>
                <a:latin typeface="+mn-lt"/>
                <a:ea typeface="+mn-ea"/>
                <a:cs typeface="+mn-cs"/>
              </a:defRPr>
            </a:lvl2pPr>
            <a:lvl3pPr marL="1219090"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9"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a:lstStyle>
          <a:p>
            <a:pPr marL="0" marR="0" lvl="0" indent="0" algn="r" defTabSz="1219139"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30" b="1" i="0" u="none" strike="noStrike" kern="0" cap="none" spc="0" normalizeH="0" baseline="0" noProof="0" smtClean="0">
                <a:ln>
                  <a:noFill/>
                </a:ln>
                <a:solidFill>
                  <a:srgbClr val="5E5E5E"/>
                </a:solidFill>
                <a:effectLst/>
                <a:uLnTx/>
                <a:uFillTx/>
                <a:latin typeface="Helvetica"/>
                <a:cs typeface="Helvetica"/>
                <a:sym typeface="Helvetica"/>
              </a:rPr>
              <a:pPr marL="0" marR="0" lvl="0" indent="0" algn="r" defTabSz="1219139" rtl="0" eaLnBrk="1" fontAlgn="auto" latinLnBrk="0" hangingPunct="0">
                <a:lnSpc>
                  <a:spcPct val="100000"/>
                </a:lnSpc>
                <a:spcBef>
                  <a:spcPts val="0"/>
                </a:spcBef>
                <a:spcAft>
                  <a:spcPts val="0"/>
                </a:spcAft>
                <a:buClrTx/>
                <a:buSzTx/>
                <a:buFontTx/>
                <a:buNone/>
                <a:tabLst/>
                <a:defRPr/>
              </a:pPr>
              <a:t>33</a:t>
            </a:fld>
            <a:endParaRPr kumimoji="0" lang="en-US" sz="930" b="1" i="0" u="none" strike="noStrike" kern="0" cap="none" spc="0" normalizeH="0" baseline="0" noProof="0">
              <a:ln>
                <a:noFill/>
              </a:ln>
              <a:solidFill>
                <a:srgbClr val="5E5E5E"/>
              </a:solidFill>
              <a:effectLst/>
              <a:uLnTx/>
              <a:uFillTx/>
              <a:latin typeface="Helvetica"/>
              <a:cs typeface="Helvetica"/>
              <a:sym typeface="Helvetica"/>
            </a:endParaRPr>
          </a:p>
        </p:txBody>
      </p:sp>
      <p:pic>
        <p:nvPicPr>
          <p:cNvPr id="2050" name="Picture 2" descr="Program Office for the CDC Cooperative Agreement (POCA) - Public Health Institute">
            <a:extLst>
              <a:ext uri="{FF2B5EF4-FFF2-40B4-BE49-F238E27FC236}">
                <a16:creationId xmlns:a16="http://schemas.microsoft.com/office/drawing/2014/main" id="{ED6D9148-25AE-483D-4C49-11C5A7346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8090615" y="1796524"/>
            <a:ext cx="3563040" cy="4142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758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484"/>
            <a:ext cx="10515600" cy="1325033"/>
          </a:xfrm>
          <a:prstGeom prst="rect">
            <a:avLst/>
          </a:prstGeom>
        </p:spPr>
        <p:txBody>
          <a:bodyPr/>
          <a:lstStyle/>
          <a:p>
            <a:pPr algn="ctr"/>
            <a:r>
              <a:rPr lang="en-US" sz="7200">
                <a:solidFill>
                  <a:schemeClr val="bg1"/>
                </a:solidFill>
                <a:ea typeface="Open Sans Bold" panose="020B0806030504020204" pitchFamily="34" charset="0"/>
                <a:cs typeface="Open Sans Bold" panose="020B0806030504020204" pitchFamily="34" charset="0"/>
              </a:rPr>
              <a:t>Questions/Feedback</a:t>
            </a:r>
          </a:p>
        </p:txBody>
      </p:sp>
    </p:spTree>
    <p:extLst>
      <p:ext uri="{BB962C8B-B14F-4D97-AF65-F5344CB8AC3E}">
        <p14:creationId xmlns:p14="http://schemas.microsoft.com/office/powerpoint/2010/main" val="215313271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0547B-9ACC-8D2C-3BB2-99EA08C0B06B}"/>
              </a:ext>
            </a:extLst>
          </p:cNvPr>
          <p:cNvSpPr>
            <a:spLocks noGrp="1"/>
          </p:cNvSpPr>
          <p:nvPr>
            <p:ph type="title"/>
          </p:nvPr>
        </p:nvSpPr>
        <p:spPr>
          <a:xfrm>
            <a:off x="420390" y="484380"/>
            <a:ext cx="11351220" cy="1325033"/>
          </a:xfrm>
        </p:spPr>
        <p:txBody>
          <a:bodyPr lIns="91440" tIns="45720" rIns="91440" bIns="45720" anchor="t"/>
          <a:lstStyle/>
          <a:p>
            <a:br>
              <a:rPr lang="en-US" sz="7200" cap="all"/>
            </a:br>
            <a:r>
              <a:rPr lang="en-US" sz="7200">
                <a:latin typeface="Source Serif 4 Black"/>
                <a:ea typeface="Open Sans"/>
                <a:cs typeface="Open Sans"/>
              </a:rPr>
              <a:t>Health Equity and </a:t>
            </a:r>
            <a:br>
              <a:rPr lang="en-US" sz="7200">
                <a:latin typeface="Source Serif 4 Black"/>
                <a:ea typeface="Open Sans"/>
                <a:cs typeface="Open Sans"/>
              </a:rPr>
            </a:br>
            <a:r>
              <a:rPr lang="en-US" sz="7200">
                <a:latin typeface="Source Serif 4 Black"/>
                <a:ea typeface="Open Sans"/>
                <a:cs typeface="Open Sans"/>
              </a:rPr>
              <a:t>Quality Transformation (EQT) Update</a:t>
            </a:r>
            <a:br>
              <a:rPr lang="en-US" sz="7200"/>
            </a:br>
            <a:endParaRPr lang="en-US" sz="7200"/>
          </a:p>
        </p:txBody>
      </p:sp>
    </p:spTree>
    <p:extLst>
      <p:ext uri="{BB962C8B-B14F-4D97-AF65-F5344CB8AC3E}">
        <p14:creationId xmlns:p14="http://schemas.microsoft.com/office/powerpoint/2010/main" val="42687233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921A1-73CF-9544-3E1C-6A5AD4AB79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5E3E1C-C86B-4CEF-596B-1382504B1564}"/>
              </a:ext>
            </a:extLst>
          </p:cNvPr>
          <p:cNvSpPr>
            <a:spLocks noGrp="1"/>
          </p:cNvSpPr>
          <p:nvPr>
            <p:ph type="title"/>
          </p:nvPr>
        </p:nvSpPr>
        <p:spPr>
          <a:xfrm>
            <a:off x="835620" y="-170147"/>
            <a:ext cx="10515600" cy="1325033"/>
          </a:xfrm>
        </p:spPr>
        <p:txBody>
          <a:bodyPr/>
          <a:lstStyle/>
          <a:p>
            <a:br>
              <a:rPr lang="en-US" sz="6000" cap="all"/>
            </a:br>
            <a:r>
              <a:rPr lang="en-US" sz="6000"/>
              <a:t>2025 Population Health Investment (PopHI) Implementation </a:t>
            </a:r>
          </a:p>
        </p:txBody>
      </p:sp>
      <p:sp>
        <p:nvSpPr>
          <p:cNvPr id="4" name="Text Placeholder 3">
            <a:extLst>
              <a:ext uri="{FF2B5EF4-FFF2-40B4-BE49-F238E27FC236}">
                <a16:creationId xmlns:a16="http://schemas.microsoft.com/office/drawing/2014/main" id="{162B41D2-5259-A42A-5F9A-AD3224581AF9}"/>
              </a:ext>
            </a:extLst>
          </p:cNvPr>
          <p:cNvSpPr>
            <a:spLocks noGrp="1"/>
          </p:cNvSpPr>
          <p:nvPr>
            <p:ph type="body" idx="4294967295"/>
          </p:nvPr>
        </p:nvSpPr>
        <p:spPr>
          <a:xfrm>
            <a:off x="302220" y="3697368"/>
            <a:ext cx="11582400" cy="404813"/>
          </a:xfrm>
          <a:prstGeom prst="rect">
            <a:avLst/>
          </a:prstGeom>
        </p:spPr>
        <p:txBody>
          <a:bodyPr/>
          <a:lstStyle/>
          <a:p>
            <a:pPr algn="ctr"/>
            <a: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t>S. Monica Soni, MD</a:t>
            </a:r>
          </a:p>
          <a:p>
            <a:pPr algn="ctr"/>
            <a: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t>Chief Medical Officer</a:t>
            </a:r>
          </a:p>
          <a:p>
            <a:pPr algn="ctr"/>
            <a: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t>Chief Deputy Executive Director</a:t>
            </a:r>
          </a:p>
          <a:p>
            <a:pPr algn="ctr"/>
            <a:b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t>Health Equity and Quality Transformation (EQT) </a:t>
            </a:r>
            <a:br>
              <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137439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F4BDF475-BE17-A11A-B77D-82ADC3D595AE}"/>
              </a:ext>
            </a:extLst>
          </p:cNvPr>
          <p:cNvGraphicFramePr/>
          <p:nvPr>
            <p:extLst>
              <p:ext uri="{D42A27DB-BD31-4B8C-83A1-F6EECF244321}">
                <p14:modId xmlns:p14="http://schemas.microsoft.com/office/powerpoint/2010/main" val="334729429"/>
              </p:ext>
            </p:extLst>
          </p:nvPr>
        </p:nvGraphicFramePr>
        <p:xfrm>
          <a:off x="336884" y="1401759"/>
          <a:ext cx="11412848" cy="3987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bject 3"/>
          <p:cNvSpPr txBox="1">
            <a:spLocks noGrp="1"/>
          </p:cNvSpPr>
          <p:nvPr>
            <p:ph type="title" idx="4294967295"/>
          </p:nvPr>
        </p:nvSpPr>
        <p:spPr>
          <a:xfrm>
            <a:off x="574766" y="920491"/>
            <a:ext cx="10336129" cy="628377"/>
          </a:xfrm>
          <a:prstGeom prst="rect">
            <a:avLst/>
          </a:prstGeom>
        </p:spPr>
        <p:txBody>
          <a:bodyPr vert="horz" wrap="square" lIns="0" tIns="12700" rIns="0" bIns="0" rtlCol="0" anchor="t">
            <a:spAutoFit/>
          </a:bodyPr>
          <a:lstStyle/>
          <a:p>
            <a:pPr marL="12700"/>
            <a:r>
              <a:rPr lang="en-US" sz="4000">
                <a:solidFill>
                  <a:schemeClr val="accent6">
                    <a:lumMod val="75000"/>
                  </a:schemeClr>
                </a:solidFill>
                <a:latin typeface="Source Serif 4 Black" panose="02040603050405020204" pitchFamily="18" charset="0"/>
                <a:ea typeface="Open Sans Bold" panose="020B0806030504020204" pitchFamily="34" charset="0"/>
                <a:cs typeface="Open Sans Bold" panose="020B0806030504020204" pitchFamily="34" charset="0"/>
              </a:rPr>
              <a:t>Quality Transformation Initiative</a:t>
            </a:r>
          </a:p>
        </p:txBody>
      </p:sp>
      <p:sp>
        <p:nvSpPr>
          <p:cNvPr id="9" name="object 9"/>
          <p:cNvSpPr txBox="1"/>
          <p:nvPr/>
        </p:nvSpPr>
        <p:spPr>
          <a:xfrm>
            <a:off x="1459381" y="4766214"/>
            <a:ext cx="1623059" cy="987643"/>
          </a:xfrm>
          <a:prstGeom prst="rect">
            <a:avLst/>
          </a:prstGeom>
        </p:spPr>
        <p:txBody>
          <a:bodyPr vert="horz" wrap="square" lIns="0" tIns="17145" rIns="0" bIns="0" rtlCol="0">
            <a:spAutoFit/>
          </a:bodyPr>
          <a:lstStyle/>
          <a:p>
            <a:pPr marL="12700" marR="0" lvl="0" indent="0" algn="l" defTabSz="609545" rtl="0" eaLnBrk="1" fontAlgn="auto" latinLnBrk="0" hangingPunct="1">
              <a:lnSpc>
                <a:spcPct val="100000"/>
              </a:lnSpc>
              <a:spcBef>
                <a:spcPts val="135"/>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mn-ea"/>
                <a:cs typeface="Arial"/>
              </a:rPr>
              <a:t>0.8%</a:t>
            </a:r>
            <a:r>
              <a:rPr kumimoji="0" lang="en-US" sz="2000" b="0" i="0" u="none" strike="noStrike" kern="1200" cap="none" spc="40" normalizeH="0" baseline="0" noProof="0">
                <a:ln>
                  <a:noFill/>
                </a:ln>
                <a:solidFill>
                  <a:prstClr val="black"/>
                </a:solidFill>
                <a:effectLst/>
                <a:uLnTx/>
                <a:uFillTx/>
                <a:latin typeface="Open Sans"/>
                <a:ea typeface="+mn-ea"/>
                <a:cs typeface="Arial"/>
              </a:rPr>
              <a:t> </a:t>
            </a:r>
            <a:r>
              <a:rPr kumimoji="0" lang="en-US" sz="2000" b="0" i="0" u="none" strike="noStrike" kern="1200" cap="none" spc="0" normalizeH="0" baseline="0" noProof="0">
                <a:ln>
                  <a:noFill/>
                </a:ln>
                <a:solidFill>
                  <a:prstClr val="black"/>
                </a:solidFill>
                <a:effectLst/>
                <a:uLnTx/>
                <a:uFillTx/>
                <a:latin typeface="Open Sans"/>
                <a:ea typeface="+mn-ea"/>
                <a:cs typeface="Arial"/>
              </a:rPr>
              <a:t>to</a:t>
            </a:r>
            <a:r>
              <a:rPr kumimoji="0" lang="en-US" sz="2000" b="0" i="0" u="none" strike="noStrike" kern="1200" cap="none" spc="40" normalizeH="0" baseline="0" noProof="0">
                <a:ln>
                  <a:noFill/>
                </a:ln>
                <a:solidFill>
                  <a:prstClr val="black"/>
                </a:solidFill>
                <a:effectLst/>
                <a:uLnTx/>
                <a:uFillTx/>
                <a:latin typeface="Open Sans"/>
                <a:ea typeface="+mn-ea"/>
                <a:cs typeface="Arial"/>
              </a:rPr>
              <a:t> </a:t>
            </a:r>
            <a:r>
              <a:rPr kumimoji="0" lang="en-US" sz="2000" b="0" i="0" u="none" strike="noStrike" kern="1200" cap="none" spc="-25" normalizeH="0" baseline="0" noProof="0">
                <a:ln>
                  <a:noFill/>
                </a:ln>
                <a:solidFill>
                  <a:prstClr val="black"/>
                </a:solidFill>
                <a:effectLst/>
                <a:uLnTx/>
                <a:uFillTx/>
                <a:latin typeface="Open Sans"/>
                <a:ea typeface="+mn-ea"/>
                <a:cs typeface="Arial"/>
              </a:rPr>
              <a:t>4%</a:t>
            </a:r>
            <a:endParaRPr kumimoji="0" lang="en-US" sz="2000" b="0" i="0" u="none" strike="noStrike" kern="1200" cap="none" spc="0" normalizeH="0" baseline="0" noProof="0">
              <a:ln>
                <a:noFill/>
              </a:ln>
              <a:solidFill>
                <a:prstClr val="black"/>
              </a:solidFill>
              <a:effectLst/>
              <a:uLnTx/>
              <a:uFillTx/>
              <a:latin typeface="Open Sans"/>
              <a:ea typeface="+mn-ea"/>
              <a:cs typeface="Arial"/>
            </a:endParaRPr>
          </a:p>
          <a:p>
            <a:pPr marL="12700" marR="276853" lvl="0" indent="0" algn="l" defTabSz="609545" rtl="0" eaLnBrk="1" fontAlgn="auto" latinLnBrk="0" hangingPunct="1">
              <a:lnSpc>
                <a:spcPts val="2560"/>
              </a:lnSpc>
              <a:spcBef>
                <a:spcPts val="91"/>
              </a:spcBef>
              <a:spcAft>
                <a:spcPts val="0"/>
              </a:spcAft>
              <a:buClrTx/>
              <a:buSzTx/>
              <a:buFontTx/>
              <a:buNone/>
              <a:tabLst/>
              <a:defRPr/>
            </a:pPr>
            <a:r>
              <a:rPr kumimoji="0" lang="en-US" sz="2000" b="0" i="0" u="none" strike="noStrike" kern="1200" cap="none" spc="-11" normalizeH="0" baseline="0" noProof="0">
                <a:ln>
                  <a:noFill/>
                </a:ln>
                <a:solidFill>
                  <a:prstClr val="black"/>
                </a:solidFill>
                <a:effectLst/>
                <a:uLnTx/>
                <a:uFillTx/>
                <a:latin typeface="Open Sans"/>
                <a:ea typeface="+mn-ea"/>
                <a:cs typeface="Arial"/>
              </a:rPr>
              <a:t>premium </a:t>
            </a:r>
            <a:r>
              <a:rPr kumimoji="0" lang="en-US" sz="2000" b="0" i="0" u="none" strike="noStrike" kern="1200" cap="none" spc="0" normalizeH="0" baseline="0" noProof="0">
                <a:ln>
                  <a:noFill/>
                </a:ln>
                <a:solidFill>
                  <a:prstClr val="black"/>
                </a:solidFill>
                <a:effectLst/>
                <a:uLnTx/>
                <a:uFillTx/>
                <a:latin typeface="Open Sans"/>
                <a:ea typeface="+mn-ea"/>
                <a:cs typeface="Arial"/>
              </a:rPr>
              <a:t>at</a:t>
            </a:r>
            <a:r>
              <a:rPr kumimoji="0" lang="en-US" sz="2000" b="0" i="0" u="none" strike="noStrike" kern="1200" cap="none" spc="20" normalizeH="0" baseline="0" noProof="0">
                <a:ln>
                  <a:noFill/>
                </a:ln>
                <a:solidFill>
                  <a:prstClr val="black"/>
                </a:solidFill>
                <a:effectLst/>
                <a:uLnTx/>
                <a:uFillTx/>
                <a:latin typeface="Open Sans"/>
                <a:ea typeface="+mn-ea"/>
                <a:cs typeface="Arial"/>
              </a:rPr>
              <a:t> </a:t>
            </a:r>
            <a:r>
              <a:rPr kumimoji="0" lang="en-US" sz="2000" b="0" i="0" u="none" strike="noStrike" kern="1200" cap="none" spc="0" normalizeH="0" baseline="0" noProof="0">
                <a:ln>
                  <a:noFill/>
                </a:ln>
                <a:solidFill>
                  <a:prstClr val="black"/>
                </a:solidFill>
                <a:effectLst/>
                <a:uLnTx/>
                <a:uFillTx/>
                <a:latin typeface="Open Sans"/>
                <a:ea typeface="+mn-ea"/>
                <a:cs typeface="Arial"/>
              </a:rPr>
              <a:t>risk</a:t>
            </a:r>
            <a:r>
              <a:rPr kumimoji="0" lang="en-US" sz="2000" b="0" i="0" u="none" strike="noStrike" kern="1200" cap="none" spc="15" normalizeH="0" baseline="0" noProof="0">
                <a:ln>
                  <a:noFill/>
                </a:ln>
                <a:solidFill>
                  <a:prstClr val="black"/>
                </a:solidFill>
                <a:effectLst/>
                <a:uLnTx/>
                <a:uFillTx/>
                <a:latin typeface="Open Sans"/>
                <a:ea typeface="+mn-ea"/>
                <a:cs typeface="Arial"/>
              </a:rPr>
              <a:t> </a:t>
            </a:r>
            <a:r>
              <a:rPr kumimoji="0" lang="en-US" sz="2000" b="0" i="0" u="none" strike="noStrike" kern="1200" cap="none" spc="-25" normalizeH="0" baseline="0" noProof="0">
                <a:ln>
                  <a:noFill/>
                </a:ln>
                <a:solidFill>
                  <a:prstClr val="black"/>
                </a:solidFill>
                <a:effectLst/>
                <a:uLnTx/>
                <a:uFillTx/>
                <a:latin typeface="Open Sans"/>
                <a:ea typeface="+mn-ea"/>
                <a:cs typeface="Arial"/>
              </a:rPr>
              <a:t>for</a:t>
            </a:r>
            <a:endParaRPr kumimoji="0" lang="en-US" sz="2000" b="0" i="0" u="none" strike="noStrike" kern="1200" cap="none" spc="0" normalizeH="0" baseline="0" noProof="0">
              <a:ln>
                <a:noFill/>
              </a:ln>
              <a:solidFill>
                <a:prstClr val="black"/>
              </a:solidFill>
              <a:effectLst/>
              <a:uLnTx/>
              <a:uFillTx/>
              <a:latin typeface="Open Sans"/>
              <a:ea typeface="+mn-ea"/>
              <a:cs typeface="Arial"/>
            </a:endParaRPr>
          </a:p>
        </p:txBody>
      </p:sp>
      <p:sp>
        <p:nvSpPr>
          <p:cNvPr id="10" name="object 10"/>
          <p:cNvSpPr txBox="1"/>
          <p:nvPr/>
        </p:nvSpPr>
        <p:spPr>
          <a:xfrm>
            <a:off x="3929857" y="4766488"/>
            <a:ext cx="1376476" cy="1255665"/>
          </a:xfrm>
          <a:prstGeom prst="rect">
            <a:avLst/>
          </a:prstGeom>
        </p:spPr>
        <p:txBody>
          <a:bodyPr vert="horz" wrap="square" lIns="0" tIns="12065" rIns="0" bIns="0" rtlCol="0">
            <a:spAutoFit/>
          </a:bodyPr>
          <a:lstStyle/>
          <a:p>
            <a:pPr marL="12700" marR="5080" lvl="0" indent="0" algn="l" defTabSz="609545" rtl="0" eaLnBrk="1" fontAlgn="auto" latinLnBrk="0" hangingPunct="1">
              <a:lnSpc>
                <a:spcPct val="101600"/>
              </a:lnSpc>
              <a:spcBef>
                <a:spcPts val="95"/>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mn-ea"/>
                <a:cs typeface="Arial"/>
              </a:rPr>
              <a:t>a</a:t>
            </a:r>
            <a:r>
              <a:rPr kumimoji="0" lang="en-US" sz="2000" b="0" i="0" u="none" strike="noStrike" kern="1200" cap="none" spc="40" normalizeH="0" baseline="0" noProof="0">
                <a:ln>
                  <a:noFill/>
                </a:ln>
                <a:solidFill>
                  <a:prstClr val="black"/>
                </a:solidFill>
                <a:effectLst/>
                <a:uLnTx/>
                <a:uFillTx/>
                <a:latin typeface="Open Sans"/>
                <a:ea typeface="+mn-ea"/>
                <a:cs typeface="Arial"/>
              </a:rPr>
              <a:t> </a:t>
            </a:r>
            <a:r>
              <a:rPr kumimoji="0" lang="en-US" sz="2000" b="0" i="0" u="none" strike="noStrike" kern="1200" cap="none" spc="0" normalizeH="0" baseline="0" noProof="0">
                <a:ln>
                  <a:noFill/>
                </a:ln>
                <a:solidFill>
                  <a:prstClr val="black"/>
                </a:solidFill>
                <a:effectLst/>
                <a:uLnTx/>
                <a:uFillTx/>
                <a:latin typeface="Open Sans"/>
                <a:ea typeface="+mn-ea"/>
                <a:cs typeface="Arial"/>
              </a:rPr>
              <a:t>small</a:t>
            </a:r>
            <a:r>
              <a:rPr kumimoji="0" lang="en-US" sz="2000" b="0" i="0" u="none" strike="noStrike" kern="1200" cap="none" spc="31" normalizeH="0" baseline="0" noProof="0">
                <a:ln>
                  <a:noFill/>
                </a:ln>
                <a:solidFill>
                  <a:prstClr val="black"/>
                </a:solidFill>
                <a:effectLst/>
                <a:uLnTx/>
                <a:uFillTx/>
                <a:latin typeface="Open Sans"/>
                <a:ea typeface="+mn-ea"/>
                <a:cs typeface="Arial"/>
              </a:rPr>
              <a:t> </a:t>
            </a:r>
            <a:r>
              <a:rPr kumimoji="0" lang="en-US" sz="2000" b="0" i="0" u="none" strike="noStrike" kern="1200" cap="none" spc="-25" normalizeH="0" baseline="0" noProof="0">
                <a:ln>
                  <a:noFill/>
                </a:ln>
                <a:solidFill>
                  <a:prstClr val="black"/>
                </a:solidFill>
                <a:effectLst/>
                <a:uLnTx/>
                <a:uFillTx/>
                <a:latin typeface="Open Sans"/>
                <a:ea typeface="+mn-ea"/>
                <a:cs typeface="Arial"/>
              </a:rPr>
              <a:t>set </a:t>
            </a:r>
            <a:r>
              <a:rPr kumimoji="0" lang="en-US" sz="2000" b="0" i="0" u="none" strike="noStrike" kern="1200" cap="none" spc="0" normalizeH="0" baseline="0" noProof="0">
                <a:ln>
                  <a:noFill/>
                </a:ln>
                <a:solidFill>
                  <a:prstClr val="black"/>
                </a:solidFill>
                <a:effectLst/>
                <a:uLnTx/>
                <a:uFillTx/>
                <a:latin typeface="Open Sans"/>
                <a:ea typeface="+mn-ea"/>
                <a:cs typeface="Arial"/>
              </a:rPr>
              <a:t>of</a:t>
            </a:r>
            <a:r>
              <a:rPr kumimoji="0" lang="en-US" sz="2000" b="0" i="0" u="none" strike="noStrike" kern="1200" cap="none" spc="11" normalizeH="0" baseline="0" noProof="0">
                <a:ln>
                  <a:noFill/>
                </a:ln>
                <a:solidFill>
                  <a:prstClr val="black"/>
                </a:solidFill>
                <a:effectLst/>
                <a:uLnTx/>
                <a:uFillTx/>
                <a:latin typeface="Open Sans"/>
                <a:ea typeface="+mn-ea"/>
                <a:cs typeface="Arial"/>
              </a:rPr>
              <a:t> </a:t>
            </a:r>
            <a:r>
              <a:rPr kumimoji="0" lang="en-US" sz="2000" b="0" i="0" u="none" strike="noStrike" kern="1200" cap="none" spc="-11" normalizeH="0" baseline="0" noProof="0">
                <a:ln>
                  <a:noFill/>
                </a:ln>
                <a:solidFill>
                  <a:prstClr val="black"/>
                </a:solidFill>
                <a:effectLst/>
                <a:uLnTx/>
                <a:uFillTx/>
                <a:latin typeface="Open Sans"/>
                <a:ea typeface="+mn-ea"/>
                <a:cs typeface="Arial"/>
              </a:rPr>
              <a:t>clinically important measures</a:t>
            </a:r>
            <a:endParaRPr kumimoji="0" lang="en-US" sz="2000" b="0" i="0" u="none" strike="noStrike" kern="1200" cap="none" spc="0" normalizeH="0" baseline="0" noProof="0">
              <a:ln>
                <a:noFill/>
              </a:ln>
              <a:solidFill>
                <a:prstClr val="black"/>
              </a:solidFill>
              <a:effectLst/>
              <a:uLnTx/>
              <a:uFillTx/>
              <a:latin typeface="Open Sans"/>
              <a:ea typeface="+mn-ea"/>
              <a:cs typeface="Arial"/>
            </a:endParaRPr>
          </a:p>
        </p:txBody>
      </p:sp>
      <p:sp>
        <p:nvSpPr>
          <p:cNvPr id="11" name="object 11"/>
          <p:cNvSpPr txBox="1"/>
          <p:nvPr/>
        </p:nvSpPr>
        <p:spPr>
          <a:xfrm>
            <a:off x="6339022" y="4766488"/>
            <a:ext cx="1623060" cy="622414"/>
          </a:xfrm>
          <a:prstGeom prst="rect">
            <a:avLst/>
          </a:prstGeom>
        </p:spPr>
        <p:txBody>
          <a:bodyPr vert="horz" wrap="square" lIns="0" tIns="12065" rIns="0" bIns="0" rtlCol="0">
            <a:spAutoFit/>
          </a:bodyPr>
          <a:lstStyle/>
          <a:p>
            <a:pPr marL="12700" marR="5080" lvl="0" indent="0" algn="l" defTabSz="609545" rtl="0" eaLnBrk="1" fontAlgn="auto" latinLnBrk="0" hangingPunct="1">
              <a:lnSpc>
                <a:spcPct val="101499"/>
              </a:lnSpc>
              <a:spcBef>
                <a:spcPts val="95"/>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mn-ea"/>
                <a:cs typeface="Arial"/>
              </a:rPr>
              <a:t>stratified</a:t>
            </a:r>
            <a:r>
              <a:rPr kumimoji="0" lang="en-US" sz="2000" b="0" i="0" u="none" strike="noStrike" kern="1200" cap="none" spc="71" normalizeH="0" baseline="0" noProof="0">
                <a:ln>
                  <a:noFill/>
                </a:ln>
                <a:solidFill>
                  <a:prstClr val="black"/>
                </a:solidFill>
                <a:effectLst/>
                <a:uLnTx/>
                <a:uFillTx/>
                <a:latin typeface="Open Sans"/>
                <a:ea typeface="+mn-ea"/>
                <a:cs typeface="Arial"/>
              </a:rPr>
              <a:t> </a:t>
            </a:r>
            <a:r>
              <a:rPr kumimoji="0" lang="en-US" sz="2000" b="0" i="0" u="none" strike="noStrike" kern="1200" cap="none" spc="-25" normalizeH="0" baseline="0" noProof="0">
                <a:ln>
                  <a:noFill/>
                </a:ln>
                <a:solidFill>
                  <a:prstClr val="black"/>
                </a:solidFill>
                <a:effectLst/>
                <a:uLnTx/>
                <a:uFillTx/>
                <a:latin typeface="Open Sans"/>
                <a:ea typeface="+mn-ea"/>
                <a:cs typeface="Arial"/>
              </a:rPr>
              <a:t>by </a:t>
            </a:r>
            <a:r>
              <a:rPr kumimoji="0" lang="en-US" sz="2000" b="0" i="0" u="none" strike="noStrike" kern="1200" cap="none" spc="-11" normalizeH="0" baseline="0" noProof="0">
                <a:ln>
                  <a:noFill/>
                </a:ln>
                <a:solidFill>
                  <a:prstClr val="black"/>
                </a:solidFill>
                <a:effectLst/>
                <a:uLnTx/>
                <a:uFillTx/>
                <a:latin typeface="Open Sans"/>
                <a:ea typeface="+mn-ea"/>
                <a:cs typeface="Arial"/>
              </a:rPr>
              <a:t>race/ethnicity</a:t>
            </a:r>
            <a:endParaRPr kumimoji="0" lang="en-US" sz="2000" b="0" i="0" u="none" strike="noStrike" kern="1200" cap="none" spc="0" normalizeH="0" baseline="0" noProof="0">
              <a:ln>
                <a:noFill/>
              </a:ln>
              <a:solidFill>
                <a:prstClr val="black"/>
              </a:solidFill>
              <a:effectLst/>
              <a:uLnTx/>
              <a:uFillTx/>
              <a:latin typeface="Open Sans"/>
              <a:ea typeface="+mn-ea"/>
              <a:cs typeface="Arial"/>
            </a:endParaRPr>
          </a:p>
        </p:txBody>
      </p:sp>
      <p:sp>
        <p:nvSpPr>
          <p:cNvPr id="12" name="object 12"/>
          <p:cNvSpPr txBox="1"/>
          <p:nvPr/>
        </p:nvSpPr>
        <p:spPr>
          <a:xfrm>
            <a:off x="8994771" y="4766489"/>
            <a:ext cx="1471931" cy="1255665"/>
          </a:xfrm>
          <a:prstGeom prst="rect">
            <a:avLst/>
          </a:prstGeom>
        </p:spPr>
        <p:txBody>
          <a:bodyPr vert="horz" wrap="square" lIns="0" tIns="12065" rIns="0" bIns="0" rtlCol="0">
            <a:spAutoFit/>
          </a:bodyPr>
          <a:lstStyle/>
          <a:p>
            <a:pPr marL="12700" marR="5080" lvl="0" indent="0" algn="l" defTabSz="609545" rtl="0" eaLnBrk="1" fontAlgn="auto" latinLnBrk="0" hangingPunct="1">
              <a:lnSpc>
                <a:spcPct val="101600"/>
              </a:lnSpc>
              <a:spcBef>
                <a:spcPts val="95"/>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a:ea typeface="+mn-ea"/>
                <a:cs typeface="Arial"/>
              </a:rPr>
              <a:t>selected</a:t>
            </a:r>
            <a:r>
              <a:rPr kumimoji="0" lang="en-US" sz="2000" b="0" i="0" u="none" strike="noStrike" kern="1200" cap="none" spc="85" normalizeH="0" baseline="0" noProof="0">
                <a:ln>
                  <a:noFill/>
                </a:ln>
                <a:solidFill>
                  <a:prstClr val="black"/>
                </a:solidFill>
                <a:effectLst/>
                <a:uLnTx/>
                <a:uFillTx/>
                <a:latin typeface="Open Sans"/>
                <a:ea typeface="+mn-ea"/>
                <a:cs typeface="Arial"/>
              </a:rPr>
              <a:t> </a:t>
            </a:r>
            <a:r>
              <a:rPr kumimoji="0" lang="en-US" sz="2000" b="0" i="0" u="none" strike="noStrike" kern="1200" cap="none" spc="-25" normalizeH="0" baseline="0" noProof="0">
                <a:ln>
                  <a:noFill/>
                </a:ln>
                <a:solidFill>
                  <a:prstClr val="black"/>
                </a:solidFill>
                <a:effectLst/>
                <a:uLnTx/>
                <a:uFillTx/>
                <a:latin typeface="Open Sans"/>
                <a:ea typeface="+mn-ea"/>
                <a:cs typeface="Arial"/>
              </a:rPr>
              <a:t>in </a:t>
            </a:r>
            <a:r>
              <a:rPr kumimoji="0" lang="en-US" sz="2000" b="0" i="0" u="none" strike="noStrike" kern="1200" cap="none" spc="0" normalizeH="0" baseline="0" noProof="0">
                <a:ln>
                  <a:noFill/>
                </a:ln>
                <a:solidFill>
                  <a:prstClr val="black"/>
                </a:solidFill>
                <a:effectLst/>
                <a:uLnTx/>
                <a:uFillTx/>
                <a:latin typeface="Open Sans"/>
                <a:ea typeface="+mn-ea"/>
                <a:cs typeface="Arial"/>
              </a:rPr>
              <a:t>concert</a:t>
            </a:r>
            <a:r>
              <a:rPr kumimoji="0" lang="en-US" sz="2000" b="0" i="0" u="none" strike="noStrike" kern="1200" cap="none" spc="45" normalizeH="0" baseline="0" noProof="0">
                <a:ln>
                  <a:noFill/>
                </a:ln>
                <a:solidFill>
                  <a:prstClr val="black"/>
                </a:solidFill>
                <a:effectLst/>
                <a:uLnTx/>
                <a:uFillTx/>
                <a:latin typeface="Open Sans"/>
                <a:ea typeface="+mn-ea"/>
                <a:cs typeface="Arial"/>
              </a:rPr>
              <a:t> </a:t>
            </a:r>
            <a:r>
              <a:rPr kumimoji="0" lang="en-US" sz="2000" b="0" i="0" u="none" strike="noStrike" kern="1200" cap="none" spc="-20" normalizeH="0" baseline="0" noProof="0">
                <a:ln>
                  <a:noFill/>
                </a:ln>
                <a:solidFill>
                  <a:prstClr val="black"/>
                </a:solidFill>
                <a:effectLst/>
                <a:uLnTx/>
                <a:uFillTx/>
                <a:latin typeface="Open Sans"/>
                <a:ea typeface="+mn-ea"/>
                <a:cs typeface="Arial"/>
              </a:rPr>
              <a:t>with </a:t>
            </a:r>
            <a:r>
              <a:rPr kumimoji="0" lang="en-US" sz="2000" b="0" i="0" u="none" strike="noStrike" kern="1200" cap="none" spc="0" normalizeH="0" baseline="0" noProof="0">
                <a:ln>
                  <a:noFill/>
                </a:ln>
                <a:solidFill>
                  <a:prstClr val="black"/>
                </a:solidFill>
                <a:effectLst/>
                <a:uLnTx/>
                <a:uFillTx/>
                <a:latin typeface="Open Sans"/>
                <a:ea typeface="+mn-ea"/>
                <a:cs typeface="Arial"/>
              </a:rPr>
              <a:t>other</a:t>
            </a:r>
            <a:r>
              <a:rPr kumimoji="0" lang="en-US" sz="2000" b="0" i="0" u="none" strike="noStrike" kern="1200" cap="none" spc="65" normalizeH="0" baseline="0" noProof="0">
                <a:ln>
                  <a:noFill/>
                </a:ln>
                <a:solidFill>
                  <a:prstClr val="black"/>
                </a:solidFill>
                <a:effectLst/>
                <a:uLnTx/>
                <a:uFillTx/>
                <a:latin typeface="Open Sans"/>
                <a:ea typeface="+mn-ea"/>
                <a:cs typeface="Arial"/>
              </a:rPr>
              <a:t> </a:t>
            </a:r>
            <a:r>
              <a:rPr kumimoji="0" lang="en-US" sz="2000" b="0" i="0" u="none" strike="noStrike" kern="1200" cap="none" spc="-11" normalizeH="0" baseline="0" noProof="0">
                <a:ln>
                  <a:noFill/>
                </a:ln>
                <a:solidFill>
                  <a:prstClr val="black"/>
                </a:solidFill>
                <a:effectLst/>
                <a:uLnTx/>
                <a:uFillTx/>
                <a:latin typeface="Open Sans"/>
                <a:ea typeface="+mn-ea"/>
                <a:cs typeface="Arial"/>
              </a:rPr>
              <a:t>public purchasers*</a:t>
            </a:r>
            <a:endParaRPr kumimoji="0" lang="en-US" sz="2000" b="0" i="0" u="none" strike="noStrike" kern="1200" cap="none" spc="0" normalizeH="0" baseline="0" noProof="0">
              <a:ln>
                <a:noFill/>
              </a:ln>
              <a:solidFill>
                <a:prstClr val="black"/>
              </a:solidFill>
              <a:effectLst/>
              <a:uLnTx/>
              <a:uFillTx/>
              <a:latin typeface="Open Sans"/>
              <a:ea typeface="+mn-ea"/>
              <a:cs typeface="Arial"/>
            </a:endParaRPr>
          </a:p>
        </p:txBody>
      </p:sp>
      <p:sp>
        <p:nvSpPr>
          <p:cNvPr id="13" name="object 13"/>
          <p:cNvSpPr txBox="1"/>
          <p:nvPr/>
        </p:nvSpPr>
        <p:spPr>
          <a:xfrm>
            <a:off x="1140276" y="6448219"/>
            <a:ext cx="10397491" cy="197490"/>
          </a:xfrm>
          <a:prstGeom prst="rect">
            <a:avLst/>
          </a:prstGeom>
        </p:spPr>
        <p:txBody>
          <a:bodyPr vert="horz" wrap="square" lIns="0" tIns="12700" rIns="0" bIns="0" rtlCol="0">
            <a:spAutoFit/>
          </a:bodyPr>
          <a:lstStyle/>
          <a:p>
            <a:pPr marL="12700" marR="0" lvl="0" indent="0" algn="l" defTabSz="609545" rtl="0" eaLnBrk="1" fontAlgn="auto" latinLnBrk="0" hangingPunct="1">
              <a:lnSpc>
                <a:spcPct val="100000"/>
              </a:lnSpc>
              <a:spcBef>
                <a:spcPts val="100"/>
              </a:spcBef>
              <a:spcAft>
                <a:spcPts val="0"/>
              </a:spcAft>
              <a:buClrTx/>
              <a:buSzTx/>
              <a:buFontTx/>
              <a:buNone/>
              <a:tabLst>
                <a:tab pos="10383895" algn="l"/>
              </a:tabLst>
              <a:defRPr/>
            </a:pP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*Public</a:t>
            </a:r>
            <a:r>
              <a:rPr kumimoji="0" lang="en-US" sz="1200" b="0" i="0" u="none" strike="noStrike" kern="1200" cap="none" spc="-35" normalizeH="0" baseline="0" noProof="0">
                <a:ln>
                  <a:noFill/>
                </a:ln>
                <a:solidFill>
                  <a:prstClr val="black"/>
                </a:solidFill>
                <a:effectLst/>
                <a:uLnTx/>
                <a:uFill>
                  <a:solidFill>
                    <a:srgbClr val="544D55"/>
                  </a:solidFill>
                </a:uFill>
                <a:latin typeface="Open Sans"/>
                <a:ea typeface="+mn-ea"/>
                <a:cs typeface="Arial"/>
              </a:rPr>
              <a:t> </a:t>
            </a: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purchasers</a:t>
            </a:r>
            <a:r>
              <a:rPr kumimoji="0" lang="en-US" sz="1200" b="0" i="0" u="none" strike="noStrike" kern="1200" cap="none" spc="-35" normalizeH="0" baseline="0" noProof="0">
                <a:ln>
                  <a:noFill/>
                </a:ln>
                <a:solidFill>
                  <a:prstClr val="black"/>
                </a:solidFill>
                <a:effectLst/>
                <a:uLnTx/>
                <a:uFill>
                  <a:solidFill>
                    <a:srgbClr val="544D55"/>
                  </a:solidFill>
                </a:uFill>
                <a:latin typeface="Open Sans"/>
                <a:ea typeface="+mn-ea"/>
                <a:cs typeface="Arial"/>
              </a:rPr>
              <a:t> </a:t>
            </a: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includes</a:t>
            </a:r>
            <a:r>
              <a:rPr kumimoji="0" lang="en-US" sz="1200" b="0" i="0" u="none" strike="noStrike" kern="1200" cap="none" spc="-31" normalizeH="0" baseline="0" noProof="0">
                <a:ln>
                  <a:noFill/>
                </a:ln>
                <a:solidFill>
                  <a:prstClr val="black"/>
                </a:solidFill>
                <a:effectLst/>
                <a:uLnTx/>
                <a:uFill>
                  <a:solidFill>
                    <a:srgbClr val="544D55"/>
                  </a:solidFill>
                </a:uFill>
                <a:latin typeface="Open Sans"/>
                <a:ea typeface="+mn-ea"/>
                <a:cs typeface="Arial"/>
              </a:rPr>
              <a:t> </a:t>
            </a: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CalPERS</a:t>
            </a:r>
            <a:r>
              <a:rPr kumimoji="0" lang="en-US" sz="1200" b="0" i="0" u="none" strike="noStrike" kern="1200" cap="none" spc="-20" normalizeH="0" baseline="0" noProof="0">
                <a:ln>
                  <a:noFill/>
                </a:ln>
                <a:solidFill>
                  <a:prstClr val="black"/>
                </a:solidFill>
                <a:effectLst/>
                <a:uLnTx/>
                <a:uFill>
                  <a:solidFill>
                    <a:srgbClr val="544D55"/>
                  </a:solidFill>
                </a:uFill>
                <a:latin typeface="Open Sans"/>
                <a:ea typeface="+mn-ea"/>
                <a:cs typeface="Arial"/>
              </a:rPr>
              <a:t> </a:t>
            </a: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and</a:t>
            </a:r>
            <a:r>
              <a:rPr kumimoji="0" lang="en-US" sz="1200" b="0" i="0" u="none" strike="noStrike" kern="1200" cap="none" spc="-15" normalizeH="0" baseline="0" noProof="0">
                <a:ln>
                  <a:noFill/>
                </a:ln>
                <a:solidFill>
                  <a:prstClr val="black"/>
                </a:solidFill>
                <a:effectLst/>
                <a:uLnTx/>
                <a:uFill>
                  <a:solidFill>
                    <a:srgbClr val="544D55"/>
                  </a:solidFill>
                </a:uFill>
                <a:latin typeface="Open Sans"/>
                <a:ea typeface="+mn-ea"/>
                <a:cs typeface="Arial"/>
              </a:rPr>
              <a:t> </a:t>
            </a:r>
            <a:r>
              <a:rPr kumimoji="0" lang="en-US" sz="1200" b="0" i="0" u="none" strike="noStrike" kern="1200" cap="none" spc="-11" normalizeH="0" baseline="0" noProof="0">
                <a:ln>
                  <a:noFill/>
                </a:ln>
                <a:solidFill>
                  <a:prstClr val="black"/>
                </a:solidFill>
                <a:effectLst/>
                <a:uLnTx/>
                <a:uFill>
                  <a:solidFill>
                    <a:srgbClr val="544D55"/>
                  </a:solidFill>
                </a:uFill>
                <a:latin typeface="Open Sans"/>
                <a:ea typeface="+mn-ea"/>
                <a:cs typeface="Arial"/>
              </a:rPr>
              <a:t>DHCS/Medi-</a:t>
            </a:r>
            <a:r>
              <a:rPr kumimoji="0" lang="en-US" sz="1200" b="0" i="0" u="none" strike="noStrike" kern="1200" cap="none" spc="-25" normalizeH="0" baseline="0" noProof="0">
                <a:ln>
                  <a:noFill/>
                </a:ln>
                <a:solidFill>
                  <a:prstClr val="black"/>
                </a:solidFill>
                <a:effectLst/>
                <a:uLnTx/>
                <a:uFill>
                  <a:solidFill>
                    <a:srgbClr val="544D55"/>
                  </a:solidFill>
                </a:uFill>
                <a:latin typeface="Open Sans"/>
                <a:ea typeface="+mn-ea"/>
                <a:cs typeface="Arial"/>
              </a:rPr>
              <a:t>Cal</a:t>
            </a:r>
            <a:r>
              <a:rPr kumimoji="0" lang="en-US" sz="1200" b="0" i="0" u="none" strike="noStrike" kern="1200" cap="none" spc="0" normalizeH="0" baseline="0" noProof="0">
                <a:ln>
                  <a:noFill/>
                </a:ln>
                <a:solidFill>
                  <a:prstClr val="black"/>
                </a:solidFill>
                <a:effectLst/>
                <a:uLnTx/>
                <a:uFill>
                  <a:solidFill>
                    <a:srgbClr val="544D55"/>
                  </a:solidFill>
                </a:uFill>
                <a:latin typeface="Open Sans"/>
                <a:ea typeface="+mn-ea"/>
                <a:cs typeface="Arial"/>
              </a:rPr>
              <a:t>	</a:t>
            </a:r>
            <a:endParaRPr kumimoji="0" lang="en-US" sz="1200" b="0" i="0" u="none" strike="noStrike" kern="1200" cap="none" spc="0" normalizeH="0" baseline="0" noProof="0">
              <a:ln>
                <a:noFill/>
              </a:ln>
              <a:solidFill>
                <a:prstClr val="black"/>
              </a:solidFill>
              <a:effectLst/>
              <a:uLnTx/>
              <a:uFillTx/>
              <a:latin typeface="Open Sans"/>
              <a:ea typeface="+mn-ea"/>
              <a:cs typeface="Arial"/>
            </a:endParaRPr>
          </a:p>
        </p:txBody>
      </p:sp>
      <p:sp>
        <p:nvSpPr>
          <p:cNvPr id="5" name="object 5"/>
          <p:cNvSpPr txBox="1"/>
          <p:nvPr/>
        </p:nvSpPr>
        <p:spPr>
          <a:xfrm>
            <a:off x="1509248" y="2644942"/>
            <a:ext cx="1289685" cy="1353576"/>
          </a:xfrm>
          <a:prstGeom prst="rect">
            <a:avLst/>
          </a:prstGeom>
        </p:spPr>
        <p:txBody>
          <a:bodyPr vert="horz" wrap="square" lIns="0" tIns="83185" rIns="0" bIns="0" rtlCol="0">
            <a:spAutoFit/>
          </a:bodyPr>
          <a:lstStyle/>
          <a:p>
            <a:pPr marL="12700" marR="5080" lvl="0" indent="1271" algn="ctr" defTabSz="609545" rtl="0" eaLnBrk="1" fontAlgn="auto" latinLnBrk="0" hangingPunct="1">
              <a:lnSpc>
                <a:spcPts val="3311"/>
              </a:lnSpc>
              <a:spcBef>
                <a:spcPts val="655"/>
              </a:spcBef>
              <a:spcAft>
                <a:spcPts val="0"/>
              </a:spcAft>
              <a:buClrTx/>
              <a:buSzTx/>
              <a:buFontTx/>
              <a:buNone/>
              <a:tabLst/>
              <a:defRPr/>
            </a:pPr>
            <a:r>
              <a:rPr kumimoji="0" lang="en-US" sz="2800" b="0" i="0" u="none" strike="noStrike" kern="1200" cap="none" spc="-20" normalizeH="0" baseline="0" noProof="0">
                <a:ln>
                  <a:noFill/>
                </a:ln>
                <a:solidFill>
                  <a:prstClr val="white"/>
                </a:solidFill>
                <a:effectLst/>
                <a:uLnTx/>
                <a:uFillTx/>
                <a:latin typeface="Open Sans"/>
                <a:ea typeface="+mn-ea"/>
                <a:cs typeface="Arial"/>
              </a:rPr>
              <a:t>Make </a:t>
            </a:r>
            <a:r>
              <a:rPr kumimoji="0" lang="en-US" sz="2800" b="0" i="0" u="none" strike="noStrike" kern="1200" cap="none" spc="-11" normalizeH="0" baseline="0" noProof="0">
                <a:ln>
                  <a:noFill/>
                </a:ln>
                <a:solidFill>
                  <a:prstClr val="white"/>
                </a:solidFill>
                <a:effectLst/>
                <a:uLnTx/>
                <a:uFillTx/>
                <a:latin typeface="Open Sans"/>
                <a:ea typeface="+mn-ea"/>
                <a:cs typeface="Arial"/>
              </a:rPr>
              <a:t>Quality Count</a:t>
            </a:r>
            <a:endParaRPr kumimoji="0" lang="en-US" sz="2800" b="0" i="0" u="none" strike="noStrike" kern="1200" cap="none" spc="0" normalizeH="0" baseline="0" noProof="0">
              <a:ln>
                <a:noFill/>
              </a:ln>
              <a:solidFill>
                <a:prstClr val="white"/>
              </a:solidFill>
              <a:effectLst/>
              <a:uLnTx/>
              <a:uFillTx/>
              <a:latin typeface="Open Sans"/>
              <a:ea typeface="+mn-ea"/>
              <a:cs typeface="Arial"/>
            </a:endParaRPr>
          </a:p>
        </p:txBody>
      </p:sp>
      <p:sp>
        <p:nvSpPr>
          <p:cNvPr id="6" name="object 6"/>
          <p:cNvSpPr txBox="1"/>
          <p:nvPr/>
        </p:nvSpPr>
        <p:spPr>
          <a:xfrm>
            <a:off x="3698141" y="2655426"/>
            <a:ext cx="1808480" cy="1353576"/>
          </a:xfrm>
          <a:prstGeom prst="rect">
            <a:avLst/>
          </a:prstGeom>
        </p:spPr>
        <p:txBody>
          <a:bodyPr vert="horz" wrap="square" lIns="0" tIns="83185" rIns="0" bIns="0" rtlCol="0">
            <a:spAutoFit/>
          </a:bodyPr>
          <a:lstStyle/>
          <a:p>
            <a:pPr marL="12065" marR="5080" lvl="0" indent="0" algn="ctr" defTabSz="609545" rtl="0" eaLnBrk="1" fontAlgn="auto" latinLnBrk="0" hangingPunct="1">
              <a:lnSpc>
                <a:spcPts val="3311"/>
              </a:lnSpc>
              <a:spcBef>
                <a:spcPts val="655"/>
              </a:spcBef>
              <a:spcAft>
                <a:spcPts val="0"/>
              </a:spcAft>
              <a:buClrTx/>
              <a:buSzTx/>
              <a:buFontTx/>
              <a:buNone/>
              <a:tabLst/>
              <a:defRPr/>
            </a:pPr>
            <a:r>
              <a:rPr kumimoji="0" lang="en-US" sz="2800" b="0" i="0" u="none" strike="noStrike" kern="1200" cap="none" spc="-11" normalizeH="0" baseline="0" noProof="0">
                <a:ln>
                  <a:noFill/>
                </a:ln>
                <a:solidFill>
                  <a:prstClr val="white"/>
                </a:solidFill>
                <a:effectLst/>
                <a:uLnTx/>
                <a:uFillTx/>
                <a:latin typeface="Open Sans"/>
                <a:ea typeface="+mn-ea"/>
                <a:cs typeface="Arial"/>
              </a:rPr>
              <a:t>Measures </a:t>
            </a:r>
            <a:r>
              <a:rPr kumimoji="0" lang="en-US" sz="2800" b="0" i="0" u="none" strike="noStrike" kern="1200" cap="none" spc="-20" normalizeH="0" baseline="0" noProof="0">
                <a:ln>
                  <a:noFill/>
                </a:ln>
                <a:solidFill>
                  <a:prstClr val="white"/>
                </a:solidFill>
                <a:effectLst/>
                <a:uLnTx/>
                <a:uFillTx/>
                <a:latin typeface="Open Sans"/>
                <a:ea typeface="+mn-ea"/>
                <a:cs typeface="Arial"/>
              </a:rPr>
              <a:t>that </a:t>
            </a:r>
            <a:r>
              <a:rPr kumimoji="0" lang="en-US" sz="2800" b="0" i="0" u="none" strike="noStrike" kern="1200" cap="none" spc="-11" normalizeH="0" baseline="0" noProof="0">
                <a:ln>
                  <a:noFill/>
                </a:ln>
                <a:solidFill>
                  <a:prstClr val="white"/>
                </a:solidFill>
                <a:effectLst/>
                <a:uLnTx/>
                <a:uFillTx/>
                <a:latin typeface="Open Sans"/>
                <a:ea typeface="+mn-ea"/>
                <a:cs typeface="Arial"/>
              </a:rPr>
              <a:t>Matter</a:t>
            </a:r>
            <a:endParaRPr kumimoji="0" lang="en-US" sz="2800" b="0" i="0" u="none" strike="noStrike" kern="1200" cap="none" spc="0" normalizeH="0" baseline="0" noProof="0">
              <a:ln>
                <a:noFill/>
              </a:ln>
              <a:solidFill>
                <a:prstClr val="white"/>
              </a:solidFill>
              <a:effectLst/>
              <a:uLnTx/>
              <a:uFillTx/>
              <a:latin typeface="Open Sans"/>
              <a:ea typeface="+mn-ea"/>
              <a:cs typeface="Arial"/>
            </a:endParaRPr>
          </a:p>
        </p:txBody>
      </p:sp>
      <p:sp>
        <p:nvSpPr>
          <p:cNvPr id="7" name="object 7"/>
          <p:cNvSpPr txBox="1"/>
          <p:nvPr/>
        </p:nvSpPr>
        <p:spPr>
          <a:xfrm>
            <a:off x="6432716" y="2655426"/>
            <a:ext cx="1289685" cy="1353576"/>
          </a:xfrm>
          <a:prstGeom prst="rect">
            <a:avLst/>
          </a:prstGeom>
        </p:spPr>
        <p:txBody>
          <a:bodyPr vert="horz" wrap="square" lIns="0" tIns="83185" rIns="0" bIns="0" rtlCol="0">
            <a:spAutoFit/>
          </a:bodyPr>
          <a:lstStyle/>
          <a:p>
            <a:pPr marL="12700" marR="5080" lvl="0" indent="-1905" algn="ctr" defTabSz="609545" rtl="0" eaLnBrk="1" fontAlgn="auto" latinLnBrk="0" hangingPunct="1">
              <a:lnSpc>
                <a:spcPts val="3311"/>
              </a:lnSpc>
              <a:spcBef>
                <a:spcPts val="655"/>
              </a:spcBef>
              <a:spcAft>
                <a:spcPts val="0"/>
              </a:spcAft>
              <a:buClrTx/>
              <a:buSzTx/>
              <a:buFontTx/>
              <a:buNone/>
              <a:tabLst/>
              <a:defRPr/>
            </a:pPr>
            <a:r>
              <a:rPr kumimoji="0" lang="en-US" sz="2800" b="0" i="0" u="none" strike="noStrike" kern="1200" cap="none" spc="-11" normalizeH="0" baseline="0" noProof="0">
                <a:ln>
                  <a:noFill/>
                </a:ln>
                <a:solidFill>
                  <a:prstClr val="white"/>
                </a:solidFill>
                <a:effectLst/>
                <a:uLnTx/>
                <a:uFillTx/>
                <a:latin typeface="Open Sans"/>
                <a:ea typeface="+mn-ea"/>
                <a:cs typeface="Arial"/>
              </a:rPr>
              <a:t>Equity </a:t>
            </a:r>
            <a:r>
              <a:rPr kumimoji="0" lang="en-US" sz="2800" b="0" i="0" u="none" strike="noStrike" kern="1200" cap="none" spc="-25" normalizeH="0" baseline="0" noProof="0">
                <a:ln>
                  <a:noFill/>
                </a:ln>
                <a:solidFill>
                  <a:prstClr val="white"/>
                </a:solidFill>
                <a:effectLst/>
                <a:uLnTx/>
                <a:uFillTx/>
                <a:latin typeface="Open Sans"/>
                <a:ea typeface="+mn-ea"/>
                <a:cs typeface="Arial"/>
              </a:rPr>
              <a:t>is </a:t>
            </a:r>
            <a:r>
              <a:rPr kumimoji="0" lang="en-US" sz="2800" b="0" i="0" u="none" strike="noStrike" kern="1200" cap="none" spc="-11" normalizeH="0" baseline="0" noProof="0">
                <a:ln>
                  <a:noFill/>
                </a:ln>
                <a:solidFill>
                  <a:prstClr val="white"/>
                </a:solidFill>
                <a:effectLst/>
                <a:uLnTx/>
                <a:uFillTx/>
                <a:latin typeface="Open Sans"/>
                <a:ea typeface="+mn-ea"/>
                <a:cs typeface="Arial"/>
              </a:rPr>
              <a:t>Quality</a:t>
            </a:r>
            <a:endParaRPr kumimoji="0" lang="en-US" sz="2800" b="0" i="0" u="none" strike="noStrike" kern="1200" cap="none" spc="0" normalizeH="0" baseline="0" noProof="0">
              <a:ln>
                <a:noFill/>
              </a:ln>
              <a:solidFill>
                <a:prstClr val="white"/>
              </a:solidFill>
              <a:effectLst/>
              <a:uLnTx/>
              <a:uFillTx/>
              <a:latin typeface="Open Sans"/>
              <a:ea typeface="+mn-ea"/>
              <a:cs typeface="Arial"/>
            </a:endParaRPr>
          </a:p>
        </p:txBody>
      </p:sp>
      <p:sp>
        <p:nvSpPr>
          <p:cNvPr id="8" name="object 8"/>
          <p:cNvSpPr txBox="1"/>
          <p:nvPr/>
        </p:nvSpPr>
        <p:spPr>
          <a:xfrm>
            <a:off x="8637267" y="2655425"/>
            <a:ext cx="1829435" cy="1353576"/>
          </a:xfrm>
          <a:prstGeom prst="rect">
            <a:avLst/>
          </a:prstGeom>
        </p:spPr>
        <p:txBody>
          <a:bodyPr vert="horz" wrap="square" lIns="0" tIns="83185" rIns="0" bIns="0" rtlCol="0">
            <a:spAutoFit/>
          </a:bodyPr>
          <a:lstStyle/>
          <a:p>
            <a:pPr marL="12700" marR="5080" lvl="0" indent="-1271" algn="ctr" defTabSz="609545" rtl="0" eaLnBrk="1" fontAlgn="auto" latinLnBrk="0" hangingPunct="1">
              <a:lnSpc>
                <a:spcPts val="3311"/>
              </a:lnSpc>
              <a:spcBef>
                <a:spcPts val="655"/>
              </a:spcBef>
              <a:spcAft>
                <a:spcPts val="0"/>
              </a:spcAft>
              <a:buClrTx/>
              <a:buSzTx/>
              <a:buFontTx/>
              <a:buNone/>
              <a:tabLst/>
              <a:defRPr/>
            </a:pPr>
            <a:r>
              <a:rPr kumimoji="0" lang="en-US" sz="2800" b="0" i="0" u="none" strike="noStrike" kern="1200" cap="none" spc="-11" normalizeH="0" baseline="0" noProof="0">
                <a:ln>
                  <a:noFill/>
                </a:ln>
                <a:solidFill>
                  <a:prstClr val="white"/>
                </a:solidFill>
                <a:effectLst/>
                <a:uLnTx/>
                <a:uFillTx/>
                <a:latin typeface="Open Sans"/>
                <a:ea typeface="+mn-ea"/>
                <a:cs typeface="Arial"/>
              </a:rPr>
              <a:t>Amplify through Alignment</a:t>
            </a:r>
            <a:endParaRPr kumimoji="0" lang="en-US" sz="2800" b="0" i="0" u="none" strike="noStrike" kern="1200" cap="none" spc="0" normalizeH="0" baseline="0" noProof="0">
              <a:ln>
                <a:noFill/>
              </a:ln>
              <a:solidFill>
                <a:prstClr val="white"/>
              </a:solidFill>
              <a:effectLst/>
              <a:uLnTx/>
              <a:uFillTx/>
              <a:latin typeface="Open Sans"/>
              <a:ea typeface="+mn-ea"/>
              <a:cs typeface="Arial"/>
            </a:endParaRPr>
          </a:p>
        </p:txBody>
      </p:sp>
      <p:sp>
        <p:nvSpPr>
          <p:cNvPr id="17" name="01">
            <a:extLst>
              <a:ext uri="{FF2B5EF4-FFF2-40B4-BE49-F238E27FC236}">
                <a16:creationId xmlns:a16="http://schemas.microsoft.com/office/drawing/2014/main" id="{1FF64F7C-59C6-6724-383A-A41CAA2B3AFE}"/>
              </a:ext>
            </a:extLst>
          </p:cNvPr>
          <p:cNvSpPr txBox="1">
            <a:spLocks/>
          </p:cNvSpPr>
          <p:nvPr/>
        </p:nvSpPr>
        <p:spPr>
          <a:xfrm>
            <a:off x="10617789" y="324697"/>
            <a:ext cx="998501" cy="1615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defPPr>
              <a:defRPr lang="en-US"/>
            </a:defPPr>
            <a:lvl1pPr marL="0" algn="r" defTabSz="1219139" rtl="0" eaLnBrk="1" latinLnBrk="0" hangingPunct="1">
              <a:defRPr sz="800" b="1" kern="1200">
                <a:solidFill>
                  <a:srgbClr val="5E5E5E"/>
                </a:solidFill>
                <a:latin typeface="Helvetica"/>
                <a:ea typeface="Helvetica"/>
                <a:cs typeface="Helvetica"/>
                <a:sym typeface="Helvetica"/>
              </a:defRPr>
            </a:lvl1pPr>
            <a:lvl2pPr marL="609545" algn="l" defTabSz="609545" rtl="0" eaLnBrk="1" latinLnBrk="0" hangingPunct="1">
              <a:defRPr sz="2400" kern="1200">
                <a:solidFill>
                  <a:schemeClr val="tx1"/>
                </a:solidFill>
                <a:latin typeface="+mn-lt"/>
                <a:ea typeface="+mn-ea"/>
                <a:cs typeface="+mn-cs"/>
              </a:defRPr>
            </a:lvl2pPr>
            <a:lvl3pPr marL="1219090"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9"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a:lstStyle>
          <a:p>
            <a:pPr marL="0" marR="0" lvl="0" indent="0" algn="r" defTabSz="1219139"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30" b="1" i="0" u="none" strike="noStrike" kern="0" cap="none" spc="0" normalizeH="0" baseline="0" noProof="0" smtClean="0">
                <a:ln>
                  <a:noFill/>
                </a:ln>
                <a:solidFill>
                  <a:srgbClr val="5E5E5E"/>
                </a:solidFill>
                <a:effectLst/>
                <a:uLnTx/>
                <a:uFillTx/>
                <a:latin typeface="Helvetica"/>
                <a:cs typeface="Helvetica"/>
                <a:sym typeface="Helvetica"/>
              </a:rPr>
              <a:pPr marL="0" marR="0" lvl="0" indent="0" algn="r" defTabSz="1219139" rtl="0" eaLnBrk="1" fontAlgn="auto" latinLnBrk="0" hangingPunct="0">
                <a:lnSpc>
                  <a:spcPct val="100000"/>
                </a:lnSpc>
                <a:spcBef>
                  <a:spcPts val="0"/>
                </a:spcBef>
                <a:spcAft>
                  <a:spcPts val="0"/>
                </a:spcAft>
                <a:buClrTx/>
                <a:buSzTx/>
                <a:buFontTx/>
                <a:buNone/>
                <a:tabLst/>
                <a:defRPr/>
              </a:pPr>
              <a:t>37</a:t>
            </a:fld>
            <a:endParaRPr kumimoji="0" lang="en-US" sz="930" b="1" i="0" u="none" strike="noStrike" kern="0" cap="none" spc="0" normalizeH="0" baseline="0" noProof="0">
              <a:ln>
                <a:noFill/>
              </a:ln>
              <a:solidFill>
                <a:srgbClr val="5E5E5E"/>
              </a:solidFill>
              <a:effectLst/>
              <a:uLnTx/>
              <a:uFillTx/>
              <a:latin typeface="Helvetica"/>
              <a:cs typeface="Helvetica"/>
              <a:sym typeface="Helvetic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09600" y="951894"/>
            <a:ext cx="11582400" cy="628650"/>
          </a:xfrm>
          <a:prstGeom prst="rect">
            <a:avLst/>
          </a:prstGeom>
        </p:spPr>
        <p:txBody>
          <a:bodyPr vert="horz" wrap="square" lIns="0" tIns="12700" rIns="0" bIns="0" rtlCol="0" anchor="t">
            <a:spAutoFit/>
          </a:bodyPr>
          <a:lstStyle/>
          <a:p>
            <a:pPr marL="12700">
              <a:spcBef>
                <a:spcPts val="100"/>
              </a:spcBef>
            </a:pPr>
            <a:r>
              <a:rPr lang="en-US" sz="4000">
                <a:solidFill>
                  <a:schemeClr val="accent6">
                    <a:lumMod val="75000"/>
                  </a:schemeClr>
                </a:solidFill>
                <a:latin typeface="Source Serif 4 Black" panose="02040603050405020204" pitchFamily="18" charset="0"/>
                <a:ea typeface="Open Sans Bold" panose="020B0806030504020204" pitchFamily="34" charset="0"/>
                <a:cs typeface="Open Sans Bold" panose="020B0806030504020204" pitchFamily="34" charset="0"/>
              </a:rPr>
              <a:t>Guiding Principles: Use of Funds</a:t>
            </a:r>
          </a:p>
        </p:txBody>
      </p:sp>
      <p:sp>
        <p:nvSpPr>
          <p:cNvPr id="3" name="object 3"/>
          <p:cNvSpPr txBox="1"/>
          <p:nvPr/>
        </p:nvSpPr>
        <p:spPr>
          <a:xfrm>
            <a:off x="609600" y="1659384"/>
            <a:ext cx="11218128" cy="4834016"/>
          </a:xfrm>
          <a:prstGeom prst="rect">
            <a:avLst/>
          </a:prstGeom>
        </p:spPr>
        <p:txBody>
          <a:bodyPr vert="horz" wrap="square" lIns="0" tIns="12065" rIns="0" bIns="0" rtlCol="0">
            <a:spAutoFit/>
          </a:bodyPr>
          <a:lstStyle/>
          <a:p>
            <a:pPr marL="12700" marR="0" lvl="0" indent="0" algn="l" defTabSz="609545" rtl="0" eaLnBrk="1" fontAlgn="auto" latinLnBrk="0" hangingPunct="1">
              <a:lnSpc>
                <a:spcPct val="100000"/>
              </a:lnSpc>
              <a:spcBef>
                <a:spcPts val="95"/>
              </a:spcBef>
              <a:spcAft>
                <a:spcPts val="0"/>
              </a:spcAft>
              <a:buClrTx/>
              <a:buSzTx/>
              <a:buFontTx/>
              <a:buNone/>
              <a:tabLst/>
              <a:defRPr/>
            </a:pPr>
            <a:r>
              <a:rPr kumimoji="0" lang="en-US" sz="2000" b="0" i="0" u="none" strike="noStrike" kern="1200" cap="none" spc="0" normalizeH="0" baseline="0" noProof="0">
                <a:ln>
                  <a:noFill/>
                </a:ln>
                <a:solidFill>
                  <a:srgbClr val="1D1B23"/>
                </a:solidFill>
                <a:effectLst/>
                <a:uLnTx/>
                <a:uFillTx/>
                <a:latin typeface="Open Sans"/>
                <a:ea typeface="+mn-ea"/>
                <a:cs typeface="Arial"/>
              </a:rPr>
              <a:t>Centered</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on</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goal</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to</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improve</a:t>
            </a:r>
            <a:r>
              <a:rPr kumimoji="0" lang="en-US" sz="2000" b="0"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health</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outcomes</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for</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Covered</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California</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enrollees</a:t>
            </a:r>
            <a:endParaRPr kumimoji="0" lang="en-US" sz="2000" b="0" i="0" u="none" strike="noStrike" kern="1200" cap="none" spc="0" normalizeH="0" baseline="0" noProof="0">
              <a:ln>
                <a:noFill/>
              </a:ln>
              <a:solidFill>
                <a:srgbClr val="1D1B23"/>
              </a:solidFill>
              <a:effectLst/>
              <a:uLnTx/>
              <a:uFillTx/>
              <a:latin typeface="Open Sans"/>
              <a:ea typeface="+mn-ea"/>
              <a:cs typeface="Arial"/>
            </a:endParaRPr>
          </a:p>
          <a:p>
            <a:pPr marL="2433894" marR="7620" lvl="0" indent="0" algn="just" defTabSz="609545" rtl="0" eaLnBrk="1" fontAlgn="auto" latinLnBrk="0" hangingPunct="1">
              <a:lnSpc>
                <a:spcPct val="100000"/>
              </a:lnSpc>
              <a:spcBef>
                <a:spcPts val="1595"/>
              </a:spcBef>
              <a:spcAft>
                <a:spcPts val="0"/>
              </a:spcAft>
              <a:buClrTx/>
              <a:buSzTx/>
              <a:buFontTx/>
              <a:buNone/>
              <a:tabLst/>
              <a:defRPr/>
            </a:pPr>
            <a:r>
              <a:rPr kumimoji="0" lang="en-US" sz="2000" b="1" i="0" u="none" strike="noStrike" kern="1200" cap="none" spc="0" normalizeH="0" baseline="0" noProof="0">
                <a:ln>
                  <a:noFill/>
                </a:ln>
                <a:solidFill>
                  <a:srgbClr val="1D1B23"/>
                </a:solidFill>
                <a:effectLst/>
                <a:uLnTx/>
                <a:uFillTx/>
                <a:latin typeface="Open Sans"/>
                <a:ea typeface="+mn-ea"/>
                <a:cs typeface="Arial"/>
              </a:rPr>
              <a:t>Equity</a:t>
            </a:r>
            <a:r>
              <a:rPr kumimoji="0" lang="en-US" sz="2000" b="1" i="0" u="none" strike="noStrike" kern="1200" cap="none" spc="-55" normalizeH="0" baseline="0" noProof="0">
                <a:ln>
                  <a:noFill/>
                </a:ln>
                <a:solidFill>
                  <a:srgbClr val="1D1B23"/>
                </a:solidFill>
                <a:effectLst/>
                <a:uLnTx/>
                <a:uFillTx/>
                <a:latin typeface="Open Sans"/>
                <a:ea typeface="+mn-ea"/>
                <a:cs typeface="Arial"/>
              </a:rPr>
              <a:t> </a:t>
            </a:r>
            <a:r>
              <a:rPr kumimoji="0" lang="en-US" sz="2000" b="1" i="0" u="none" strike="noStrike" kern="1200" cap="none" spc="0" normalizeH="0" baseline="0" noProof="0">
                <a:ln>
                  <a:noFill/>
                </a:ln>
                <a:solidFill>
                  <a:srgbClr val="1D1B23"/>
                </a:solidFill>
                <a:effectLst/>
                <a:uLnTx/>
                <a:uFillTx/>
                <a:latin typeface="Open Sans"/>
                <a:ea typeface="+mn-ea"/>
                <a:cs typeface="Arial"/>
              </a:rPr>
              <a:t>First:</a:t>
            </a:r>
            <a:r>
              <a:rPr kumimoji="0" lang="en-US" sz="2000" b="1"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funds</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should</a:t>
            </a:r>
            <a:r>
              <a:rPr kumimoji="0" lang="en-US" sz="2000" b="0" i="0" u="none" strike="noStrike" kern="1200" cap="none" spc="-7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preferentially</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focus</a:t>
            </a:r>
            <a:r>
              <a:rPr kumimoji="0" lang="en-US" sz="2000" b="0" i="0" u="none" strike="noStrike" kern="1200" cap="none" spc="-7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on</a:t>
            </a:r>
            <a:r>
              <a:rPr kumimoji="0" lang="en-US" sz="2000" b="0" i="0" u="none" strike="noStrike" kern="1200" cap="none" spc="-7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geographic</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regions</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25" normalizeH="0" baseline="0" noProof="0">
                <a:ln>
                  <a:noFill/>
                </a:ln>
                <a:solidFill>
                  <a:srgbClr val="1D1B23"/>
                </a:solidFill>
                <a:effectLst/>
                <a:uLnTx/>
                <a:uFillTx/>
                <a:latin typeface="Open Sans"/>
                <a:ea typeface="+mn-ea"/>
                <a:cs typeface="Arial"/>
              </a:rPr>
              <a:t>or </a:t>
            </a:r>
            <a:r>
              <a:rPr kumimoji="0" lang="en-US" sz="2000" b="0" i="0" u="none" strike="noStrike" kern="1200" cap="none" spc="0" normalizeH="0" baseline="0" noProof="0">
                <a:ln>
                  <a:noFill/>
                </a:ln>
                <a:solidFill>
                  <a:srgbClr val="1D1B23"/>
                </a:solidFill>
                <a:effectLst/>
                <a:uLnTx/>
                <a:uFillTx/>
                <a:latin typeface="Open Sans"/>
                <a:ea typeface="+mn-ea"/>
                <a:cs typeface="Arial"/>
              </a:rPr>
              <a:t>communities</a:t>
            </a:r>
            <a:r>
              <a:rPr kumimoji="0" lang="en-US" sz="2000" b="0"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with</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the</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largest</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identified</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gaps</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health</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and</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quality</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among </a:t>
            </a:r>
            <a:r>
              <a:rPr kumimoji="0" lang="en-US" sz="2000" b="0" i="0" u="none" strike="noStrike" kern="1200" cap="none" spc="0" normalizeH="0" baseline="0" noProof="0">
                <a:ln>
                  <a:noFill/>
                </a:ln>
                <a:solidFill>
                  <a:srgbClr val="1D1B23"/>
                </a:solidFill>
                <a:effectLst/>
                <a:uLnTx/>
                <a:uFillTx/>
                <a:latin typeface="Open Sans"/>
                <a:ea typeface="+mn-ea"/>
                <a:cs typeface="Arial"/>
              </a:rPr>
              <a:t>California</a:t>
            </a:r>
            <a:r>
              <a:rPr kumimoji="0" lang="en-US" sz="2000" b="0" i="0" u="none" strike="noStrike" kern="1200" cap="none" spc="-95"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subpopulations</a:t>
            </a:r>
            <a:endParaRPr kumimoji="0" lang="en-US" sz="2000" b="0" i="0" u="none" strike="noStrike" kern="1200" cap="none" spc="0" normalizeH="0" baseline="0" noProof="0">
              <a:ln>
                <a:noFill/>
              </a:ln>
              <a:solidFill>
                <a:srgbClr val="1D1B23"/>
              </a:solidFill>
              <a:effectLst/>
              <a:uLnTx/>
              <a:uFillTx/>
              <a:latin typeface="Open Sans"/>
              <a:ea typeface="+mn-ea"/>
              <a:cs typeface="Arial"/>
            </a:endParaRPr>
          </a:p>
          <a:p>
            <a:pPr marL="2433894" marR="50164" lvl="0" indent="0" algn="l" defTabSz="609545"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0" normalizeH="0" baseline="0" noProof="0">
                <a:ln>
                  <a:noFill/>
                </a:ln>
                <a:solidFill>
                  <a:srgbClr val="1D1B23"/>
                </a:solidFill>
                <a:effectLst/>
                <a:uLnTx/>
                <a:uFillTx/>
                <a:latin typeface="Open Sans"/>
                <a:ea typeface="+mn-ea"/>
                <a:cs typeface="Arial"/>
              </a:rPr>
              <a:t>Direct:</a:t>
            </a:r>
            <a:r>
              <a:rPr kumimoji="0" lang="en-US" sz="2000" b="1"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use</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of</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funds</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should</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lead</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to</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measurable</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improvements</a:t>
            </a:r>
            <a:r>
              <a:rPr kumimoji="0" lang="en-US" sz="2000" b="0" i="0" u="none" strike="noStrike" kern="1200" cap="none" spc="-2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65"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quality </a:t>
            </a:r>
            <a:r>
              <a:rPr kumimoji="0" lang="en-US" sz="2000" b="0" i="0" u="none" strike="noStrike" kern="1200" cap="none" spc="0" normalizeH="0" baseline="0" noProof="0">
                <a:ln>
                  <a:noFill/>
                </a:ln>
                <a:solidFill>
                  <a:srgbClr val="1D1B23"/>
                </a:solidFill>
                <a:effectLst/>
                <a:uLnTx/>
                <a:uFillTx/>
                <a:latin typeface="Open Sans"/>
                <a:ea typeface="+mn-ea"/>
                <a:cs typeface="Arial"/>
              </a:rPr>
              <a:t>and</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outcomes</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for</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enrollees</a:t>
            </a:r>
            <a:r>
              <a:rPr kumimoji="0" lang="en-US" sz="2000" b="0"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that</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are</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related</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to</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QTI</a:t>
            </a:r>
            <a:r>
              <a:rPr kumimoji="0" lang="en-US" sz="2000" b="0" i="0" u="none" strike="noStrike" kern="1200" cap="none" spc="-2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Core</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Measure performance</a:t>
            </a:r>
            <a:endParaRPr kumimoji="0" lang="en-US" sz="2000" b="0" i="0" u="none" strike="noStrike" kern="1200" cap="none" spc="0" normalizeH="0" baseline="0" noProof="0">
              <a:ln>
                <a:noFill/>
              </a:ln>
              <a:solidFill>
                <a:srgbClr val="1D1B23"/>
              </a:solidFill>
              <a:effectLst/>
              <a:uLnTx/>
              <a:uFillTx/>
              <a:latin typeface="Open Sans"/>
              <a:ea typeface="+mn-ea"/>
              <a:cs typeface="Arial"/>
            </a:endParaRPr>
          </a:p>
          <a:p>
            <a:pPr marL="2433894" marR="5080" lvl="0" indent="0" algn="l" defTabSz="609545"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20" normalizeH="0" baseline="0" noProof="0">
                <a:ln>
                  <a:noFill/>
                </a:ln>
                <a:solidFill>
                  <a:srgbClr val="1D1B23"/>
                </a:solidFill>
                <a:effectLst/>
                <a:uLnTx/>
                <a:uFillTx/>
                <a:latin typeface="Open Sans"/>
                <a:ea typeface="+mn-ea"/>
                <a:cs typeface="Arial"/>
              </a:rPr>
              <a:t>Evidence-</a:t>
            </a:r>
            <a:r>
              <a:rPr kumimoji="0" lang="en-US" sz="2000" b="1" i="0" u="none" strike="noStrike" kern="1200" cap="none" spc="0" normalizeH="0" baseline="0" noProof="0">
                <a:ln>
                  <a:noFill/>
                </a:ln>
                <a:solidFill>
                  <a:srgbClr val="1D1B23"/>
                </a:solidFill>
                <a:effectLst/>
                <a:uLnTx/>
                <a:uFillTx/>
                <a:latin typeface="Open Sans"/>
                <a:ea typeface="+mn-ea"/>
                <a:cs typeface="Arial"/>
              </a:rPr>
              <a:t>based:</a:t>
            </a:r>
            <a:r>
              <a:rPr kumimoji="0" lang="en-US" sz="2000" b="1" i="0" u="none" strike="noStrike" kern="1200" cap="none" spc="-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use</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of</a:t>
            </a:r>
            <a:r>
              <a:rPr kumimoji="0" lang="en-US" sz="2000" b="0" i="0" u="none" strike="noStrike" kern="1200" cap="none" spc="-3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funds</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should</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be</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grounded</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approaches</a:t>
            </a:r>
            <a:r>
              <a:rPr kumimoji="0" lang="en-US" sz="2000" b="0" i="0" u="none" strike="noStrike" kern="1200" cap="none" spc="-31" normalizeH="0" baseline="0" noProof="0">
                <a:ln>
                  <a:noFill/>
                </a:ln>
                <a:solidFill>
                  <a:srgbClr val="1D1B23"/>
                </a:solidFill>
                <a:effectLst/>
                <a:uLnTx/>
                <a:uFillTx/>
                <a:latin typeface="Open Sans"/>
                <a:ea typeface="+mn-ea"/>
                <a:cs typeface="Arial"/>
              </a:rPr>
              <a:t> </a:t>
            </a:r>
            <a:r>
              <a:rPr kumimoji="0" lang="en-US" sz="2000" b="0" i="0" u="none" strike="noStrike" kern="1200" cap="none" spc="-20" normalizeH="0" baseline="0" noProof="0">
                <a:ln>
                  <a:noFill/>
                </a:ln>
                <a:solidFill>
                  <a:srgbClr val="1D1B23"/>
                </a:solidFill>
                <a:effectLst/>
                <a:uLnTx/>
                <a:uFillTx/>
                <a:latin typeface="Open Sans"/>
                <a:ea typeface="+mn-ea"/>
                <a:cs typeface="Arial"/>
              </a:rPr>
              <a:t>that </a:t>
            </a:r>
            <a:r>
              <a:rPr kumimoji="0" lang="en-US" sz="2000" b="0" i="0" u="none" strike="noStrike" kern="1200" cap="none" spc="0" normalizeH="0" baseline="0" noProof="0">
                <a:ln>
                  <a:noFill/>
                </a:ln>
                <a:solidFill>
                  <a:srgbClr val="1D1B23"/>
                </a:solidFill>
                <a:effectLst/>
                <a:uLnTx/>
                <a:uFillTx/>
                <a:latin typeface="Open Sans"/>
                <a:ea typeface="+mn-ea"/>
                <a:cs typeface="Arial"/>
              </a:rPr>
              <a:t>have</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established</a:t>
            </a:r>
            <a:r>
              <a:rPr kumimoji="0" lang="en-US" sz="2000" b="0" i="0" u="none" strike="noStrike" kern="1200" cap="none" spc="-7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evidence</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of</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success</a:t>
            </a:r>
            <a:r>
              <a:rPr kumimoji="0" lang="en-US" sz="2000" b="0" i="0" u="none" strike="noStrike" kern="1200" cap="none" spc="-8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driving</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improvements</a:t>
            </a:r>
            <a:r>
              <a:rPr kumimoji="0" lang="en-US" sz="2000" b="0" i="0" u="none" strike="noStrike" kern="1200" cap="none" spc="-3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60"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quality </a:t>
            </a:r>
            <a:r>
              <a:rPr kumimoji="0" lang="en-US" sz="2000" b="0" i="0" u="none" strike="noStrike" kern="1200" cap="none" spc="0" normalizeH="0" baseline="0" noProof="0">
                <a:ln>
                  <a:noFill/>
                </a:ln>
                <a:solidFill>
                  <a:srgbClr val="1D1B23"/>
                </a:solidFill>
                <a:effectLst/>
                <a:uLnTx/>
                <a:uFillTx/>
                <a:latin typeface="Open Sans"/>
                <a:ea typeface="+mn-ea"/>
                <a:cs typeface="Arial"/>
              </a:rPr>
              <a:t>or</a:t>
            </a:r>
            <a:r>
              <a:rPr kumimoji="0" lang="en-US" sz="2000" b="0" i="0" u="none" strike="noStrike" kern="1200" cap="none" spc="-11" normalizeH="0" baseline="0" noProof="0">
                <a:ln>
                  <a:noFill/>
                </a:ln>
                <a:solidFill>
                  <a:srgbClr val="1D1B23"/>
                </a:solidFill>
                <a:effectLst/>
                <a:uLnTx/>
                <a:uFillTx/>
                <a:latin typeface="Open Sans"/>
                <a:ea typeface="+mn-ea"/>
                <a:cs typeface="Arial"/>
              </a:rPr>
              <a:t> outcomes</a:t>
            </a:r>
            <a:endParaRPr kumimoji="0" lang="en-US" sz="2000" b="0" i="0" u="none" strike="noStrike" kern="1200" cap="none" spc="0" normalizeH="0" baseline="0" noProof="0">
              <a:ln>
                <a:noFill/>
              </a:ln>
              <a:solidFill>
                <a:srgbClr val="1D1B23"/>
              </a:solidFill>
              <a:effectLst/>
              <a:uLnTx/>
              <a:uFillTx/>
              <a:latin typeface="Open Sans"/>
              <a:ea typeface="+mn-ea"/>
              <a:cs typeface="Arial"/>
            </a:endParaRPr>
          </a:p>
          <a:p>
            <a:pPr marL="2433894" marR="968350" lvl="0" indent="0" algn="l" defTabSz="609545"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0" normalizeH="0" baseline="0" noProof="0">
                <a:ln>
                  <a:noFill/>
                </a:ln>
                <a:solidFill>
                  <a:srgbClr val="1D1B23"/>
                </a:solidFill>
                <a:effectLst/>
                <a:uLnTx/>
                <a:uFillTx/>
                <a:latin typeface="Open Sans"/>
                <a:ea typeface="+mn-ea"/>
                <a:cs typeface="Arial"/>
              </a:rPr>
              <a:t>Additive:</a:t>
            </a:r>
            <a:r>
              <a:rPr kumimoji="0" lang="en-US" sz="2000" b="1" i="0" u="none" strike="noStrike" kern="1200" cap="none" spc="-2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funds</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should</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be</a:t>
            </a:r>
            <a:r>
              <a:rPr kumimoji="0" lang="en-US" sz="2000" b="0" i="0" u="none" strike="noStrike" kern="1200" cap="none" spc="-4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used</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to</a:t>
            </a:r>
            <a:r>
              <a:rPr kumimoji="0" lang="en-US" sz="2000" b="0" i="0" u="none" strike="noStrike" kern="1200" cap="none" spc="-3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advance</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quality</a:t>
            </a:r>
            <a:r>
              <a:rPr kumimoji="0" lang="en-US" sz="2000" b="0" i="0" u="none" strike="noStrike" kern="1200" cap="none" spc="-40"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in</a:t>
            </a:r>
            <a:r>
              <a:rPr kumimoji="0" lang="en-US" sz="2000" b="0" i="0" u="none" strike="noStrike" kern="1200" cap="none" spc="-55" normalizeH="0" baseline="0" noProof="0">
                <a:ln>
                  <a:noFill/>
                </a:ln>
                <a:solidFill>
                  <a:srgbClr val="1D1B23"/>
                </a:solidFill>
                <a:effectLst/>
                <a:uLnTx/>
                <a:uFillTx/>
                <a:latin typeface="Open Sans"/>
                <a:ea typeface="+mn-ea"/>
                <a:cs typeface="Arial"/>
              </a:rPr>
              <a:t> </a:t>
            </a:r>
            <a:r>
              <a:rPr kumimoji="0" lang="en-US" sz="2000" b="0" i="0" u="none" strike="noStrike" kern="1200" cap="none" spc="0" normalizeH="0" baseline="0" noProof="0">
                <a:ln>
                  <a:noFill/>
                </a:ln>
                <a:solidFill>
                  <a:srgbClr val="1D1B23"/>
                </a:solidFill>
                <a:effectLst/>
                <a:uLnTx/>
                <a:uFillTx/>
                <a:latin typeface="Open Sans"/>
                <a:ea typeface="+mn-ea"/>
                <a:cs typeface="Arial"/>
              </a:rPr>
              <a:t>a</a:t>
            </a:r>
            <a:r>
              <a:rPr kumimoji="0" lang="en-US" sz="2000" b="0" i="0" u="none" strike="noStrike" kern="1200" cap="none" spc="-51"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currently </a:t>
            </a:r>
            <a:r>
              <a:rPr kumimoji="0" lang="en-US" sz="2000" b="0" i="0" u="none" strike="noStrike" kern="1200" cap="none" spc="0" normalizeH="0" baseline="0" noProof="0">
                <a:ln>
                  <a:noFill/>
                </a:ln>
                <a:solidFill>
                  <a:srgbClr val="1D1B23"/>
                </a:solidFill>
                <a:effectLst/>
                <a:uLnTx/>
                <a:uFillTx/>
                <a:latin typeface="Open Sans"/>
                <a:ea typeface="+mn-ea"/>
                <a:cs typeface="Arial"/>
              </a:rPr>
              <a:t>underfunded</a:t>
            </a:r>
            <a:r>
              <a:rPr kumimoji="0" lang="en-US" sz="2000" b="0" i="0" u="none" strike="noStrike" kern="1200" cap="none" spc="-105" normalizeH="0" baseline="0" noProof="0">
                <a:ln>
                  <a:noFill/>
                </a:ln>
                <a:solidFill>
                  <a:srgbClr val="1D1B23"/>
                </a:solidFill>
                <a:effectLst/>
                <a:uLnTx/>
                <a:uFillTx/>
                <a:latin typeface="Open Sans"/>
                <a:ea typeface="+mn-ea"/>
                <a:cs typeface="Arial"/>
              </a:rPr>
              <a:t> </a:t>
            </a:r>
            <a:r>
              <a:rPr kumimoji="0" lang="en-US" sz="2000" b="0" i="0" u="none" strike="noStrike" kern="1200" cap="none" spc="-11" normalizeH="0" baseline="0" noProof="0">
                <a:ln>
                  <a:noFill/>
                </a:ln>
                <a:solidFill>
                  <a:srgbClr val="1D1B23"/>
                </a:solidFill>
                <a:effectLst/>
                <a:uLnTx/>
                <a:uFillTx/>
                <a:latin typeface="Open Sans"/>
                <a:ea typeface="+mn-ea"/>
                <a:cs typeface="Arial"/>
              </a:rPr>
              <a:t>arena.</a:t>
            </a:r>
            <a:endParaRPr kumimoji="0" lang="en-US" sz="2000" b="0" i="0" u="none" strike="noStrike" kern="1200" cap="none" spc="0" normalizeH="0" baseline="0" noProof="0">
              <a:ln>
                <a:noFill/>
              </a:ln>
              <a:solidFill>
                <a:srgbClr val="1D1B23"/>
              </a:solidFill>
              <a:effectLst/>
              <a:uLnTx/>
              <a:uFillTx/>
              <a:latin typeface="Open Sans"/>
              <a:ea typeface="+mn-ea"/>
              <a:cs typeface="Arial"/>
            </a:endParaRPr>
          </a:p>
        </p:txBody>
      </p:sp>
      <p:sp>
        <p:nvSpPr>
          <p:cNvPr id="4" name="object 4"/>
          <p:cNvSpPr/>
          <p:nvPr/>
        </p:nvSpPr>
        <p:spPr>
          <a:xfrm>
            <a:off x="1944870" y="5773930"/>
            <a:ext cx="716280" cy="716915"/>
          </a:xfrm>
          <a:custGeom>
            <a:avLst/>
            <a:gdLst/>
            <a:ahLst/>
            <a:cxnLst/>
            <a:rect l="l" t="t" r="r" b="b"/>
            <a:pathLst>
              <a:path w="716280" h="716914">
                <a:moveTo>
                  <a:pt x="518172" y="348284"/>
                </a:moveTo>
                <a:lnTo>
                  <a:pt x="362775" y="348284"/>
                </a:lnTo>
                <a:lnTo>
                  <a:pt x="362775" y="193294"/>
                </a:lnTo>
                <a:lnTo>
                  <a:pt x="343941" y="193294"/>
                </a:lnTo>
                <a:lnTo>
                  <a:pt x="343941" y="348284"/>
                </a:lnTo>
                <a:lnTo>
                  <a:pt x="188556" y="348284"/>
                </a:lnTo>
                <a:lnTo>
                  <a:pt x="188556" y="367334"/>
                </a:lnTo>
                <a:lnTo>
                  <a:pt x="343941" y="367334"/>
                </a:lnTo>
                <a:lnTo>
                  <a:pt x="343941" y="523582"/>
                </a:lnTo>
                <a:lnTo>
                  <a:pt x="362775" y="523582"/>
                </a:lnTo>
                <a:lnTo>
                  <a:pt x="362775" y="367334"/>
                </a:lnTo>
                <a:lnTo>
                  <a:pt x="518172" y="367334"/>
                </a:lnTo>
                <a:lnTo>
                  <a:pt x="518172" y="348284"/>
                </a:lnTo>
                <a:close/>
              </a:path>
              <a:path w="716280" h="716914">
                <a:moveTo>
                  <a:pt x="715924" y="358254"/>
                </a:moveTo>
                <a:lnTo>
                  <a:pt x="712851" y="312013"/>
                </a:lnTo>
                <a:lnTo>
                  <a:pt x="703199" y="262991"/>
                </a:lnTo>
                <a:lnTo>
                  <a:pt x="703148" y="262851"/>
                </a:lnTo>
                <a:lnTo>
                  <a:pt x="697090" y="245376"/>
                </a:lnTo>
                <a:lnTo>
                  <a:pt x="697090" y="358051"/>
                </a:lnTo>
                <a:lnTo>
                  <a:pt x="697077" y="358254"/>
                </a:lnTo>
                <a:lnTo>
                  <a:pt x="693966" y="404202"/>
                </a:lnTo>
                <a:lnTo>
                  <a:pt x="684911" y="448335"/>
                </a:lnTo>
                <a:lnTo>
                  <a:pt x="670369" y="490181"/>
                </a:lnTo>
                <a:lnTo>
                  <a:pt x="670293" y="490321"/>
                </a:lnTo>
                <a:lnTo>
                  <a:pt x="650709" y="529336"/>
                </a:lnTo>
                <a:lnTo>
                  <a:pt x="650595" y="529501"/>
                </a:lnTo>
                <a:lnTo>
                  <a:pt x="626364" y="565404"/>
                </a:lnTo>
                <a:lnTo>
                  <a:pt x="597700" y="597979"/>
                </a:lnTo>
                <a:lnTo>
                  <a:pt x="565162" y="626656"/>
                </a:lnTo>
                <a:lnTo>
                  <a:pt x="529120" y="651040"/>
                </a:lnTo>
                <a:lnTo>
                  <a:pt x="489978" y="670712"/>
                </a:lnTo>
                <a:lnTo>
                  <a:pt x="448170" y="685292"/>
                </a:lnTo>
                <a:lnTo>
                  <a:pt x="404063" y="694347"/>
                </a:lnTo>
                <a:lnTo>
                  <a:pt x="358482" y="697471"/>
                </a:lnTo>
                <a:lnTo>
                  <a:pt x="358076" y="697471"/>
                </a:lnTo>
                <a:lnTo>
                  <a:pt x="311467" y="694347"/>
                </a:lnTo>
                <a:lnTo>
                  <a:pt x="311861" y="694347"/>
                </a:lnTo>
                <a:lnTo>
                  <a:pt x="267462" y="685292"/>
                </a:lnTo>
                <a:lnTo>
                  <a:pt x="267652" y="685292"/>
                </a:lnTo>
                <a:lnTo>
                  <a:pt x="226060" y="670852"/>
                </a:lnTo>
                <a:lnTo>
                  <a:pt x="186893" y="651192"/>
                </a:lnTo>
                <a:lnTo>
                  <a:pt x="150825" y="626833"/>
                </a:lnTo>
                <a:lnTo>
                  <a:pt x="118237" y="598157"/>
                </a:lnTo>
                <a:lnTo>
                  <a:pt x="89560" y="565581"/>
                </a:lnTo>
                <a:lnTo>
                  <a:pt x="89446" y="565404"/>
                </a:lnTo>
                <a:lnTo>
                  <a:pt x="65189" y="529501"/>
                </a:lnTo>
                <a:lnTo>
                  <a:pt x="65112" y="529336"/>
                </a:lnTo>
                <a:lnTo>
                  <a:pt x="45529" y="490321"/>
                </a:lnTo>
                <a:lnTo>
                  <a:pt x="45478" y="490181"/>
                </a:lnTo>
                <a:lnTo>
                  <a:pt x="30975" y="448462"/>
                </a:lnTo>
                <a:lnTo>
                  <a:pt x="30949" y="448335"/>
                </a:lnTo>
                <a:lnTo>
                  <a:pt x="22428" y="406666"/>
                </a:lnTo>
                <a:lnTo>
                  <a:pt x="21945" y="404202"/>
                </a:lnTo>
                <a:lnTo>
                  <a:pt x="18834" y="358254"/>
                </a:lnTo>
                <a:lnTo>
                  <a:pt x="18846" y="358051"/>
                </a:lnTo>
                <a:lnTo>
                  <a:pt x="21920" y="312216"/>
                </a:lnTo>
                <a:lnTo>
                  <a:pt x="21958" y="312013"/>
                </a:lnTo>
                <a:lnTo>
                  <a:pt x="30924" y="268046"/>
                </a:lnTo>
                <a:lnTo>
                  <a:pt x="31000" y="267855"/>
                </a:lnTo>
                <a:lnTo>
                  <a:pt x="45453" y="226174"/>
                </a:lnTo>
                <a:lnTo>
                  <a:pt x="45542" y="225983"/>
                </a:lnTo>
                <a:lnTo>
                  <a:pt x="65087" y="186982"/>
                </a:lnTo>
                <a:lnTo>
                  <a:pt x="65214" y="186804"/>
                </a:lnTo>
                <a:lnTo>
                  <a:pt x="89433" y="150888"/>
                </a:lnTo>
                <a:lnTo>
                  <a:pt x="118097" y="118300"/>
                </a:lnTo>
                <a:lnTo>
                  <a:pt x="150837" y="89471"/>
                </a:lnTo>
                <a:lnTo>
                  <a:pt x="186918" y="65112"/>
                </a:lnTo>
                <a:lnTo>
                  <a:pt x="226098" y="45466"/>
                </a:lnTo>
                <a:lnTo>
                  <a:pt x="267982" y="30924"/>
                </a:lnTo>
                <a:lnTo>
                  <a:pt x="311988" y="21920"/>
                </a:lnTo>
                <a:lnTo>
                  <a:pt x="312254" y="21920"/>
                </a:lnTo>
                <a:lnTo>
                  <a:pt x="357860" y="18834"/>
                </a:lnTo>
                <a:lnTo>
                  <a:pt x="403885" y="21920"/>
                </a:lnTo>
                <a:lnTo>
                  <a:pt x="448017" y="30924"/>
                </a:lnTo>
                <a:lnTo>
                  <a:pt x="489877" y="45466"/>
                </a:lnTo>
                <a:lnTo>
                  <a:pt x="529043" y="65112"/>
                </a:lnTo>
                <a:lnTo>
                  <a:pt x="565111" y="89471"/>
                </a:lnTo>
                <a:lnTo>
                  <a:pt x="597700" y="118148"/>
                </a:lnTo>
                <a:lnTo>
                  <a:pt x="626376" y="150723"/>
                </a:lnTo>
                <a:lnTo>
                  <a:pt x="626478" y="150888"/>
                </a:lnTo>
                <a:lnTo>
                  <a:pt x="650748" y="186804"/>
                </a:lnTo>
                <a:lnTo>
                  <a:pt x="650836" y="186982"/>
                </a:lnTo>
                <a:lnTo>
                  <a:pt x="670407" y="225983"/>
                </a:lnTo>
                <a:lnTo>
                  <a:pt x="670471" y="226174"/>
                </a:lnTo>
                <a:lnTo>
                  <a:pt x="684949" y="267855"/>
                </a:lnTo>
                <a:lnTo>
                  <a:pt x="684999" y="268046"/>
                </a:lnTo>
                <a:lnTo>
                  <a:pt x="693991" y="312013"/>
                </a:lnTo>
                <a:lnTo>
                  <a:pt x="694004" y="312216"/>
                </a:lnTo>
                <a:lnTo>
                  <a:pt x="697090" y="358051"/>
                </a:lnTo>
                <a:lnTo>
                  <a:pt x="697090" y="245376"/>
                </a:lnTo>
                <a:lnTo>
                  <a:pt x="687882" y="218808"/>
                </a:lnTo>
                <a:lnTo>
                  <a:pt x="667181" y="177457"/>
                </a:lnTo>
                <a:lnTo>
                  <a:pt x="641502" y="139369"/>
                </a:lnTo>
                <a:lnTo>
                  <a:pt x="611276" y="104978"/>
                </a:lnTo>
                <a:lnTo>
                  <a:pt x="576935" y="74701"/>
                </a:lnTo>
                <a:lnTo>
                  <a:pt x="538657" y="48844"/>
                </a:lnTo>
                <a:lnTo>
                  <a:pt x="497319" y="28105"/>
                </a:lnTo>
                <a:lnTo>
                  <a:pt x="470687" y="18834"/>
                </a:lnTo>
                <a:lnTo>
                  <a:pt x="453250" y="12763"/>
                </a:lnTo>
                <a:lnTo>
                  <a:pt x="453110" y="12763"/>
                </a:lnTo>
                <a:lnTo>
                  <a:pt x="406717" y="3251"/>
                </a:lnTo>
                <a:lnTo>
                  <a:pt x="406349" y="3251"/>
                </a:lnTo>
                <a:lnTo>
                  <a:pt x="358355" y="0"/>
                </a:lnTo>
                <a:lnTo>
                  <a:pt x="358076" y="0"/>
                </a:lnTo>
                <a:lnTo>
                  <a:pt x="309499" y="3251"/>
                </a:lnTo>
                <a:lnTo>
                  <a:pt x="262902" y="12763"/>
                </a:lnTo>
                <a:lnTo>
                  <a:pt x="218732" y="28105"/>
                </a:lnTo>
                <a:lnTo>
                  <a:pt x="177380" y="48844"/>
                </a:lnTo>
                <a:lnTo>
                  <a:pt x="139306" y="74561"/>
                </a:lnTo>
                <a:lnTo>
                  <a:pt x="104927" y="104825"/>
                </a:lnTo>
                <a:lnTo>
                  <a:pt x="74650" y="139217"/>
                </a:lnTo>
                <a:lnTo>
                  <a:pt x="74549" y="139369"/>
                </a:lnTo>
                <a:lnTo>
                  <a:pt x="48933" y="177304"/>
                </a:lnTo>
                <a:lnTo>
                  <a:pt x="48844" y="177457"/>
                </a:lnTo>
                <a:lnTo>
                  <a:pt x="28168" y="218655"/>
                </a:lnTo>
                <a:lnTo>
                  <a:pt x="28117" y="218808"/>
                </a:lnTo>
                <a:lnTo>
                  <a:pt x="12814" y="262851"/>
                </a:lnTo>
                <a:lnTo>
                  <a:pt x="12788" y="262991"/>
                </a:lnTo>
                <a:lnTo>
                  <a:pt x="3289" y="309460"/>
                </a:lnTo>
                <a:lnTo>
                  <a:pt x="0" y="358051"/>
                </a:lnTo>
                <a:lnTo>
                  <a:pt x="3263" y="406666"/>
                </a:lnTo>
                <a:lnTo>
                  <a:pt x="12763" y="453275"/>
                </a:lnTo>
                <a:lnTo>
                  <a:pt x="28092" y="497484"/>
                </a:lnTo>
                <a:lnTo>
                  <a:pt x="28194" y="497674"/>
                </a:lnTo>
                <a:lnTo>
                  <a:pt x="48818" y="538848"/>
                </a:lnTo>
                <a:lnTo>
                  <a:pt x="48945" y="539026"/>
                </a:lnTo>
                <a:lnTo>
                  <a:pt x="74523" y="576948"/>
                </a:lnTo>
                <a:lnTo>
                  <a:pt x="104775" y="611352"/>
                </a:lnTo>
                <a:lnTo>
                  <a:pt x="139141" y="641642"/>
                </a:lnTo>
                <a:lnTo>
                  <a:pt x="177203" y="667372"/>
                </a:lnTo>
                <a:lnTo>
                  <a:pt x="218541" y="688136"/>
                </a:lnTo>
                <a:lnTo>
                  <a:pt x="262712" y="703503"/>
                </a:lnTo>
                <a:lnTo>
                  <a:pt x="309295" y="713041"/>
                </a:lnTo>
                <a:lnTo>
                  <a:pt x="357860" y="716330"/>
                </a:lnTo>
                <a:lnTo>
                  <a:pt x="406857" y="713041"/>
                </a:lnTo>
                <a:lnTo>
                  <a:pt x="406577" y="713041"/>
                </a:lnTo>
                <a:lnTo>
                  <a:pt x="453186" y="703503"/>
                </a:lnTo>
                <a:lnTo>
                  <a:pt x="497370" y="688136"/>
                </a:lnTo>
                <a:lnTo>
                  <a:pt x="538708" y="667372"/>
                </a:lnTo>
                <a:lnTo>
                  <a:pt x="576770" y="641642"/>
                </a:lnTo>
                <a:lnTo>
                  <a:pt x="611009" y="611492"/>
                </a:lnTo>
                <a:lnTo>
                  <a:pt x="641286" y="577113"/>
                </a:lnTo>
                <a:lnTo>
                  <a:pt x="641388" y="576948"/>
                </a:lnTo>
                <a:lnTo>
                  <a:pt x="667004" y="539026"/>
                </a:lnTo>
                <a:lnTo>
                  <a:pt x="667092" y="538848"/>
                </a:lnTo>
                <a:lnTo>
                  <a:pt x="687755" y="497674"/>
                </a:lnTo>
                <a:lnTo>
                  <a:pt x="687832" y="497484"/>
                </a:lnTo>
                <a:lnTo>
                  <a:pt x="703122" y="453478"/>
                </a:lnTo>
                <a:lnTo>
                  <a:pt x="703160" y="453275"/>
                </a:lnTo>
                <a:lnTo>
                  <a:pt x="712647" y="406869"/>
                </a:lnTo>
                <a:lnTo>
                  <a:pt x="712660" y="406666"/>
                </a:lnTo>
                <a:lnTo>
                  <a:pt x="715924" y="358254"/>
                </a:lnTo>
                <a:close/>
              </a:path>
            </a:pathLst>
          </a:custGeom>
          <a:solidFill>
            <a:srgbClr val="356F77"/>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5" name="object 5"/>
          <p:cNvSpPr/>
          <p:nvPr/>
        </p:nvSpPr>
        <p:spPr>
          <a:xfrm>
            <a:off x="1864912" y="2109267"/>
            <a:ext cx="734695" cy="754380"/>
          </a:xfrm>
          <a:custGeom>
            <a:avLst/>
            <a:gdLst/>
            <a:ahLst/>
            <a:cxnLst/>
            <a:rect l="l" t="t" r="r" b="b"/>
            <a:pathLst>
              <a:path w="734694" h="754380">
                <a:moveTo>
                  <a:pt x="593293" y="734974"/>
                </a:moveTo>
                <a:lnTo>
                  <a:pt x="141262" y="734974"/>
                </a:lnTo>
                <a:lnTo>
                  <a:pt x="141262" y="753821"/>
                </a:lnTo>
                <a:lnTo>
                  <a:pt x="593293" y="753821"/>
                </a:lnTo>
                <a:lnTo>
                  <a:pt x="593293" y="734974"/>
                </a:lnTo>
                <a:close/>
              </a:path>
              <a:path w="734694" h="754380">
                <a:moveTo>
                  <a:pt x="734555" y="287388"/>
                </a:moveTo>
                <a:lnTo>
                  <a:pt x="713828" y="287388"/>
                </a:lnTo>
                <a:lnTo>
                  <a:pt x="713828" y="306235"/>
                </a:lnTo>
                <a:lnTo>
                  <a:pt x="701471" y="321906"/>
                </a:lnTo>
                <a:lnTo>
                  <a:pt x="679602" y="334556"/>
                </a:lnTo>
                <a:lnTo>
                  <a:pt x="650608" y="343014"/>
                </a:lnTo>
                <a:lnTo>
                  <a:pt x="616826" y="346087"/>
                </a:lnTo>
                <a:lnTo>
                  <a:pt x="583057" y="343014"/>
                </a:lnTo>
                <a:lnTo>
                  <a:pt x="554062" y="334556"/>
                </a:lnTo>
                <a:lnTo>
                  <a:pt x="532206" y="321906"/>
                </a:lnTo>
                <a:lnTo>
                  <a:pt x="519836" y="306235"/>
                </a:lnTo>
                <a:lnTo>
                  <a:pt x="713828" y="306235"/>
                </a:lnTo>
                <a:lnTo>
                  <a:pt x="713828" y="287388"/>
                </a:lnTo>
                <a:lnTo>
                  <a:pt x="695934" y="287388"/>
                </a:lnTo>
                <a:lnTo>
                  <a:pt x="676541" y="212521"/>
                </a:lnTo>
                <a:lnTo>
                  <a:pt x="676541" y="287388"/>
                </a:lnTo>
                <a:lnTo>
                  <a:pt x="557149" y="287388"/>
                </a:lnTo>
                <a:lnTo>
                  <a:pt x="616762" y="57327"/>
                </a:lnTo>
                <a:lnTo>
                  <a:pt x="616889" y="57327"/>
                </a:lnTo>
                <a:lnTo>
                  <a:pt x="676541" y="287388"/>
                </a:lnTo>
                <a:lnTo>
                  <a:pt x="676541" y="212521"/>
                </a:lnTo>
                <a:lnTo>
                  <a:pt x="636346" y="57327"/>
                </a:lnTo>
                <a:lnTo>
                  <a:pt x="634987" y="52070"/>
                </a:lnTo>
                <a:lnTo>
                  <a:pt x="631507" y="38633"/>
                </a:lnTo>
                <a:lnTo>
                  <a:pt x="650786" y="30708"/>
                </a:lnTo>
                <a:lnTo>
                  <a:pt x="655548" y="28613"/>
                </a:lnTo>
                <a:lnTo>
                  <a:pt x="657707" y="23037"/>
                </a:lnTo>
                <a:lnTo>
                  <a:pt x="653580" y="13703"/>
                </a:lnTo>
                <a:lnTo>
                  <a:pt x="648335" y="11506"/>
                </a:lnTo>
                <a:lnTo>
                  <a:pt x="643648" y="13284"/>
                </a:lnTo>
                <a:lnTo>
                  <a:pt x="399910" y="113258"/>
                </a:lnTo>
                <a:lnTo>
                  <a:pt x="399669" y="112915"/>
                </a:lnTo>
                <a:lnTo>
                  <a:pt x="395566" y="107073"/>
                </a:lnTo>
                <a:lnTo>
                  <a:pt x="390118" y="101942"/>
                </a:lnTo>
                <a:lnTo>
                  <a:pt x="385838" y="99275"/>
                </a:lnTo>
                <a:lnTo>
                  <a:pt x="385838" y="132575"/>
                </a:lnTo>
                <a:lnTo>
                  <a:pt x="384009" y="139788"/>
                </a:lnTo>
                <a:lnTo>
                  <a:pt x="379704" y="145529"/>
                </a:lnTo>
                <a:lnTo>
                  <a:pt x="373557" y="149250"/>
                </a:lnTo>
                <a:lnTo>
                  <a:pt x="366204" y="150355"/>
                </a:lnTo>
                <a:lnTo>
                  <a:pt x="358990" y="148513"/>
                </a:lnTo>
                <a:lnTo>
                  <a:pt x="353237" y="144208"/>
                </a:lnTo>
                <a:lnTo>
                  <a:pt x="349529" y="138049"/>
                </a:lnTo>
                <a:lnTo>
                  <a:pt x="348424" y="130695"/>
                </a:lnTo>
                <a:lnTo>
                  <a:pt x="348792" y="123405"/>
                </a:lnTo>
                <a:lnTo>
                  <a:pt x="353352" y="116979"/>
                </a:lnTo>
                <a:lnTo>
                  <a:pt x="362153" y="113449"/>
                </a:lnTo>
                <a:lnTo>
                  <a:pt x="364693" y="112915"/>
                </a:lnTo>
                <a:lnTo>
                  <a:pt x="368071" y="112915"/>
                </a:lnTo>
                <a:lnTo>
                  <a:pt x="375285" y="114757"/>
                </a:lnTo>
                <a:lnTo>
                  <a:pt x="381025" y="119062"/>
                </a:lnTo>
                <a:lnTo>
                  <a:pt x="384733" y="125209"/>
                </a:lnTo>
                <a:lnTo>
                  <a:pt x="385838" y="132575"/>
                </a:lnTo>
                <a:lnTo>
                  <a:pt x="385838" y="99275"/>
                </a:lnTo>
                <a:lnTo>
                  <a:pt x="383768" y="97980"/>
                </a:lnTo>
                <a:lnTo>
                  <a:pt x="376694" y="95364"/>
                </a:lnTo>
                <a:lnTo>
                  <a:pt x="376694" y="4229"/>
                </a:lnTo>
                <a:lnTo>
                  <a:pt x="372465" y="0"/>
                </a:lnTo>
                <a:lnTo>
                  <a:pt x="362077" y="0"/>
                </a:lnTo>
                <a:lnTo>
                  <a:pt x="357860" y="4229"/>
                </a:lnTo>
                <a:lnTo>
                  <a:pt x="357860" y="95364"/>
                </a:lnTo>
                <a:lnTo>
                  <a:pt x="344703" y="101193"/>
                </a:lnTo>
                <a:lnTo>
                  <a:pt x="335140" y="111252"/>
                </a:lnTo>
                <a:lnTo>
                  <a:pt x="330047" y="124155"/>
                </a:lnTo>
                <a:lnTo>
                  <a:pt x="330161" y="130695"/>
                </a:lnTo>
                <a:lnTo>
                  <a:pt x="330187" y="132575"/>
                </a:lnTo>
                <a:lnTo>
                  <a:pt x="330301" y="138531"/>
                </a:lnTo>
                <a:lnTo>
                  <a:pt x="330581" y="139788"/>
                </a:lnTo>
                <a:lnTo>
                  <a:pt x="330784" y="140512"/>
                </a:lnTo>
                <a:lnTo>
                  <a:pt x="331076" y="141490"/>
                </a:lnTo>
                <a:lnTo>
                  <a:pt x="71348" y="248069"/>
                </a:lnTo>
                <a:lnTo>
                  <a:pt x="69037" y="253568"/>
                </a:lnTo>
                <a:lnTo>
                  <a:pt x="72999" y="263194"/>
                </a:lnTo>
                <a:lnTo>
                  <a:pt x="78498" y="265506"/>
                </a:lnTo>
                <a:lnTo>
                  <a:pt x="100266" y="256565"/>
                </a:lnTo>
                <a:lnTo>
                  <a:pt x="38608" y="494690"/>
                </a:lnTo>
                <a:lnTo>
                  <a:pt x="0" y="494690"/>
                </a:lnTo>
                <a:lnTo>
                  <a:pt x="0" y="504113"/>
                </a:lnTo>
                <a:lnTo>
                  <a:pt x="9105" y="530872"/>
                </a:lnTo>
                <a:lnTo>
                  <a:pt x="34099" y="552500"/>
                </a:lnTo>
                <a:lnTo>
                  <a:pt x="71475" y="566953"/>
                </a:lnTo>
                <a:lnTo>
                  <a:pt x="117716" y="572236"/>
                </a:lnTo>
                <a:lnTo>
                  <a:pt x="163957" y="566953"/>
                </a:lnTo>
                <a:lnTo>
                  <a:pt x="199021" y="553389"/>
                </a:lnTo>
                <a:lnTo>
                  <a:pt x="201320" y="552500"/>
                </a:lnTo>
                <a:lnTo>
                  <a:pt x="226314" y="530872"/>
                </a:lnTo>
                <a:lnTo>
                  <a:pt x="232219" y="513537"/>
                </a:lnTo>
                <a:lnTo>
                  <a:pt x="235432" y="504113"/>
                </a:lnTo>
                <a:lnTo>
                  <a:pt x="235432" y="494690"/>
                </a:lnTo>
                <a:lnTo>
                  <a:pt x="214706" y="494690"/>
                </a:lnTo>
                <a:lnTo>
                  <a:pt x="214706" y="513537"/>
                </a:lnTo>
                <a:lnTo>
                  <a:pt x="202349" y="529209"/>
                </a:lnTo>
                <a:lnTo>
                  <a:pt x="180479" y="541858"/>
                </a:lnTo>
                <a:lnTo>
                  <a:pt x="151485" y="550303"/>
                </a:lnTo>
                <a:lnTo>
                  <a:pt x="117716" y="553389"/>
                </a:lnTo>
                <a:lnTo>
                  <a:pt x="83934" y="550303"/>
                </a:lnTo>
                <a:lnTo>
                  <a:pt x="54940" y="541858"/>
                </a:lnTo>
                <a:lnTo>
                  <a:pt x="33083" y="529209"/>
                </a:lnTo>
                <a:lnTo>
                  <a:pt x="20713" y="513537"/>
                </a:lnTo>
                <a:lnTo>
                  <a:pt x="214706" y="513537"/>
                </a:lnTo>
                <a:lnTo>
                  <a:pt x="214706" y="494690"/>
                </a:lnTo>
                <a:lnTo>
                  <a:pt x="196811" y="494690"/>
                </a:lnTo>
                <a:lnTo>
                  <a:pt x="177393" y="419658"/>
                </a:lnTo>
                <a:lnTo>
                  <a:pt x="177393" y="494690"/>
                </a:lnTo>
                <a:lnTo>
                  <a:pt x="58026" y="494690"/>
                </a:lnTo>
                <a:lnTo>
                  <a:pt x="117640" y="264617"/>
                </a:lnTo>
                <a:lnTo>
                  <a:pt x="117779" y="264617"/>
                </a:lnTo>
                <a:lnTo>
                  <a:pt x="177393" y="494690"/>
                </a:lnTo>
                <a:lnTo>
                  <a:pt x="177393" y="419658"/>
                </a:lnTo>
                <a:lnTo>
                  <a:pt x="137274" y="264617"/>
                </a:lnTo>
                <a:lnTo>
                  <a:pt x="135178" y="256565"/>
                </a:lnTo>
                <a:lnTo>
                  <a:pt x="131838" y="243636"/>
                </a:lnTo>
                <a:lnTo>
                  <a:pt x="340398" y="158064"/>
                </a:lnTo>
                <a:lnTo>
                  <a:pt x="343916" y="161658"/>
                </a:lnTo>
                <a:lnTo>
                  <a:pt x="348132" y="164528"/>
                </a:lnTo>
                <a:lnTo>
                  <a:pt x="352780" y="166458"/>
                </a:lnTo>
                <a:lnTo>
                  <a:pt x="354444" y="167106"/>
                </a:lnTo>
                <a:lnTo>
                  <a:pt x="356146" y="167627"/>
                </a:lnTo>
                <a:lnTo>
                  <a:pt x="357898" y="168033"/>
                </a:lnTo>
                <a:lnTo>
                  <a:pt x="357898" y="687857"/>
                </a:lnTo>
                <a:lnTo>
                  <a:pt x="291934" y="687857"/>
                </a:lnTo>
                <a:lnTo>
                  <a:pt x="277266" y="690816"/>
                </a:lnTo>
                <a:lnTo>
                  <a:pt x="265303" y="698893"/>
                </a:lnTo>
                <a:lnTo>
                  <a:pt x="257225" y="710869"/>
                </a:lnTo>
                <a:lnTo>
                  <a:pt x="254266" y="725551"/>
                </a:lnTo>
                <a:lnTo>
                  <a:pt x="273100" y="725551"/>
                </a:lnTo>
                <a:lnTo>
                  <a:pt x="274574" y="718210"/>
                </a:lnTo>
                <a:lnTo>
                  <a:pt x="278612" y="712216"/>
                </a:lnTo>
                <a:lnTo>
                  <a:pt x="284594" y="708177"/>
                </a:lnTo>
                <a:lnTo>
                  <a:pt x="291934" y="706704"/>
                </a:lnTo>
                <a:lnTo>
                  <a:pt x="442607" y="706704"/>
                </a:lnTo>
                <a:lnTo>
                  <a:pt x="449948" y="708177"/>
                </a:lnTo>
                <a:lnTo>
                  <a:pt x="455930" y="712216"/>
                </a:lnTo>
                <a:lnTo>
                  <a:pt x="459968" y="718210"/>
                </a:lnTo>
                <a:lnTo>
                  <a:pt x="461441" y="725551"/>
                </a:lnTo>
                <a:lnTo>
                  <a:pt x="480275" y="725551"/>
                </a:lnTo>
                <a:lnTo>
                  <a:pt x="477316" y="710869"/>
                </a:lnTo>
                <a:lnTo>
                  <a:pt x="474510" y="706704"/>
                </a:lnTo>
                <a:lnTo>
                  <a:pt x="469252" y="698893"/>
                </a:lnTo>
                <a:lnTo>
                  <a:pt x="457276" y="690816"/>
                </a:lnTo>
                <a:lnTo>
                  <a:pt x="442607" y="687857"/>
                </a:lnTo>
                <a:lnTo>
                  <a:pt x="376694" y="687857"/>
                </a:lnTo>
                <a:lnTo>
                  <a:pt x="376694" y="168033"/>
                </a:lnTo>
                <a:lnTo>
                  <a:pt x="404939" y="131559"/>
                </a:lnTo>
                <a:lnTo>
                  <a:pt x="449554" y="113258"/>
                </a:lnTo>
                <a:lnTo>
                  <a:pt x="598678" y="52070"/>
                </a:lnTo>
                <a:lnTo>
                  <a:pt x="537730" y="287388"/>
                </a:lnTo>
                <a:lnTo>
                  <a:pt x="499110" y="287388"/>
                </a:lnTo>
                <a:lnTo>
                  <a:pt x="499110" y="296811"/>
                </a:lnTo>
                <a:lnTo>
                  <a:pt x="508228" y="323570"/>
                </a:lnTo>
                <a:lnTo>
                  <a:pt x="533222" y="345198"/>
                </a:lnTo>
                <a:lnTo>
                  <a:pt x="570598" y="359664"/>
                </a:lnTo>
                <a:lnTo>
                  <a:pt x="616826" y="364934"/>
                </a:lnTo>
                <a:lnTo>
                  <a:pt x="663067" y="359664"/>
                </a:lnTo>
                <a:lnTo>
                  <a:pt x="698144" y="346087"/>
                </a:lnTo>
                <a:lnTo>
                  <a:pt x="700443" y="345198"/>
                </a:lnTo>
                <a:lnTo>
                  <a:pt x="725436" y="323570"/>
                </a:lnTo>
                <a:lnTo>
                  <a:pt x="731342" y="306235"/>
                </a:lnTo>
                <a:lnTo>
                  <a:pt x="734555" y="296811"/>
                </a:lnTo>
                <a:lnTo>
                  <a:pt x="734555" y="287388"/>
                </a:lnTo>
                <a:close/>
              </a:path>
            </a:pathLst>
          </a:custGeom>
          <a:solidFill>
            <a:srgbClr val="356F77"/>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6" name="object 6"/>
          <p:cNvSpPr/>
          <p:nvPr/>
        </p:nvSpPr>
        <p:spPr>
          <a:xfrm>
            <a:off x="1942085" y="4651283"/>
            <a:ext cx="640715" cy="640715"/>
          </a:xfrm>
          <a:custGeom>
            <a:avLst/>
            <a:gdLst/>
            <a:ahLst/>
            <a:cxnLst/>
            <a:rect l="l" t="t" r="r" b="b"/>
            <a:pathLst>
              <a:path w="640714" h="640714">
                <a:moveTo>
                  <a:pt x="169494" y="499110"/>
                </a:moveTo>
                <a:lnTo>
                  <a:pt x="167284" y="488111"/>
                </a:lnTo>
                <a:lnTo>
                  <a:pt x="161226" y="479120"/>
                </a:lnTo>
                <a:lnTo>
                  <a:pt x="152247" y="473062"/>
                </a:lnTo>
                <a:lnTo>
                  <a:pt x="141249" y="470839"/>
                </a:lnTo>
                <a:lnTo>
                  <a:pt x="130251" y="473062"/>
                </a:lnTo>
                <a:lnTo>
                  <a:pt x="121272" y="479120"/>
                </a:lnTo>
                <a:lnTo>
                  <a:pt x="115214" y="488111"/>
                </a:lnTo>
                <a:lnTo>
                  <a:pt x="112991" y="499110"/>
                </a:lnTo>
                <a:lnTo>
                  <a:pt x="115214" y="510120"/>
                </a:lnTo>
                <a:lnTo>
                  <a:pt x="121272" y="519099"/>
                </a:lnTo>
                <a:lnTo>
                  <a:pt x="130251" y="525157"/>
                </a:lnTo>
                <a:lnTo>
                  <a:pt x="141249" y="527380"/>
                </a:lnTo>
                <a:lnTo>
                  <a:pt x="152247" y="525157"/>
                </a:lnTo>
                <a:lnTo>
                  <a:pt x="161226" y="519099"/>
                </a:lnTo>
                <a:lnTo>
                  <a:pt x="167284" y="510120"/>
                </a:lnTo>
                <a:lnTo>
                  <a:pt x="169494" y="499110"/>
                </a:lnTo>
                <a:close/>
              </a:path>
              <a:path w="640714" h="640714">
                <a:moveTo>
                  <a:pt x="207175" y="376580"/>
                </a:moveTo>
                <a:lnTo>
                  <a:pt x="204952" y="365582"/>
                </a:lnTo>
                <a:lnTo>
                  <a:pt x="198894" y="356590"/>
                </a:lnTo>
                <a:lnTo>
                  <a:pt x="189915" y="350532"/>
                </a:lnTo>
                <a:lnTo>
                  <a:pt x="178917" y="348310"/>
                </a:lnTo>
                <a:lnTo>
                  <a:pt x="167919" y="350532"/>
                </a:lnTo>
                <a:lnTo>
                  <a:pt x="158940" y="356590"/>
                </a:lnTo>
                <a:lnTo>
                  <a:pt x="152882" y="365582"/>
                </a:lnTo>
                <a:lnTo>
                  <a:pt x="150660" y="376580"/>
                </a:lnTo>
                <a:lnTo>
                  <a:pt x="152882" y="387578"/>
                </a:lnTo>
                <a:lnTo>
                  <a:pt x="158940" y="396570"/>
                </a:lnTo>
                <a:lnTo>
                  <a:pt x="167919" y="402628"/>
                </a:lnTo>
                <a:lnTo>
                  <a:pt x="178917" y="404850"/>
                </a:lnTo>
                <a:lnTo>
                  <a:pt x="189915" y="402628"/>
                </a:lnTo>
                <a:lnTo>
                  <a:pt x="198894" y="396570"/>
                </a:lnTo>
                <a:lnTo>
                  <a:pt x="204952" y="387578"/>
                </a:lnTo>
                <a:lnTo>
                  <a:pt x="207175" y="376580"/>
                </a:lnTo>
                <a:close/>
              </a:path>
              <a:path w="640714" h="640714">
                <a:moveTo>
                  <a:pt x="339013" y="395439"/>
                </a:moveTo>
                <a:lnTo>
                  <a:pt x="336791" y="384429"/>
                </a:lnTo>
                <a:lnTo>
                  <a:pt x="330733" y="375450"/>
                </a:lnTo>
                <a:lnTo>
                  <a:pt x="321754" y="369392"/>
                </a:lnTo>
                <a:lnTo>
                  <a:pt x="310756" y="367169"/>
                </a:lnTo>
                <a:lnTo>
                  <a:pt x="299758" y="369392"/>
                </a:lnTo>
                <a:lnTo>
                  <a:pt x="290779" y="375450"/>
                </a:lnTo>
                <a:lnTo>
                  <a:pt x="284734" y="384429"/>
                </a:lnTo>
                <a:lnTo>
                  <a:pt x="282511" y="395439"/>
                </a:lnTo>
                <a:lnTo>
                  <a:pt x="284734" y="406438"/>
                </a:lnTo>
                <a:lnTo>
                  <a:pt x="290779" y="415429"/>
                </a:lnTo>
                <a:lnTo>
                  <a:pt x="299758" y="421487"/>
                </a:lnTo>
                <a:lnTo>
                  <a:pt x="310756" y="423697"/>
                </a:lnTo>
                <a:lnTo>
                  <a:pt x="321754" y="421487"/>
                </a:lnTo>
                <a:lnTo>
                  <a:pt x="330733" y="415429"/>
                </a:lnTo>
                <a:lnTo>
                  <a:pt x="336791" y="406438"/>
                </a:lnTo>
                <a:lnTo>
                  <a:pt x="339013" y="395439"/>
                </a:lnTo>
                <a:close/>
              </a:path>
              <a:path w="640714" h="640714">
                <a:moveTo>
                  <a:pt x="339013" y="263474"/>
                </a:moveTo>
                <a:lnTo>
                  <a:pt x="336791" y="252476"/>
                </a:lnTo>
                <a:lnTo>
                  <a:pt x="330733" y="243497"/>
                </a:lnTo>
                <a:lnTo>
                  <a:pt x="321754" y="237439"/>
                </a:lnTo>
                <a:lnTo>
                  <a:pt x="310756" y="235216"/>
                </a:lnTo>
                <a:lnTo>
                  <a:pt x="299758" y="237439"/>
                </a:lnTo>
                <a:lnTo>
                  <a:pt x="290779" y="243497"/>
                </a:lnTo>
                <a:lnTo>
                  <a:pt x="284734" y="252476"/>
                </a:lnTo>
                <a:lnTo>
                  <a:pt x="282511" y="263474"/>
                </a:lnTo>
                <a:lnTo>
                  <a:pt x="284734" y="274485"/>
                </a:lnTo>
                <a:lnTo>
                  <a:pt x="290779" y="283464"/>
                </a:lnTo>
                <a:lnTo>
                  <a:pt x="299758" y="289521"/>
                </a:lnTo>
                <a:lnTo>
                  <a:pt x="310756" y="291744"/>
                </a:lnTo>
                <a:lnTo>
                  <a:pt x="321754" y="289521"/>
                </a:lnTo>
                <a:lnTo>
                  <a:pt x="330733" y="283464"/>
                </a:lnTo>
                <a:lnTo>
                  <a:pt x="336791" y="274485"/>
                </a:lnTo>
                <a:lnTo>
                  <a:pt x="339013" y="263474"/>
                </a:lnTo>
                <a:close/>
              </a:path>
              <a:path w="640714" h="640714">
                <a:moveTo>
                  <a:pt x="461441" y="225780"/>
                </a:moveTo>
                <a:lnTo>
                  <a:pt x="459232" y="214782"/>
                </a:lnTo>
                <a:lnTo>
                  <a:pt x="453174" y="205790"/>
                </a:lnTo>
                <a:lnTo>
                  <a:pt x="444195" y="199732"/>
                </a:lnTo>
                <a:lnTo>
                  <a:pt x="433197" y="197510"/>
                </a:lnTo>
                <a:lnTo>
                  <a:pt x="422198" y="199732"/>
                </a:lnTo>
                <a:lnTo>
                  <a:pt x="413219" y="205790"/>
                </a:lnTo>
                <a:lnTo>
                  <a:pt x="407162" y="214782"/>
                </a:lnTo>
                <a:lnTo>
                  <a:pt x="404939" y="225780"/>
                </a:lnTo>
                <a:lnTo>
                  <a:pt x="407162" y="236778"/>
                </a:lnTo>
                <a:lnTo>
                  <a:pt x="413219" y="245770"/>
                </a:lnTo>
                <a:lnTo>
                  <a:pt x="422198" y="251828"/>
                </a:lnTo>
                <a:lnTo>
                  <a:pt x="433197" y="254050"/>
                </a:lnTo>
                <a:lnTo>
                  <a:pt x="444195" y="251828"/>
                </a:lnTo>
                <a:lnTo>
                  <a:pt x="453174" y="245770"/>
                </a:lnTo>
                <a:lnTo>
                  <a:pt x="459232" y="236778"/>
                </a:lnTo>
                <a:lnTo>
                  <a:pt x="461441" y="225780"/>
                </a:lnTo>
                <a:close/>
              </a:path>
              <a:path w="640714" h="640714">
                <a:moveTo>
                  <a:pt x="593305" y="225780"/>
                </a:moveTo>
                <a:lnTo>
                  <a:pt x="591083" y="214782"/>
                </a:lnTo>
                <a:lnTo>
                  <a:pt x="585025" y="205790"/>
                </a:lnTo>
                <a:lnTo>
                  <a:pt x="576046" y="199732"/>
                </a:lnTo>
                <a:lnTo>
                  <a:pt x="565048" y="197510"/>
                </a:lnTo>
                <a:lnTo>
                  <a:pt x="554050" y="199732"/>
                </a:lnTo>
                <a:lnTo>
                  <a:pt x="545071" y="205790"/>
                </a:lnTo>
                <a:lnTo>
                  <a:pt x="539013" y="214782"/>
                </a:lnTo>
                <a:lnTo>
                  <a:pt x="536790" y="225780"/>
                </a:lnTo>
                <a:lnTo>
                  <a:pt x="539013" y="236778"/>
                </a:lnTo>
                <a:lnTo>
                  <a:pt x="545071" y="245770"/>
                </a:lnTo>
                <a:lnTo>
                  <a:pt x="554050" y="251828"/>
                </a:lnTo>
                <a:lnTo>
                  <a:pt x="565048" y="254050"/>
                </a:lnTo>
                <a:lnTo>
                  <a:pt x="576046" y="251828"/>
                </a:lnTo>
                <a:lnTo>
                  <a:pt x="585025" y="245770"/>
                </a:lnTo>
                <a:lnTo>
                  <a:pt x="591083" y="236778"/>
                </a:lnTo>
                <a:lnTo>
                  <a:pt x="593305" y="225780"/>
                </a:lnTo>
                <a:close/>
              </a:path>
              <a:path w="640714" h="640714">
                <a:moveTo>
                  <a:pt x="593305" y="84404"/>
                </a:moveTo>
                <a:lnTo>
                  <a:pt x="591083" y="73406"/>
                </a:lnTo>
                <a:lnTo>
                  <a:pt x="585025" y="64414"/>
                </a:lnTo>
                <a:lnTo>
                  <a:pt x="576046" y="58356"/>
                </a:lnTo>
                <a:lnTo>
                  <a:pt x="565048" y="56134"/>
                </a:lnTo>
                <a:lnTo>
                  <a:pt x="554050" y="58356"/>
                </a:lnTo>
                <a:lnTo>
                  <a:pt x="545071" y="64414"/>
                </a:lnTo>
                <a:lnTo>
                  <a:pt x="539013" y="73406"/>
                </a:lnTo>
                <a:lnTo>
                  <a:pt x="536790" y="84404"/>
                </a:lnTo>
                <a:lnTo>
                  <a:pt x="539013" y="95402"/>
                </a:lnTo>
                <a:lnTo>
                  <a:pt x="545071" y="104394"/>
                </a:lnTo>
                <a:lnTo>
                  <a:pt x="554050" y="110451"/>
                </a:lnTo>
                <a:lnTo>
                  <a:pt x="565048" y="112674"/>
                </a:lnTo>
                <a:lnTo>
                  <a:pt x="576046" y="110451"/>
                </a:lnTo>
                <a:lnTo>
                  <a:pt x="585025" y="104394"/>
                </a:lnTo>
                <a:lnTo>
                  <a:pt x="591083" y="95402"/>
                </a:lnTo>
                <a:lnTo>
                  <a:pt x="593305" y="84404"/>
                </a:lnTo>
                <a:close/>
              </a:path>
              <a:path w="640714" h="640714">
                <a:moveTo>
                  <a:pt x="640105" y="621207"/>
                </a:moveTo>
                <a:lnTo>
                  <a:pt x="18834" y="621207"/>
                </a:lnTo>
                <a:lnTo>
                  <a:pt x="18834" y="0"/>
                </a:lnTo>
                <a:lnTo>
                  <a:pt x="0" y="0"/>
                </a:lnTo>
                <a:lnTo>
                  <a:pt x="0" y="621207"/>
                </a:lnTo>
                <a:lnTo>
                  <a:pt x="0" y="640257"/>
                </a:lnTo>
                <a:lnTo>
                  <a:pt x="640105" y="640257"/>
                </a:lnTo>
                <a:lnTo>
                  <a:pt x="640105" y="621207"/>
                </a:lnTo>
                <a:close/>
              </a:path>
            </a:pathLst>
          </a:custGeom>
          <a:solidFill>
            <a:srgbClr val="356F77"/>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8" name="object 8"/>
          <p:cNvSpPr/>
          <p:nvPr/>
        </p:nvSpPr>
        <p:spPr>
          <a:xfrm>
            <a:off x="2081512" y="3489685"/>
            <a:ext cx="295276" cy="587375"/>
          </a:xfrm>
          <a:custGeom>
            <a:avLst/>
            <a:gdLst/>
            <a:ahLst/>
            <a:cxnLst/>
            <a:rect l="l" t="t" r="r" b="b"/>
            <a:pathLst>
              <a:path w="295275" h="587375">
                <a:moveTo>
                  <a:pt x="219349" y="587236"/>
                </a:moveTo>
                <a:lnTo>
                  <a:pt x="213388" y="587133"/>
                </a:lnTo>
                <a:lnTo>
                  <a:pt x="206164" y="579651"/>
                </a:lnTo>
                <a:lnTo>
                  <a:pt x="206268" y="573687"/>
                </a:lnTo>
                <a:lnTo>
                  <a:pt x="261623" y="518404"/>
                </a:lnTo>
                <a:lnTo>
                  <a:pt x="122425" y="518244"/>
                </a:lnTo>
                <a:lnTo>
                  <a:pt x="122425" y="18845"/>
                </a:lnTo>
                <a:lnTo>
                  <a:pt x="0" y="18845"/>
                </a:lnTo>
                <a:lnTo>
                  <a:pt x="0" y="0"/>
                </a:lnTo>
                <a:lnTo>
                  <a:pt x="141260" y="0"/>
                </a:lnTo>
                <a:lnTo>
                  <a:pt x="141260" y="499370"/>
                </a:lnTo>
                <a:lnTo>
                  <a:pt x="261548" y="499370"/>
                </a:lnTo>
                <a:lnTo>
                  <a:pt x="210007" y="447574"/>
                </a:lnTo>
                <a:lnTo>
                  <a:pt x="205957" y="443183"/>
                </a:lnTo>
                <a:lnTo>
                  <a:pt x="206221" y="437219"/>
                </a:lnTo>
                <a:lnTo>
                  <a:pt x="213906" y="430199"/>
                </a:lnTo>
                <a:lnTo>
                  <a:pt x="219867" y="430472"/>
                </a:lnTo>
                <a:lnTo>
                  <a:pt x="223370" y="434317"/>
                </a:lnTo>
                <a:lnTo>
                  <a:pt x="291175" y="502160"/>
                </a:lnTo>
                <a:lnTo>
                  <a:pt x="294885" y="505938"/>
                </a:lnTo>
                <a:lnTo>
                  <a:pt x="294838" y="511903"/>
                </a:lnTo>
                <a:lnTo>
                  <a:pt x="219349" y="587236"/>
                </a:lnTo>
                <a:close/>
              </a:path>
            </a:pathLst>
          </a:custGeom>
          <a:solidFill>
            <a:srgbClr val="356F77"/>
          </a:solidFill>
          <a:ln>
            <a:solidFill>
              <a:srgbClr val="356F77"/>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10" name="object 10"/>
          <p:cNvSpPr/>
          <p:nvPr/>
        </p:nvSpPr>
        <p:spPr>
          <a:xfrm>
            <a:off x="1911988" y="3433696"/>
            <a:ext cx="132080" cy="131445"/>
          </a:xfrm>
          <a:custGeom>
            <a:avLst/>
            <a:gdLst/>
            <a:ahLst/>
            <a:cxnLst/>
            <a:rect l="l" t="t" r="r" b="b"/>
            <a:pathLst>
              <a:path w="132080" h="131444">
                <a:moveTo>
                  <a:pt x="131851" y="18300"/>
                </a:moveTo>
                <a:lnTo>
                  <a:pt x="113017" y="18300"/>
                </a:lnTo>
                <a:lnTo>
                  <a:pt x="113017" y="112522"/>
                </a:lnTo>
                <a:lnTo>
                  <a:pt x="131851" y="112522"/>
                </a:lnTo>
                <a:lnTo>
                  <a:pt x="131851" y="18300"/>
                </a:lnTo>
                <a:close/>
              </a:path>
              <a:path w="132080" h="131444">
                <a:moveTo>
                  <a:pt x="131851" y="0"/>
                </a:moveTo>
                <a:lnTo>
                  <a:pt x="0" y="0"/>
                </a:lnTo>
                <a:lnTo>
                  <a:pt x="0" y="17792"/>
                </a:lnTo>
                <a:lnTo>
                  <a:pt x="0" y="113068"/>
                </a:lnTo>
                <a:lnTo>
                  <a:pt x="0" y="130848"/>
                </a:lnTo>
                <a:lnTo>
                  <a:pt x="131851" y="130848"/>
                </a:lnTo>
                <a:lnTo>
                  <a:pt x="131851" y="113068"/>
                </a:lnTo>
                <a:lnTo>
                  <a:pt x="18834" y="113068"/>
                </a:lnTo>
                <a:lnTo>
                  <a:pt x="18834" y="17792"/>
                </a:lnTo>
                <a:lnTo>
                  <a:pt x="131851" y="17792"/>
                </a:lnTo>
                <a:lnTo>
                  <a:pt x="131851" y="0"/>
                </a:lnTo>
                <a:close/>
              </a:path>
            </a:pathLst>
          </a:custGeom>
          <a:solidFill>
            <a:srgbClr val="E8A83C"/>
          </a:solidFill>
          <a:ln>
            <a:solidFill>
              <a:srgbClr val="E8A83C"/>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12" name="Oval 11">
            <a:extLst>
              <a:ext uri="{FF2B5EF4-FFF2-40B4-BE49-F238E27FC236}">
                <a16:creationId xmlns:a16="http://schemas.microsoft.com/office/drawing/2014/main" id="{C7E00342-BFD8-FF6B-A51D-69283D7AE13A}"/>
              </a:ext>
            </a:extLst>
          </p:cNvPr>
          <p:cNvSpPr/>
          <p:nvPr/>
        </p:nvSpPr>
        <p:spPr>
          <a:xfrm>
            <a:off x="2416697" y="3944461"/>
            <a:ext cx="131931" cy="131931"/>
          </a:xfrm>
          <a:prstGeom prst="ellipse">
            <a:avLst/>
          </a:prstGeom>
          <a:solidFill>
            <a:schemeClr val="bg1"/>
          </a:solidFill>
          <a:ln>
            <a:solidFill>
              <a:srgbClr val="CD67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4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01">
            <a:extLst>
              <a:ext uri="{FF2B5EF4-FFF2-40B4-BE49-F238E27FC236}">
                <a16:creationId xmlns:a16="http://schemas.microsoft.com/office/drawing/2014/main" id="{505C52D1-F9C2-8A86-177A-4D4B3B55A65A}"/>
              </a:ext>
            </a:extLst>
          </p:cNvPr>
          <p:cNvSpPr txBox="1">
            <a:spLocks/>
          </p:cNvSpPr>
          <p:nvPr/>
        </p:nvSpPr>
        <p:spPr>
          <a:xfrm>
            <a:off x="10617789" y="324697"/>
            <a:ext cx="998501" cy="1615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defPPr>
              <a:defRPr lang="en-US"/>
            </a:defPPr>
            <a:lvl1pPr marL="0" algn="r" defTabSz="1219139" rtl="0" eaLnBrk="1" latinLnBrk="0" hangingPunct="1">
              <a:defRPr sz="800" b="1" kern="1200">
                <a:solidFill>
                  <a:srgbClr val="5E5E5E"/>
                </a:solidFill>
                <a:latin typeface="Helvetica"/>
                <a:ea typeface="Helvetica"/>
                <a:cs typeface="Helvetica"/>
                <a:sym typeface="Helvetica"/>
              </a:defRPr>
            </a:lvl1pPr>
            <a:lvl2pPr marL="609545" algn="l" defTabSz="609545" rtl="0" eaLnBrk="1" latinLnBrk="0" hangingPunct="1">
              <a:defRPr sz="2400" kern="1200">
                <a:solidFill>
                  <a:schemeClr val="tx1"/>
                </a:solidFill>
                <a:latin typeface="+mn-lt"/>
                <a:ea typeface="+mn-ea"/>
                <a:cs typeface="+mn-cs"/>
              </a:defRPr>
            </a:lvl2pPr>
            <a:lvl3pPr marL="1219090"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9"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a:lstStyle>
          <a:p>
            <a:pPr marL="0" marR="0" lvl="0" indent="0" algn="r" defTabSz="1219139"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30" b="1" i="0" u="none" strike="noStrike" kern="0" cap="none" spc="0" normalizeH="0" baseline="0" noProof="0" smtClean="0">
                <a:ln>
                  <a:noFill/>
                </a:ln>
                <a:solidFill>
                  <a:srgbClr val="5E5E5E"/>
                </a:solidFill>
                <a:effectLst/>
                <a:uLnTx/>
                <a:uFillTx/>
                <a:latin typeface="Helvetica"/>
                <a:cs typeface="Helvetica"/>
                <a:sym typeface="Helvetica"/>
              </a:rPr>
              <a:pPr marL="0" marR="0" lvl="0" indent="0" algn="r" defTabSz="1219139" rtl="0" eaLnBrk="1" fontAlgn="auto" latinLnBrk="0" hangingPunct="0">
                <a:lnSpc>
                  <a:spcPct val="100000"/>
                </a:lnSpc>
                <a:spcBef>
                  <a:spcPts val="0"/>
                </a:spcBef>
                <a:spcAft>
                  <a:spcPts val="0"/>
                </a:spcAft>
                <a:buClrTx/>
                <a:buSzTx/>
                <a:buFontTx/>
                <a:buNone/>
                <a:tabLst/>
                <a:defRPr/>
              </a:pPr>
              <a:t>38</a:t>
            </a:fld>
            <a:endParaRPr kumimoji="0" lang="en-US" sz="930" b="1" i="0" u="none" strike="noStrike" kern="0" cap="none" spc="0" normalizeH="0" baseline="0" noProof="0">
              <a:ln>
                <a:noFill/>
              </a:ln>
              <a:solidFill>
                <a:srgbClr val="5E5E5E"/>
              </a:solidFill>
              <a:effectLst/>
              <a:uLnTx/>
              <a:uFillTx/>
              <a:latin typeface="Helvetica"/>
              <a:cs typeface="Helvetica"/>
              <a:sym typeface="Helvetica"/>
            </a:endParaRPr>
          </a:p>
        </p:txBody>
      </p:sp>
    </p:spTree>
    <p:extLst>
      <p:ext uri="{BB962C8B-B14F-4D97-AF65-F5344CB8AC3E}">
        <p14:creationId xmlns:p14="http://schemas.microsoft.com/office/powerpoint/2010/main" val="2182060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9F06-A921-C835-D98C-5C8A7FA0ACC4}"/>
            </a:ext>
          </a:extLst>
        </p:cNvPr>
        <p:cNvGrpSpPr/>
        <p:nvPr/>
      </p:nvGrpSpPr>
      <p:grpSpPr>
        <a:xfrm>
          <a:off x="0" y="0"/>
          <a:ext cx="0" cy="0"/>
          <a:chOff x="0" y="0"/>
          <a:chExt cx="0" cy="0"/>
        </a:xfrm>
      </p:grpSpPr>
      <p:grpSp>
        <p:nvGrpSpPr>
          <p:cNvPr id="21" name="object 3">
            <a:extLst>
              <a:ext uri="{FF2B5EF4-FFF2-40B4-BE49-F238E27FC236}">
                <a16:creationId xmlns:a16="http://schemas.microsoft.com/office/drawing/2014/main" id="{AC042DFF-4922-DD90-032B-ABF8B5D595CD}"/>
              </a:ext>
            </a:extLst>
          </p:cNvPr>
          <p:cNvGrpSpPr/>
          <p:nvPr/>
        </p:nvGrpSpPr>
        <p:grpSpPr>
          <a:xfrm>
            <a:off x="9721752" y="3098629"/>
            <a:ext cx="1871345" cy="1798955"/>
            <a:chOff x="6686369" y="2465285"/>
            <a:chExt cx="1871345" cy="1798955"/>
          </a:xfrm>
          <a:solidFill>
            <a:srgbClr val="356F77"/>
          </a:solidFill>
        </p:grpSpPr>
        <p:sp>
          <p:nvSpPr>
            <p:cNvPr id="22" name="object 4">
              <a:extLst>
                <a:ext uri="{FF2B5EF4-FFF2-40B4-BE49-F238E27FC236}">
                  <a16:creationId xmlns:a16="http://schemas.microsoft.com/office/drawing/2014/main" id="{CE530670-4E23-20C3-4BDF-3592A71DB8B8}"/>
                </a:ext>
              </a:extLst>
            </p:cNvPr>
            <p:cNvSpPr/>
            <p:nvPr/>
          </p:nvSpPr>
          <p:spPr>
            <a:xfrm>
              <a:off x="6686369" y="2465285"/>
              <a:ext cx="1871345" cy="1798955"/>
            </a:xfrm>
            <a:custGeom>
              <a:avLst/>
              <a:gdLst/>
              <a:ahLst/>
              <a:cxnLst/>
              <a:rect l="l" t="t" r="r" b="b"/>
              <a:pathLst>
                <a:path w="1871345" h="1798954">
                  <a:moveTo>
                    <a:pt x="1571383" y="0"/>
                  </a:moveTo>
                  <a:lnTo>
                    <a:pt x="299745" y="0"/>
                  </a:lnTo>
                  <a:lnTo>
                    <a:pt x="251125" y="3923"/>
                  </a:lnTo>
                  <a:lnTo>
                    <a:pt x="205002" y="15281"/>
                  </a:lnTo>
                  <a:lnTo>
                    <a:pt x="161995" y="33457"/>
                  </a:lnTo>
                  <a:lnTo>
                    <a:pt x="122719" y="57833"/>
                  </a:lnTo>
                  <a:lnTo>
                    <a:pt x="87793" y="87793"/>
                  </a:lnTo>
                  <a:lnTo>
                    <a:pt x="57833" y="122719"/>
                  </a:lnTo>
                  <a:lnTo>
                    <a:pt x="33457" y="161995"/>
                  </a:lnTo>
                  <a:lnTo>
                    <a:pt x="15281" y="205002"/>
                  </a:lnTo>
                  <a:lnTo>
                    <a:pt x="3923" y="251125"/>
                  </a:lnTo>
                  <a:lnTo>
                    <a:pt x="0" y="299745"/>
                  </a:lnTo>
                  <a:lnTo>
                    <a:pt x="0" y="1498714"/>
                  </a:lnTo>
                  <a:lnTo>
                    <a:pt x="3923" y="1547334"/>
                  </a:lnTo>
                  <a:lnTo>
                    <a:pt x="15281" y="1593456"/>
                  </a:lnTo>
                  <a:lnTo>
                    <a:pt x="33457" y="1636464"/>
                  </a:lnTo>
                  <a:lnTo>
                    <a:pt x="57833" y="1675739"/>
                  </a:lnTo>
                  <a:lnTo>
                    <a:pt x="87793" y="1710666"/>
                  </a:lnTo>
                  <a:lnTo>
                    <a:pt x="122719" y="1740626"/>
                  </a:lnTo>
                  <a:lnTo>
                    <a:pt x="161995" y="1765002"/>
                  </a:lnTo>
                  <a:lnTo>
                    <a:pt x="205002" y="1783178"/>
                  </a:lnTo>
                  <a:lnTo>
                    <a:pt x="251125" y="1794536"/>
                  </a:lnTo>
                  <a:lnTo>
                    <a:pt x="299745" y="1798459"/>
                  </a:lnTo>
                  <a:lnTo>
                    <a:pt x="1571383" y="1798459"/>
                  </a:lnTo>
                  <a:lnTo>
                    <a:pt x="1620003" y="1794536"/>
                  </a:lnTo>
                  <a:lnTo>
                    <a:pt x="1666126" y="1783178"/>
                  </a:lnTo>
                  <a:lnTo>
                    <a:pt x="1709133" y="1765002"/>
                  </a:lnTo>
                  <a:lnTo>
                    <a:pt x="1748409" y="1740626"/>
                  </a:lnTo>
                  <a:lnTo>
                    <a:pt x="1783335" y="1710666"/>
                  </a:lnTo>
                  <a:lnTo>
                    <a:pt x="1813295" y="1675739"/>
                  </a:lnTo>
                  <a:lnTo>
                    <a:pt x="1837672" y="1636464"/>
                  </a:lnTo>
                  <a:lnTo>
                    <a:pt x="1855847" y="1593456"/>
                  </a:lnTo>
                  <a:lnTo>
                    <a:pt x="1867205" y="1547334"/>
                  </a:lnTo>
                  <a:lnTo>
                    <a:pt x="1871129" y="1498714"/>
                  </a:lnTo>
                  <a:lnTo>
                    <a:pt x="1871129" y="299745"/>
                  </a:lnTo>
                  <a:lnTo>
                    <a:pt x="1867205" y="251125"/>
                  </a:lnTo>
                  <a:lnTo>
                    <a:pt x="1855847" y="205002"/>
                  </a:lnTo>
                  <a:lnTo>
                    <a:pt x="1837672" y="161995"/>
                  </a:lnTo>
                  <a:lnTo>
                    <a:pt x="1813295" y="122719"/>
                  </a:lnTo>
                  <a:lnTo>
                    <a:pt x="1783335" y="87793"/>
                  </a:lnTo>
                  <a:lnTo>
                    <a:pt x="1748409" y="57833"/>
                  </a:lnTo>
                  <a:lnTo>
                    <a:pt x="1709133" y="33457"/>
                  </a:lnTo>
                  <a:lnTo>
                    <a:pt x="1666126" y="15281"/>
                  </a:lnTo>
                  <a:lnTo>
                    <a:pt x="1620003" y="3923"/>
                  </a:lnTo>
                  <a:lnTo>
                    <a:pt x="1571383" y="0"/>
                  </a:lnTo>
                  <a:close/>
                </a:path>
              </a:pathLst>
            </a:custGeom>
            <a:grpFill/>
            <a:ln>
              <a:solidFill>
                <a:srgbClr val="356F77"/>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23" name="object 5">
              <a:extLst>
                <a:ext uri="{FF2B5EF4-FFF2-40B4-BE49-F238E27FC236}">
                  <a16:creationId xmlns:a16="http://schemas.microsoft.com/office/drawing/2014/main" id="{400EE875-59BC-2BD4-FA04-492AA034C4C5}"/>
                </a:ext>
              </a:extLst>
            </p:cNvPr>
            <p:cNvSpPr/>
            <p:nvPr/>
          </p:nvSpPr>
          <p:spPr>
            <a:xfrm>
              <a:off x="6686369" y="2465285"/>
              <a:ext cx="1871345" cy="1798955"/>
            </a:xfrm>
            <a:custGeom>
              <a:avLst/>
              <a:gdLst/>
              <a:ahLst/>
              <a:cxnLst/>
              <a:rect l="l" t="t" r="r" b="b"/>
              <a:pathLst>
                <a:path w="1871345" h="1798954">
                  <a:moveTo>
                    <a:pt x="0" y="299745"/>
                  </a:moveTo>
                  <a:lnTo>
                    <a:pt x="3923" y="251125"/>
                  </a:lnTo>
                  <a:lnTo>
                    <a:pt x="15281" y="205002"/>
                  </a:lnTo>
                  <a:lnTo>
                    <a:pt x="33457" y="161995"/>
                  </a:lnTo>
                  <a:lnTo>
                    <a:pt x="57833" y="122719"/>
                  </a:lnTo>
                  <a:lnTo>
                    <a:pt x="87793" y="87793"/>
                  </a:lnTo>
                  <a:lnTo>
                    <a:pt x="122719" y="57833"/>
                  </a:lnTo>
                  <a:lnTo>
                    <a:pt x="161995" y="33457"/>
                  </a:lnTo>
                  <a:lnTo>
                    <a:pt x="205002" y="15281"/>
                  </a:lnTo>
                  <a:lnTo>
                    <a:pt x="251125" y="3923"/>
                  </a:lnTo>
                  <a:lnTo>
                    <a:pt x="299745" y="0"/>
                  </a:lnTo>
                  <a:lnTo>
                    <a:pt x="1571383" y="0"/>
                  </a:lnTo>
                  <a:lnTo>
                    <a:pt x="1620003" y="3923"/>
                  </a:lnTo>
                  <a:lnTo>
                    <a:pt x="1666126" y="15281"/>
                  </a:lnTo>
                  <a:lnTo>
                    <a:pt x="1709133" y="33457"/>
                  </a:lnTo>
                  <a:lnTo>
                    <a:pt x="1748409" y="57833"/>
                  </a:lnTo>
                  <a:lnTo>
                    <a:pt x="1783335" y="87793"/>
                  </a:lnTo>
                  <a:lnTo>
                    <a:pt x="1813295" y="122719"/>
                  </a:lnTo>
                  <a:lnTo>
                    <a:pt x="1837672" y="161995"/>
                  </a:lnTo>
                  <a:lnTo>
                    <a:pt x="1855847" y="205002"/>
                  </a:lnTo>
                  <a:lnTo>
                    <a:pt x="1867205" y="251125"/>
                  </a:lnTo>
                  <a:lnTo>
                    <a:pt x="1871129" y="299745"/>
                  </a:lnTo>
                  <a:lnTo>
                    <a:pt x="1871129" y="1498714"/>
                  </a:lnTo>
                  <a:lnTo>
                    <a:pt x="1867205" y="1547334"/>
                  </a:lnTo>
                  <a:lnTo>
                    <a:pt x="1855847" y="1593456"/>
                  </a:lnTo>
                  <a:lnTo>
                    <a:pt x="1837672" y="1636464"/>
                  </a:lnTo>
                  <a:lnTo>
                    <a:pt x="1813295" y="1675739"/>
                  </a:lnTo>
                  <a:lnTo>
                    <a:pt x="1783335" y="1710666"/>
                  </a:lnTo>
                  <a:lnTo>
                    <a:pt x="1748409" y="1740626"/>
                  </a:lnTo>
                  <a:lnTo>
                    <a:pt x="1709133" y="1765002"/>
                  </a:lnTo>
                  <a:lnTo>
                    <a:pt x="1666126" y="1783178"/>
                  </a:lnTo>
                  <a:lnTo>
                    <a:pt x="1620003" y="1794536"/>
                  </a:lnTo>
                  <a:lnTo>
                    <a:pt x="1571383" y="1798459"/>
                  </a:lnTo>
                  <a:lnTo>
                    <a:pt x="299745" y="1798459"/>
                  </a:lnTo>
                  <a:lnTo>
                    <a:pt x="251125" y="1794536"/>
                  </a:lnTo>
                  <a:lnTo>
                    <a:pt x="205002" y="1783178"/>
                  </a:lnTo>
                  <a:lnTo>
                    <a:pt x="161995" y="1765002"/>
                  </a:lnTo>
                  <a:lnTo>
                    <a:pt x="122719" y="1740626"/>
                  </a:lnTo>
                  <a:lnTo>
                    <a:pt x="87793" y="1710666"/>
                  </a:lnTo>
                  <a:lnTo>
                    <a:pt x="57833" y="1675739"/>
                  </a:lnTo>
                  <a:lnTo>
                    <a:pt x="33457" y="1636464"/>
                  </a:lnTo>
                  <a:lnTo>
                    <a:pt x="15281" y="1593456"/>
                  </a:lnTo>
                  <a:lnTo>
                    <a:pt x="3923" y="1547334"/>
                  </a:lnTo>
                  <a:lnTo>
                    <a:pt x="0" y="1498714"/>
                  </a:lnTo>
                  <a:lnTo>
                    <a:pt x="0" y="299745"/>
                  </a:lnTo>
                  <a:close/>
                </a:path>
              </a:pathLst>
            </a:custGeom>
            <a:grpFill/>
            <a:ln w="25400">
              <a:solidFill>
                <a:srgbClr val="356F77"/>
              </a:solidFill>
              <a:prstDash val="sysDash"/>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2" name="object 2">
            <a:extLst>
              <a:ext uri="{FF2B5EF4-FFF2-40B4-BE49-F238E27FC236}">
                <a16:creationId xmlns:a16="http://schemas.microsoft.com/office/drawing/2014/main" id="{CC780BBA-C793-909D-0D07-4721DD8E8F32}"/>
              </a:ext>
            </a:extLst>
          </p:cNvPr>
          <p:cNvSpPr txBox="1">
            <a:spLocks noGrp="1"/>
          </p:cNvSpPr>
          <p:nvPr>
            <p:ph type="title" idx="4294967295"/>
          </p:nvPr>
        </p:nvSpPr>
        <p:spPr>
          <a:xfrm>
            <a:off x="609600" y="1120775"/>
            <a:ext cx="11582400" cy="1244600"/>
          </a:xfrm>
          <a:prstGeom prst="rect">
            <a:avLst/>
          </a:prstGeom>
        </p:spPr>
        <p:txBody>
          <a:bodyPr vert="horz" wrap="square" lIns="0" tIns="12700" rIns="0" bIns="0" rtlCol="0" anchor="t">
            <a:spAutoFit/>
          </a:bodyPr>
          <a:lstStyle/>
          <a:p>
            <a:pPr marL="12700" marR="5080">
              <a:spcBef>
                <a:spcPts val="100"/>
              </a:spcBef>
            </a:pPr>
            <a:r>
              <a:rPr lang="en-US" sz="4000">
                <a:solidFill>
                  <a:schemeClr val="accent6">
                    <a:lumMod val="75000"/>
                  </a:schemeClr>
                </a:solidFill>
                <a:latin typeface="Source Serif 4 Black" panose="02040603050405020204" pitchFamily="18" charset="0"/>
                <a:ea typeface="Open Sans Bold" panose="020B0806030504020204" pitchFamily="34" charset="0"/>
                <a:cs typeface="Open Sans Bold" panose="020B0806030504020204" pitchFamily="34" charset="0"/>
              </a:rPr>
              <a:t>Population Health Investments: </a:t>
            </a:r>
            <a:br>
              <a:rPr lang="en-US" sz="4000">
                <a:solidFill>
                  <a:schemeClr val="accent6">
                    <a:lumMod val="75000"/>
                  </a:schemeClr>
                </a:solidFill>
                <a:latin typeface="Source Serif 4 Black" panose="02040603050405020204" pitchFamily="18" charset="0"/>
                <a:ea typeface="Open Sans Bold" panose="020B0806030504020204" pitchFamily="34" charset="0"/>
                <a:cs typeface="Open Sans Bold" panose="020B0806030504020204" pitchFamily="34" charset="0"/>
              </a:rPr>
            </a:br>
            <a:r>
              <a:rPr lang="en-US" sz="4000">
                <a:solidFill>
                  <a:schemeClr val="accent6">
                    <a:lumMod val="75000"/>
                  </a:schemeClr>
                </a:solidFill>
                <a:latin typeface="Source Serif 4 Black" panose="02040603050405020204" pitchFamily="18" charset="0"/>
                <a:ea typeface="Open Sans Bold" panose="020B0806030504020204" pitchFamily="34" charset="0"/>
                <a:cs typeface="Open Sans Bold" panose="020B0806030504020204" pitchFamily="34" charset="0"/>
              </a:rPr>
              <a:t>Selection Criteria</a:t>
            </a:r>
          </a:p>
        </p:txBody>
      </p:sp>
      <p:grpSp>
        <p:nvGrpSpPr>
          <p:cNvPr id="3" name="object 3">
            <a:extLst>
              <a:ext uri="{FF2B5EF4-FFF2-40B4-BE49-F238E27FC236}">
                <a16:creationId xmlns:a16="http://schemas.microsoft.com/office/drawing/2014/main" id="{374CE7E2-0424-8239-4562-9F1A6DB68A4A}"/>
              </a:ext>
            </a:extLst>
          </p:cNvPr>
          <p:cNvGrpSpPr/>
          <p:nvPr/>
        </p:nvGrpSpPr>
        <p:grpSpPr>
          <a:xfrm>
            <a:off x="6994427" y="3111329"/>
            <a:ext cx="1871345" cy="1798955"/>
            <a:chOff x="6686369" y="2465285"/>
            <a:chExt cx="1871345" cy="1798955"/>
          </a:xfrm>
          <a:solidFill>
            <a:srgbClr val="E8A83C"/>
          </a:solidFill>
        </p:grpSpPr>
        <p:sp>
          <p:nvSpPr>
            <p:cNvPr id="4" name="object 4">
              <a:extLst>
                <a:ext uri="{FF2B5EF4-FFF2-40B4-BE49-F238E27FC236}">
                  <a16:creationId xmlns:a16="http://schemas.microsoft.com/office/drawing/2014/main" id="{05678937-85C7-27E8-7A97-31E42E0F02AE}"/>
                </a:ext>
              </a:extLst>
            </p:cNvPr>
            <p:cNvSpPr/>
            <p:nvPr/>
          </p:nvSpPr>
          <p:spPr>
            <a:xfrm>
              <a:off x="6686369" y="2465285"/>
              <a:ext cx="1871345" cy="1798955"/>
            </a:xfrm>
            <a:custGeom>
              <a:avLst/>
              <a:gdLst/>
              <a:ahLst/>
              <a:cxnLst/>
              <a:rect l="l" t="t" r="r" b="b"/>
              <a:pathLst>
                <a:path w="1871345" h="1798954">
                  <a:moveTo>
                    <a:pt x="1571383" y="0"/>
                  </a:moveTo>
                  <a:lnTo>
                    <a:pt x="299745" y="0"/>
                  </a:lnTo>
                  <a:lnTo>
                    <a:pt x="251125" y="3923"/>
                  </a:lnTo>
                  <a:lnTo>
                    <a:pt x="205002" y="15281"/>
                  </a:lnTo>
                  <a:lnTo>
                    <a:pt x="161995" y="33457"/>
                  </a:lnTo>
                  <a:lnTo>
                    <a:pt x="122719" y="57833"/>
                  </a:lnTo>
                  <a:lnTo>
                    <a:pt x="87793" y="87793"/>
                  </a:lnTo>
                  <a:lnTo>
                    <a:pt x="57833" y="122719"/>
                  </a:lnTo>
                  <a:lnTo>
                    <a:pt x="33457" y="161995"/>
                  </a:lnTo>
                  <a:lnTo>
                    <a:pt x="15281" y="205002"/>
                  </a:lnTo>
                  <a:lnTo>
                    <a:pt x="3923" y="251125"/>
                  </a:lnTo>
                  <a:lnTo>
                    <a:pt x="0" y="299745"/>
                  </a:lnTo>
                  <a:lnTo>
                    <a:pt x="0" y="1498714"/>
                  </a:lnTo>
                  <a:lnTo>
                    <a:pt x="3923" y="1547334"/>
                  </a:lnTo>
                  <a:lnTo>
                    <a:pt x="15281" y="1593456"/>
                  </a:lnTo>
                  <a:lnTo>
                    <a:pt x="33457" y="1636464"/>
                  </a:lnTo>
                  <a:lnTo>
                    <a:pt x="57833" y="1675739"/>
                  </a:lnTo>
                  <a:lnTo>
                    <a:pt x="87793" y="1710666"/>
                  </a:lnTo>
                  <a:lnTo>
                    <a:pt x="122719" y="1740626"/>
                  </a:lnTo>
                  <a:lnTo>
                    <a:pt x="161995" y="1765002"/>
                  </a:lnTo>
                  <a:lnTo>
                    <a:pt x="205002" y="1783178"/>
                  </a:lnTo>
                  <a:lnTo>
                    <a:pt x="251125" y="1794536"/>
                  </a:lnTo>
                  <a:lnTo>
                    <a:pt x="299745" y="1798459"/>
                  </a:lnTo>
                  <a:lnTo>
                    <a:pt x="1571383" y="1798459"/>
                  </a:lnTo>
                  <a:lnTo>
                    <a:pt x="1620003" y="1794536"/>
                  </a:lnTo>
                  <a:lnTo>
                    <a:pt x="1666126" y="1783178"/>
                  </a:lnTo>
                  <a:lnTo>
                    <a:pt x="1709133" y="1765002"/>
                  </a:lnTo>
                  <a:lnTo>
                    <a:pt x="1748409" y="1740626"/>
                  </a:lnTo>
                  <a:lnTo>
                    <a:pt x="1783335" y="1710666"/>
                  </a:lnTo>
                  <a:lnTo>
                    <a:pt x="1813295" y="1675739"/>
                  </a:lnTo>
                  <a:lnTo>
                    <a:pt x="1837672" y="1636464"/>
                  </a:lnTo>
                  <a:lnTo>
                    <a:pt x="1855847" y="1593456"/>
                  </a:lnTo>
                  <a:lnTo>
                    <a:pt x="1867205" y="1547334"/>
                  </a:lnTo>
                  <a:lnTo>
                    <a:pt x="1871129" y="1498714"/>
                  </a:lnTo>
                  <a:lnTo>
                    <a:pt x="1871129" y="299745"/>
                  </a:lnTo>
                  <a:lnTo>
                    <a:pt x="1867205" y="251125"/>
                  </a:lnTo>
                  <a:lnTo>
                    <a:pt x="1855847" y="205002"/>
                  </a:lnTo>
                  <a:lnTo>
                    <a:pt x="1837672" y="161995"/>
                  </a:lnTo>
                  <a:lnTo>
                    <a:pt x="1813295" y="122719"/>
                  </a:lnTo>
                  <a:lnTo>
                    <a:pt x="1783335" y="87793"/>
                  </a:lnTo>
                  <a:lnTo>
                    <a:pt x="1748409" y="57833"/>
                  </a:lnTo>
                  <a:lnTo>
                    <a:pt x="1709133" y="33457"/>
                  </a:lnTo>
                  <a:lnTo>
                    <a:pt x="1666126" y="15281"/>
                  </a:lnTo>
                  <a:lnTo>
                    <a:pt x="1620003" y="3923"/>
                  </a:lnTo>
                  <a:lnTo>
                    <a:pt x="1571383" y="0"/>
                  </a:lnTo>
                  <a:close/>
                </a:path>
              </a:pathLst>
            </a:custGeom>
            <a:grpFill/>
            <a:ln>
              <a:solidFill>
                <a:srgbClr val="E8A83C"/>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5" name="object 5">
              <a:extLst>
                <a:ext uri="{FF2B5EF4-FFF2-40B4-BE49-F238E27FC236}">
                  <a16:creationId xmlns:a16="http://schemas.microsoft.com/office/drawing/2014/main" id="{962A7547-C3E7-0AD2-ABCB-65604CFFA99F}"/>
                </a:ext>
              </a:extLst>
            </p:cNvPr>
            <p:cNvSpPr/>
            <p:nvPr/>
          </p:nvSpPr>
          <p:spPr>
            <a:xfrm>
              <a:off x="6686369" y="2465285"/>
              <a:ext cx="1871345" cy="1798955"/>
            </a:xfrm>
            <a:custGeom>
              <a:avLst/>
              <a:gdLst/>
              <a:ahLst/>
              <a:cxnLst/>
              <a:rect l="l" t="t" r="r" b="b"/>
              <a:pathLst>
                <a:path w="1871345" h="1798954">
                  <a:moveTo>
                    <a:pt x="0" y="299745"/>
                  </a:moveTo>
                  <a:lnTo>
                    <a:pt x="3923" y="251125"/>
                  </a:lnTo>
                  <a:lnTo>
                    <a:pt x="15281" y="205002"/>
                  </a:lnTo>
                  <a:lnTo>
                    <a:pt x="33457" y="161995"/>
                  </a:lnTo>
                  <a:lnTo>
                    <a:pt x="57833" y="122719"/>
                  </a:lnTo>
                  <a:lnTo>
                    <a:pt x="87793" y="87793"/>
                  </a:lnTo>
                  <a:lnTo>
                    <a:pt x="122719" y="57833"/>
                  </a:lnTo>
                  <a:lnTo>
                    <a:pt x="161995" y="33457"/>
                  </a:lnTo>
                  <a:lnTo>
                    <a:pt x="205002" y="15281"/>
                  </a:lnTo>
                  <a:lnTo>
                    <a:pt x="251125" y="3923"/>
                  </a:lnTo>
                  <a:lnTo>
                    <a:pt x="299745" y="0"/>
                  </a:lnTo>
                  <a:lnTo>
                    <a:pt x="1571383" y="0"/>
                  </a:lnTo>
                  <a:lnTo>
                    <a:pt x="1620003" y="3923"/>
                  </a:lnTo>
                  <a:lnTo>
                    <a:pt x="1666126" y="15281"/>
                  </a:lnTo>
                  <a:lnTo>
                    <a:pt x="1709133" y="33457"/>
                  </a:lnTo>
                  <a:lnTo>
                    <a:pt x="1748409" y="57833"/>
                  </a:lnTo>
                  <a:lnTo>
                    <a:pt x="1783335" y="87793"/>
                  </a:lnTo>
                  <a:lnTo>
                    <a:pt x="1813295" y="122719"/>
                  </a:lnTo>
                  <a:lnTo>
                    <a:pt x="1837672" y="161995"/>
                  </a:lnTo>
                  <a:lnTo>
                    <a:pt x="1855847" y="205002"/>
                  </a:lnTo>
                  <a:lnTo>
                    <a:pt x="1867205" y="251125"/>
                  </a:lnTo>
                  <a:lnTo>
                    <a:pt x="1871129" y="299745"/>
                  </a:lnTo>
                  <a:lnTo>
                    <a:pt x="1871129" y="1498714"/>
                  </a:lnTo>
                  <a:lnTo>
                    <a:pt x="1867205" y="1547334"/>
                  </a:lnTo>
                  <a:lnTo>
                    <a:pt x="1855847" y="1593456"/>
                  </a:lnTo>
                  <a:lnTo>
                    <a:pt x="1837672" y="1636464"/>
                  </a:lnTo>
                  <a:lnTo>
                    <a:pt x="1813295" y="1675739"/>
                  </a:lnTo>
                  <a:lnTo>
                    <a:pt x="1783335" y="1710666"/>
                  </a:lnTo>
                  <a:lnTo>
                    <a:pt x="1748409" y="1740626"/>
                  </a:lnTo>
                  <a:lnTo>
                    <a:pt x="1709133" y="1765002"/>
                  </a:lnTo>
                  <a:lnTo>
                    <a:pt x="1666126" y="1783178"/>
                  </a:lnTo>
                  <a:lnTo>
                    <a:pt x="1620003" y="1794536"/>
                  </a:lnTo>
                  <a:lnTo>
                    <a:pt x="1571383" y="1798459"/>
                  </a:lnTo>
                  <a:lnTo>
                    <a:pt x="299745" y="1798459"/>
                  </a:lnTo>
                  <a:lnTo>
                    <a:pt x="251125" y="1794536"/>
                  </a:lnTo>
                  <a:lnTo>
                    <a:pt x="205002" y="1783178"/>
                  </a:lnTo>
                  <a:lnTo>
                    <a:pt x="161995" y="1765002"/>
                  </a:lnTo>
                  <a:lnTo>
                    <a:pt x="122719" y="1740626"/>
                  </a:lnTo>
                  <a:lnTo>
                    <a:pt x="87793" y="1710666"/>
                  </a:lnTo>
                  <a:lnTo>
                    <a:pt x="57833" y="1675739"/>
                  </a:lnTo>
                  <a:lnTo>
                    <a:pt x="33457" y="1636464"/>
                  </a:lnTo>
                  <a:lnTo>
                    <a:pt x="15281" y="1593456"/>
                  </a:lnTo>
                  <a:lnTo>
                    <a:pt x="3923" y="1547334"/>
                  </a:lnTo>
                  <a:lnTo>
                    <a:pt x="0" y="1498714"/>
                  </a:lnTo>
                  <a:lnTo>
                    <a:pt x="0" y="299745"/>
                  </a:lnTo>
                  <a:close/>
                </a:path>
              </a:pathLst>
            </a:custGeom>
            <a:grpFill/>
            <a:ln w="25400">
              <a:solidFill>
                <a:srgbClr val="E8A83C"/>
              </a:solidFill>
              <a:prstDash val="sysDash"/>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6" name="object 6">
            <a:extLst>
              <a:ext uri="{FF2B5EF4-FFF2-40B4-BE49-F238E27FC236}">
                <a16:creationId xmlns:a16="http://schemas.microsoft.com/office/drawing/2014/main" id="{3188A349-D6CA-75F8-51A4-9F422CF7CE98}"/>
              </a:ext>
            </a:extLst>
          </p:cNvPr>
          <p:cNvSpPr txBox="1"/>
          <p:nvPr/>
        </p:nvSpPr>
        <p:spPr>
          <a:xfrm>
            <a:off x="7237837" y="3545412"/>
            <a:ext cx="1385571" cy="1059264"/>
          </a:xfrm>
          <a:prstGeom prst="rect">
            <a:avLst/>
          </a:prstGeom>
        </p:spPr>
        <p:txBody>
          <a:bodyPr vert="horz" wrap="square" lIns="0" tIns="12700" rIns="0" bIns="0" rtlCol="0">
            <a:spAutoFit/>
          </a:bodyPr>
          <a:lstStyle/>
          <a:p>
            <a:pPr marL="12700" marR="5080" lvl="0" indent="0" algn="ctr" defTabSz="609545" rtl="0" eaLnBrk="1" fontAlgn="auto" latinLnBrk="0" hangingPunct="1">
              <a:lnSpc>
                <a:spcPct val="100000"/>
              </a:lnSpc>
              <a:spcBef>
                <a:spcPts val="10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Open Sans"/>
                <a:ea typeface="+mn-ea"/>
                <a:cs typeface="Arial"/>
              </a:rPr>
              <a:t>Is</a:t>
            </a:r>
            <a:r>
              <a:rPr kumimoji="0" lang="en-US" sz="1700" b="0" i="0" u="none" strike="noStrike" kern="1200" cap="none" spc="-40" normalizeH="0" baseline="0" noProof="0">
                <a:ln>
                  <a:noFill/>
                </a:ln>
                <a:solidFill>
                  <a:srgbClr val="FFFFFF"/>
                </a:solidFill>
                <a:effectLst/>
                <a:uLnTx/>
                <a:uFillTx/>
                <a:latin typeface="Open Sans"/>
                <a:ea typeface="+mn-ea"/>
                <a:cs typeface="Arial"/>
              </a:rPr>
              <a:t> </a:t>
            </a:r>
            <a:r>
              <a:rPr kumimoji="0" lang="en-US" sz="1700" b="0" i="0" u="none" strike="noStrike" kern="1200" cap="none" spc="0" normalizeH="0" baseline="0" noProof="0">
                <a:ln>
                  <a:noFill/>
                </a:ln>
                <a:solidFill>
                  <a:srgbClr val="FFFFFF"/>
                </a:solidFill>
                <a:effectLst/>
                <a:uLnTx/>
                <a:uFillTx/>
                <a:latin typeface="Open Sans"/>
                <a:ea typeface="+mn-ea"/>
                <a:cs typeface="Arial"/>
              </a:rPr>
              <a:t>Feasible</a:t>
            </a:r>
            <a:r>
              <a:rPr kumimoji="0" lang="en-US" sz="1700" b="0" i="0" u="none" strike="noStrike" kern="1200" cap="none" spc="-5" normalizeH="0" baseline="0" noProof="0">
                <a:ln>
                  <a:noFill/>
                </a:ln>
                <a:solidFill>
                  <a:srgbClr val="FFFFFF"/>
                </a:solidFill>
                <a:effectLst/>
                <a:uLnTx/>
                <a:uFillTx/>
                <a:latin typeface="Open Sans"/>
                <a:ea typeface="+mn-ea"/>
                <a:cs typeface="Arial"/>
              </a:rPr>
              <a:t> </a:t>
            </a:r>
            <a:r>
              <a:rPr kumimoji="0" lang="en-US" sz="1700" b="0" i="0" u="none" strike="noStrike" kern="1200" cap="none" spc="-25" normalizeH="0" baseline="0" noProof="0">
                <a:ln>
                  <a:noFill/>
                </a:ln>
                <a:solidFill>
                  <a:srgbClr val="FFFFFF"/>
                </a:solidFill>
                <a:effectLst/>
                <a:uLnTx/>
                <a:uFillTx/>
                <a:latin typeface="Open Sans"/>
                <a:ea typeface="+mn-ea"/>
                <a:cs typeface="Arial"/>
              </a:rPr>
              <a:t>to </a:t>
            </a:r>
            <a:r>
              <a:rPr kumimoji="0" lang="en-US" sz="1700" b="0" i="0" u="none" strike="noStrike" kern="1200" cap="none" spc="0" normalizeH="0" baseline="0" noProof="0">
                <a:ln>
                  <a:noFill/>
                </a:ln>
                <a:solidFill>
                  <a:srgbClr val="FFFFFF"/>
                </a:solidFill>
                <a:effectLst/>
                <a:uLnTx/>
                <a:uFillTx/>
                <a:latin typeface="Open Sans"/>
                <a:ea typeface="+mn-ea"/>
                <a:cs typeface="Arial"/>
              </a:rPr>
              <a:t>Implement</a:t>
            </a:r>
            <a:r>
              <a:rPr kumimoji="0" lang="en-US" sz="1700" b="0" i="0" u="none" strike="noStrike" kern="1200" cap="none" spc="-40" normalizeH="0" baseline="0" noProof="0">
                <a:ln>
                  <a:noFill/>
                </a:ln>
                <a:solidFill>
                  <a:srgbClr val="FFFFFF"/>
                </a:solidFill>
                <a:effectLst/>
                <a:uLnTx/>
                <a:uFillTx/>
                <a:latin typeface="Open Sans"/>
                <a:ea typeface="+mn-ea"/>
                <a:cs typeface="Arial"/>
              </a:rPr>
              <a:t> </a:t>
            </a:r>
            <a:r>
              <a:rPr kumimoji="0" lang="en-US" sz="1700" b="0" i="0" u="none" strike="noStrike" kern="1200" cap="none" spc="-51" normalizeH="0" baseline="0" noProof="0">
                <a:ln>
                  <a:noFill/>
                </a:ln>
                <a:solidFill>
                  <a:srgbClr val="FFFFFF"/>
                </a:solidFill>
                <a:effectLst/>
                <a:uLnTx/>
                <a:uFillTx/>
                <a:latin typeface="Open Sans"/>
                <a:ea typeface="+mn-ea"/>
                <a:cs typeface="Arial"/>
              </a:rPr>
              <a:t>&amp; </a:t>
            </a:r>
            <a:r>
              <a:rPr kumimoji="0" lang="en-US" sz="1700" b="0" i="0" u="none" strike="noStrike" kern="1200" cap="none" spc="-11" normalizeH="0" baseline="0" noProof="0">
                <a:ln>
                  <a:noFill/>
                </a:ln>
                <a:solidFill>
                  <a:srgbClr val="FFFFFF"/>
                </a:solidFill>
                <a:effectLst/>
                <a:uLnTx/>
                <a:uFillTx/>
                <a:latin typeface="Open Sans"/>
                <a:ea typeface="+mn-ea"/>
                <a:cs typeface="Arial"/>
              </a:rPr>
              <a:t>Measure Impact</a:t>
            </a:r>
            <a:endParaRPr kumimoji="0" lang="en-US" sz="1700" b="0" i="0" u="none" strike="noStrike" kern="1200" cap="none" spc="0" normalizeH="0" baseline="0" noProof="0">
              <a:ln>
                <a:noFill/>
              </a:ln>
              <a:solidFill>
                <a:prstClr val="black"/>
              </a:solidFill>
              <a:effectLst/>
              <a:uLnTx/>
              <a:uFillTx/>
              <a:latin typeface="Open Sans"/>
              <a:ea typeface="+mn-ea"/>
              <a:cs typeface="Arial"/>
            </a:endParaRPr>
          </a:p>
        </p:txBody>
      </p:sp>
      <p:sp>
        <p:nvSpPr>
          <p:cNvPr id="7" name="object 7">
            <a:extLst>
              <a:ext uri="{FF2B5EF4-FFF2-40B4-BE49-F238E27FC236}">
                <a16:creationId xmlns:a16="http://schemas.microsoft.com/office/drawing/2014/main" id="{E35949BE-E59D-AC0A-93E5-9EB5EB35D28E}"/>
              </a:ext>
            </a:extLst>
          </p:cNvPr>
          <p:cNvSpPr/>
          <p:nvPr/>
        </p:nvSpPr>
        <p:spPr>
          <a:xfrm>
            <a:off x="5984421" y="3710099"/>
            <a:ext cx="473075" cy="590551"/>
          </a:xfrm>
          <a:custGeom>
            <a:avLst/>
            <a:gdLst/>
            <a:ahLst/>
            <a:cxnLst/>
            <a:rect l="l" t="t" r="r" b="b"/>
            <a:pathLst>
              <a:path w="473075" h="590550">
                <a:moveTo>
                  <a:pt x="472694" y="219710"/>
                </a:moveTo>
                <a:lnTo>
                  <a:pt x="311988" y="219710"/>
                </a:lnTo>
                <a:lnTo>
                  <a:pt x="311988" y="0"/>
                </a:lnTo>
                <a:lnTo>
                  <a:pt x="160705" y="0"/>
                </a:lnTo>
                <a:lnTo>
                  <a:pt x="160705" y="219710"/>
                </a:lnTo>
                <a:lnTo>
                  <a:pt x="0" y="219710"/>
                </a:lnTo>
                <a:lnTo>
                  <a:pt x="0" y="370840"/>
                </a:lnTo>
                <a:lnTo>
                  <a:pt x="160705" y="370840"/>
                </a:lnTo>
                <a:lnTo>
                  <a:pt x="160705" y="590550"/>
                </a:lnTo>
                <a:lnTo>
                  <a:pt x="311988" y="590550"/>
                </a:lnTo>
                <a:lnTo>
                  <a:pt x="311988" y="370840"/>
                </a:lnTo>
                <a:lnTo>
                  <a:pt x="472694" y="370840"/>
                </a:lnTo>
                <a:lnTo>
                  <a:pt x="472694" y="219710"/>
                </a:lnTo>
                <a:close/>
              </a:path>
            </a:pathLst>
          </a:custGeom>
          <a:solidFill>
            <a:srgbClr val="19B9CA"/>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8" name="object 8">
            <a:extLst>
              <a:ext uri="{FF2B5EF4-FFF2-40B4-BE49-F238E27FC236}">
                <a16:creationId xmlns:a16="http://schemas.microsoft.com/office/drawing/2014/main" id="{0B0A8A03-0EF5-BBDF-403D-32CCDE20B4C7}"/>
              </a:ext>
            </a:extLst>
          </p:cNvPr>
          <p:cNvSpPr/>
          <p:nvPr/>
        </p:nvSpPr>
        <p:spPr>
          <a:xfrm>
            <a:off x="2780071" y="3743551"/>
            <a:ext cx="473075" cy="590551"/>
          </a:xfrm>
          <a:custGeom>
            <a:avLst/>
            <a:gdLst/>
            <a:ahLst/>
            <a:cxnLst/>
            <a:rect l="l" t="t" r="r" b="b"/>
            <a:pathLst>
              <a:path w="473075" h="590550">
                <a:moveTo>
                  <a:pt x="472694" y="219710"/>
                </a:moveTo>
                <a:lnTo>
                  <a:pt x="311988" y="219710"/>
                </a:lnTo>
                <a:lnTo>
                  <a:pt x="311988" y="0"/>
                </a:lnTo>
                <a:lnTo>
                  <a:pt x="160705" y="0"/>
                </a:lnTo>
                <a:lnTo>
                  <a:pt x="160705" y="219710"/>
                </a:lnTo>
                <a:lnTo>
                  <a:pt x="0" y="219710"/>
                </a:lnTo>
                <a:lnTo>
                  <a:pt x="0" y="370840"/>
                </a:lnTo>
                <a:lnTo>
                  <a:pt x="160705" y="370840"/>
                </a:lnTo>
                <a:lnTo>
                  <a:pt x="160705" y="590550"/>
                </a:lnTo>
                <a:lnTo>
                  <a:pt x="311988" y="590550"/>
                </a:lnTo>
                <a:lnTo>
                  <a:pt x="311988" y="370840"/>
                </a:lnTo>
                <a:lnTo>
                  <a:pt x="472694" y="370840"/>
                </a:lnTo>
                <a:lnTo>
                  <a:pt x="472694" y="219710"/>
                </a:lnTo>
                <a:close/>
              </a:path>
            </a:pathLst>
          </a:custGeom>
          <a:solidFill>
            <a:srgbClr val="19B9CA"/>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9" name="object 9">
            <a:extLst>
              <a:ext uri="{FF2B5EF4-FFF2-40B4-BE49-F238E27FC236}">
                <a16:creationId xmlns:a16="http://schemas.microsoft.com/office/drawing/2014/main" id="{83D3D9AF-E4E0-0AE7-115E-8A4D457F9245}"/>
              </a:ext>
            </a:extLst>
          </p:cNvPr>
          <p:cNvGrpSpPr/>
          <p:nvPr/>
        </p:nvGrpSpPr>
        <p:grpSpPr>
          <a:xfrm>
            <a:off x="3817215" y="3111329"/>
            <a:ext cx="1871345" cy="1798955"/>
            <a:chOff x="3509157" y="2465285"/>
            <a:chExt cx="1871345" cy="1798955"/>
          </a:xfrm>
          <a:solidFill>
            <a:srgbClr val="E8A83C"/>
          </a:solidFill>
        </p:grpSpPr>
        <p:sp>
          <p:nvSpPr>
            <p:cNvPr id="10" name="object 10">
              <a:extLst>
                <a:ext uri="{FF2B5EF4-FFF2-40B4-BE49-F238E27FC236}">
                  <a16:creationId xmlns:a16="http://schemas.microsoft.com/office/drawing/2014/main" id="{7D278499-C885-7AD7-5CBD-D61E9FEE1C4D}"/>
                </a:ext>
              </a:extLst>
            </p:cNvPr>
            <p:cNvSpPr/>
            <p:nvPr/>
          </p:nvSpPr>
          <p:spPr>
            <a:xfrm>
              <a:off x="3509157" y="2465285"/>
              <a:ext cx="1871345" cy="1798955"/>
            </a:xfrm>
            <a:custGeom>
              <a:avLst/>
              <a:gdLst/>
              <a:ahLst/>
              <a:cxnLst/>
              <a:rect l="l" t="t" r="r" b="b"/>
              <a:pathLst>
                <a:path w="1871345" h="1798954">
                  <a:moveTo>
                    <a:pt x="1571383" y="0"/>
                  </a:moveTo>
                  <a:lnTo>
                    <a:pt x="299745" y="0"/>
                  </a:lnTo>
                  <a:lnTo>
                    <a:pt x="251125" y="3923"/>
                  </a:lnTo>
                  <a:lnTo>
                    <a:pt x="205002" y="15281"/>
                  </a:lnTo>
                  <a:lnTo>
                    <a:pt x="161995" y="33457"/>
                  </a:lnTo>
                  <a:lnTo>
                    <a:pt x="122719" y="57833"/>
                  </a:lnTo>
                  <a:lnTo>
                    <a:pt x="87793" y="87793"/>
                  </a:lnTo>
                  <a:lnTo>
                    <a:pt x="57833" y="122719"/>
                  </a:lnTo>
                  <a:lnTo>
                    <a:pt x="33457" y="161995"/>
                  </a:lnTo>
                  <a:lnTo>
                    <a:pt x="15281" y="205002"/>
                  </a:lnTo>
                  <a:lnTo>
                    <a:pt x="3923" y="251125"/>
                  </a:lnTo>
                  <a:lnTo>
                    <a:pt x="0" y="299745"/>
                  </a:lnTo>
                  <a:lnTo>
                    <a:pt x="0" y="1498714"/>
                  </a:lnTo>
                  <a:lnTo>
                    <a:pt x="3923" y="1547334"/>
                  </a:lnTo>
                  <a:lnTo>
                    <a:pt x="15281" y="1593456"/>
                  </a:lnTo>
                  <a:lnTo>
                    <a:pt x="33457" y="1636464"/>
                  </a:lnTo>
                  <a:lnTo>
                    <a:pt x="57833" y="1675739"/>
                  </a:lnTo>
                  <a:lnTo>
                    <a:pt x="87793" y="1710666"/>
                  </a:lnTo>
                  <a:lnTo>
                    <a:pt x="122719" y="1740626"/>
                  </a:lnTo>
                  <a:lnTo>
                    <a:pt x="161995" y="1765002"/>
                  </a:lnTo>
                  <a:lnTo>
                    <a:pt x="205002" y="1783178"/>
                  </a:lnTo>
                  <a:lnTo>
                    <a:pt x="251125" y="1794536"/>
                  </a:lnTo>
                  <a:lnTo>
                    <a:pt x="299745" y="1798459"/>
                  </a:lnTo>
                  <a:lnTo>
                    <a:pt x="1571383" y="1798459"/>
                  </a:lnTo>
                  <a:lnTo>
                    <a:pt x="1620003" y="1794536"/>
                  </a:lnTo>
                  <a:lnTo>
                    <a:pt x="1666126" y="1783178"/>
                  </a:lnTo>
                  <a:lnTo>
                    <a:pt x="1709133" y="1765002"/>
                  </a:lnTo>
                  <a:lnTo>
                    <a:pt x="1748409" y="1740626"/>
                  </a:lnTo>
                  <a:lnTo>
                    <a:pt x="1783335" y="1710666"/>
                  </a:lnTo>
                  <a:lnTo>
                    <a:pt x="1813295" y="1675739"/>
                  </a:lnTo>
                  <a:lnTo>
                    <a:pt x="1837672" y="1636464"/>
                  </a:lnTo>
                  <a:lnTo>
                    <a:pt x="1855847" y="1593456"/>
                  </a:lnTo>
                  <a:lnTo>
                    <a:pt x="1867205" y="1547334"/>
                  </a:lnTo>
                  <a:lnTo>
                    <a:pt x="1871129" y="1498714"/>
                  </a:lnTo>
                  <a:lnTo>
                    <a:pt x="1871129" y="299745"/>
                  </a:lnTo>
                  <a:lnTo>
                    <a:pt x="1867205" y="251125"/>
                  </a:lnTo>
                  <a:lnTo>
                    <a:pt x="1855847" y="205002"/>
                  </a:lnTo>
                  <a:lnTo>
                    <a:pt x="1837672" y="161995"/>
                  </a:lnTo>
                  <a:lnTo>
                    <a:pt x="1813295" y="122719"/>
                  </a:lnTo>
                  <a:lnTo>
                    <a:pt x="1783335" y="87793"/>
                  </a:lnTo>
                  <a:lnTo>
                    <a:pt x="1748409" y="57833"/>
                  </a:lnTo>
                  <a:lnTo>
                    <a:pt x="1709133" y="33457"/>
                  </a:lnTo>
                  <a:lnTo>
                    <a:pt x="1666126" y="15281"/>
                  </a:lnTo>
                  <a:lnTo>
                    <a:pt x="1620003" y="3923"/>
                  </a:lnTo>
                  <a:lnTo>
                    <a:pt x="1571383" y="0"/>
                  </a:lnTo>
                  <a:close/>
                </a:path>
              </a:pathLst>
            </a:custGeom>
            <a:grpFill/>
            <a:ln>
              <a:solidFill>
                <a:srgbClr val="E8A83C"/>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11" name="object 11">
              <a:extLst>
                <a:ext uri="{FF2B5EF4-FFF2-40B4-BE49-F238E27FC236}">
                  <a16:creationId xmlns:a16="http://schemas.microsoft.com/office/drawing/2014/main" id="{857ED475-9783-58D4-2B7F-8CE4E814F2B4}"/>
                </a:ext>
              </a:extLst>
            </p:cNvPr>
            <p:cNvSpPr/>
            <p:nvPr/>
          </p:nvSpPr>
          <p:spPr>
            <a:xfrm>
              <a:off x="3509157" y="2465285"/>
              <a:ext cx="1871345" cy="1798955"/>
            </a:xfrm>
            <a:custGeom>
              <a:avLst/>
              <a:gdLst/>
              <a:ahLst/>
              <a:cxnLst/>
              <a:rect l="l" t="t" r="r" b="b"/>
              <a:pathLst>
                <a:path w="1871345" h="1798954">
                  <a:moveTo>
                    <a:pt x="0" y="299745"/>
                  </a:moveTo>
                  <a:lnTo>
                    <a:pt x="3923" y="251125"/>
                  </a:lnTo>
                  <a:lnTo>
                    <a:pt x="15281" y="205002"/>
                  </a:lnTo>
                  <a:lnTo>
                    <a:pt x="33457" y="161995"/>
                  </a:lnTo>
                  <a:lnTo>
                    <a:pt x="57833" y="122719"/>
                  </a:lnTo>
                  <a:lnTo>
                    <a:pt x="87793" y="87793"/>
                  </a:lnTo>
                  <a:lnTo>
                    <a:pt x="122719" y="57833"/>
                  </a:lnTo>
                  <a:lnTo>
                    <a:pt x="161995" y="33457"/>
                  </a:lnTo>
                  <a:lnTo>
                    <a:pt x="205002" y="15281"/>
                  </a:lnTo>
                  <a:lnTo>
                    <a:pt x="251125" y="3923"/>
                  </a:lnTo>
                  <a:lnTo>
                    <a:pt x="299745" y="0"/>
                  </a:lnTo>
                  <a:lnTo>
                    <a:pt x="1571383" y="0"/>
                  </a:lnTo>
                  <a:lnTo>
                    <a:pt x="1620003" y="3923"/>
                  </a:lnTo>
                  <a:lnTo>
                    <a:pt x="1666126" y="15281"/>
                  </a:lnTo>
                  <a:lnTo>
                    <a:pt x="1709133" y="33457"/>
                  </a:lnTo>
                  <a:lnTo>
                    <a:pt x="1748409" y="57833"/>
                  </a:lnTo>
                  <a:lnTo>
                    <a:pt x="1783335" y="87793"/>
                  </a:lnTo>
                  <a:lnTo>
                    <a:pt x="1813295" y="122719"/>
                  </a:lnTo>
                  <a:lnTo>
                    <a:pt x="1837672" y="161995"/>
                  </a:lnTo>
                  <a:lnTo>
                    <a:pt x="1855847" y="205002"/>
                  </a:lnTo>
                  <a:lnTo>
                    <a:pt x="1867205" y="251125"/>
                  </a:lnTo>
                  <a:lnTo>
                    <a:pt x="1871129" y="299745"/>
                  </a:lnTo>
                  <a:lnTo>
                    <a:pt x="1871129" y="1498714"/>
                  </a:lnTo>
                  <a:lnTo>
                    <a:pt x="1867205" y="1547334"/>
                  </a:lnTo>
                  <a:lnTo>
                    <a:pt x="1855847" y="1593456"/>
                  </a:lnTo>
                  <a:lnTo>
                    <a:pt x="1837672" y="1636464"/>
                  </a:lnTo>
                  <a:lnTo>
                    <a:pt x="1813295" y="1675739"/>
                  </a:lnTo>
                  <a:lnTo>
                    <a:pt x="1783335" y="1710666"/>
                  </a:lnTo>
                  <a:lnTo>
                    <a:pt x="1748409" y="1740626"/>
                  </a:lnTo>
                  <a:lnTo>
                    <a:pt x="1709133" y="1765002"/>
                  </a:lnTo>
                  <a:lnTo>
                    <a:pt x="1666126" y="1783178"/>
                  </a:lnTo>
                  <a:lnTo>
                    <a:pt x="1620003" y="1794536"/>
                  </a:lnTo>
                  <a:lnTo>
                    <a:pt x="1571383" y="1798459"/>
                  </a:lnTo>
                  <a:lnTo>
                    <a:pt x="299745" y="1798459"/>
                  </a:lnTo>
                  <a:lnTo>
                    <a:pt x="251125" y="1794536"/>
                  </a:lnTo>
                  <a:lnTo>
                    <a:pt x="205002" y="1783178"/>
                  </a:lnTo>
                  <a:lnTo>
                    <a:pt x="161995" y="1765002"/>
                  </a:lnTo>
                  <a:lnTo>
                    <a:pt x="122719" y="1740626"/>
                  </a:lnTo>
                  <a:lnTo>
                    <a:pt x="87793" y="1710666"/>
                  </a:lnTo>
                  <a:lnTo>
                    <a:pt x="57833" y="1675739"/>
                  </a:lnTo>
                  <a:lnTo>
                    <a:pt x="33457" y="1636464"/>
                  </a:lnTo>
                  <a:lnTo>
                    <a:pt x="15281" y="1593456"/>
                  </a:lnTo>
                  <a:lnTo>
                    <a:pt x="3923" y="1547334"/>
                  </a:lnTo>
                  <a:lnTo>
                    <a:pt x="0" y="1498714"/>
                  </a:lnTo>
                  <a:lnTo>
                    <a:pt x="0" y="299745"/>
                  </a:lnTo>
                  <a:close/>
                </a:path>
              </a:pathLst>
            </a:custGeom>
            <a:grpFill/>
            <a:ln w="25400">
              <a:solidFill>
                <a:srgbClr val="E8A83C"/>
              </a:solidFill>
              <a:prstDash val="sysDash"/>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12" name="object 12">
            <a:extLst>
              <a:ext uri="{FF2B5EF4-FFF2-40B4-BE49-F238E27FC236}">
                <a16:creationId xmlns:a16="http://schemas.microsoft.com/office/drawing/2014/main" id="{A5BFD3EB-CC91-CC58-0F64-35950E5010B6}"/>
              </a:ext>
            </a:extLst>
          </p:cNvPr>
          <p:cNvSpPr txBox="1"/>
          <p:nvPr/>
        </p:nvSpPr>
        <p:spPr>
          <a:xfrm>
            <a:off x="4200835" y="3676217"/>
            <a:ext cx="1102995" cy="797654"/>
          </a:xfrm>
          <a:prstGeom prst="rect">
            <a:avLst/>
          </a:prstGeom>
        </p:spPr>
        <p:txBody>
          <a:bodyPr vert="horz" wrap="square" lIns="0" tIns="12700" rIns="0" bIns="0" rtlCol="0">
            <a:spAutoFit/>
          </a:bodyPr>
          <a:lstStyle/>
          <a:p>
            <a:pPr marL="12700" marR="5080" lvl="0" indent="0" algn="ctr" defTabSz="609545" rtl="0" eaLnBrk="1" fontAlgn="auto" latinLnBrk="0" hangingPunct="1">
              <a:lnSpc>
                <a:spcPct val="100000"/>
              </a:lnSpc>
              <a:spcBef>
                <a:spcPts val="100"/>
              </a:spcBef>
              <a:spcAft>
                <a:spcPts val="0"/>
              </a:spcAft>
              <a:buClrTx/>
              <a:buSzTx/>
              <a:buFontTx/>
              <a:buNone/>
              <a:tabLst/>
              <a:defRPr/>
            </a:pPr>
            <a:r>
              <a:rPr kumimoji="0" lang="en-US" sz="1700" b="0" i="0" u="none" strike="noStrike" kern="1200" cap="none" spc="-11" normalizeH="0" baseline="0" noProof="0">
                <a:ln>
                  <a:noFill/>
                </a:ln>
                <a:solidFill>
                  <a:srgbClr val="FFFFFF"/>
                </a:solidFill>
                <a:effectLst/>
                <a:uLnTx/>
                <a:uFillTx/>
                <a:latin typeface="Open Sans"/>
                <a:ea typeface="+mn-ea"/>
                <a:cs typeface="Arial"/>
              </a:rPr>
              <a:t>Addresses Population </a:t>
            </a:r>
            <a:r>
              <a:rPr kumimoji="0" lang="en-US" sz="1700" b="0" i="0" u="none" strike="noStrike" kern="1200" cap="none" spc="-20" normalizeH="0" baseline="0" noProof="0">
                <a:ln>
                  <a:noFill/>
                </a:ln>
                <a:solidFill>
                  <a:srgbClr val="FFFFFF"/>
                </a:solidFill>
                <a:effectLst/>
                <a:uLnTx/>
                <a:uFillTx/>
                <a:latin typeface="Open Sans"/>
                <a:ea typeface="+mn-ea"/>
                <a:cs typeface="Arial"/>
              </a:rPr>
              <a:t>Need</a:t>
            </a:r>
            <a:endParaRPr kumimoji="0" lang="en-US" sz="1700" b="0" i="0" u="none" strike="noStrike" kern="1200" cap="none" spc="0" normalizeH="0" baseline="0" noProof="0">
              <a:ln>
                <a:noFill/>
              </a:ln>
              <a:solidFill>
                <a:prstClr val="black"/>
              </a:solidFill>
              <a:effectLst/>
              <a:uLnTx/>
              <a:uFillTx/>
              <a:latin typeface="Open Sans"/>
              <a:ea typeface="+mn-ea"/>
              <a:cs typeface="Arial"/>
            </a:endParaRPr>
          </a:p>
        </p:txBody>
      </p:sp>
      <p:grpSp>
        <p:nvGrpSpPr>
          <p:cNvPr id="13" name="object 13">
            <a:extLst>
              <a:ext uri="{FF2B5EF4-FFF2-40B4-BE49-F238E27FC236}">
                <a16:creationId xmlns:a16="http://schemas.microsoft.com/office/drawing/2014/main" id="{16DC0D22-4E69-6E3A-CC1F-168F84E32340}"/>
              </a:ext>
            </a:extLst>
          </p:cNvPr>
          <p:cNvGrpSpPr/>
          <p:nvPr/>
        </p:nvGrpSpPr>
        <p:grpSpPr>
          <a:xfrm>
            <a:off x="612856" y="3144773"/>
            <a:ext cx="1871345" cy="1798955"/>
            <a:chOff x="304798" y="2498728"/>
            <a:chExt cx="1871345" cy="1798955"/>
          </a:xfrm>
          <a:solidFill>
            <a:srgbClr val="E8A83C"/>
          </a:solidFill>
        </p:grpSpPr>
        <p:sp>
          <p:nvSpPr>
            <p:cNvPr id="14" name="object 14">
              <a:extLst>
                <a:ext uri="{FF2B5EF4-FFF2-40B4-BE49-F238E27FC236}">
                  <a16:creationId xmlns:a16="http://schemas.microsoft.com/office/drawing/2014/main" id="{CE62F89C-D1BC-2387-068B-A3514BB5F6E4}"/>
                </a:ext>
              </a:extLst>
            </p:cNvPr>
            <p:cNvSpPr/>
            <p:nvPr/>
          </p:nvSpPr>
          <p:spPr>
            <a:xfrm>
              <a:off x="304798" y="2498728"/>
              <a:ext cx="1871345" cy="1798955"/>
            </a:xfrm>
            <a:custGeom>
              <a:avLst/>
              <a:gdLst/>
              <a:ahLst/>
              <a:cxnLst/>
              <a:rect l="l" t="t" r="r" b="b"/>
              <a:pathLst>
                <a:path w="1871345" h="1798954">
                  <a:moveTo>
                    <a:pt x="1571383" y="0"/>
                  </a:moveTo>
                  <a:lnTo>
                    <a:pt x="299745" y="0"/>
                  </a:lnTo>
                  <a:lnTo>
                    <a:pt x="251125" y="3923"/>
                  </a:lnTo>
                  <a:lnTo>
                    <a:pt x="205002" y="15281"/>
                  </a:lnTo>
                  <a:lnTo>
                    <a:pt x="161995" y="33457"/>
                  </a:lnTo>
                  <a:lnTo>
                    <a:pt x="122719" y="57833"/>
                  </a:lnTo>
                  <a:lnTo>
                    <a:pt x="87793" y="87793"/>
                  </a:lnTo>
                  <a:lnTo>
                    <a:pt x="57833" y="122719"/>
                  </a:lnTo>
                  <a:lnTo>
                    <a:pt x="33457" y="161995"/>
                  </a:lnTo>
                  <a:lnTo>
                    <a:pt x="15281" y="205002"/>
                  </a:lnTo>
                  <a:lnTo>
                    <a:pt x="3923" y="251125"/>
                  </a:lnTo>
                  <a:lnTo>
                    <a:pt x="0" y="299745"/>
                  </a:lnTo>
                  <a:lnTo>
                    <a:pt x="0" y="1498714"/>
                  </a:lnTo>
                  <a:lnTo>
                    <a:pt x="3923" y="1547334"/>
                  </a:lnTo>
                  <a:lnTo>
                    <a:pt x="15281" y="1593456"/>
                  </a:lnTo>
                  <a:lnTo>
                    <a:pt x="33457" y="1636464"/>
                  </a:lnTo>
                  <a:lnTo>
                    <a:pt x="57833" y="1675739"/>
                  </a:lnTo>
                  <a:lnTo>
                    <a:pt x="87793" y="1710666"/>
                  </a:lnTo>
                  <a:lnTo>
                    <a:pt x="122719" y="1740626"/>
                  </a:lnTo>
                  <a:lnTo>
                    <a:pt x="161995" y="1765002"/>
                  </a:lnTo>
                  <a:lnTo>
                    <a:pt x="205002" y="1783178"/>
                  </a:lnTo>
                  <a:lnTo>
                    <a:pt x="251125" y="1794536"/>
                  </a:lnTo>
                  <a:lnTo>
                    <a:pt x="299745" y="1798459"/>
                  </a:lnTo>
                  <a:lnTo>
                    <a:pt x="1571383" y="1798459"/>
                  </a:lnTo>
                  <a:lnTo>
                    <a:pt x="1620003" y="1794536"/>
                  </a:lnTo>
                  <a:lnTo>
                    <a:pt x="1666126" y="1783178"/>
                  </a:lnTo>
                  <a:lnTo>
                    <a:pt x="1709133" y="1765002"/>
                  </a:lnTo>
                  <a:lnTo>
                    <a:pt x="1748409" y="1740626"/>
                  </a:lnTo>
                  <a:lnTo>
                    <a:pt x="1783335" y="1710666"/>
                  </a:lnTo>
                  <a:lnTo>
                    <a:pt x="1813295" y="1675739"/>
                  </a:lnTo>
                  <a:lnTo>
                    <a:pt x="1837672" y="1636464"/>
                  </a:lnTo>
                  <a:lnTo>
                    <a:pt x="1855847" y="1593456"/>
                  </a:lnTo>
                  <a:lnTo>
                    <a:pt x="1867205" y="1547334"/>
                  </a:lnTo>
                  <a:lnTo>
                    <a:pt x="1871129" y="1498714"/>
                  </a:lnTo>
                  <a:lnTo>
                    <a:pt x="1871129" y="299745"/>
                  </a:lnTo>
                  <a:lnTo>
                    <a:pt x="1867205" y="251125"/>
                  </a:lnTo>
                  <a:lnTo>
                    <a:pt x="1855847" y="205002"/>
                  </a:lnTo>
                  <a:lnTo>
                    <a:pt x="1837672" y="161995"/>
                  </a:lnTo>
                  <a:lnTo>
                    <a:pt x="1813295" y="122719"/>
                  </a:lnTo>
                  <a:lnTo>
                    <a:pt x="1783335" y="87793"/>
                  </a:lnTo>
                  <a:lnTo>
                    <a:pt x="1748409" y="57833"/>
                  </a:lnTo>
                  <a:lnTo>
                    <a:pt x="1709133" y="33457"/>
                  </a:lnTo>
                  <a:lnTo>
                    <a:pt x="1666126" y="15281"/>
                  </a:lnTo>
                  <a:lnTo>
                    <a:pt x="1620003" y="3923"/>
                  </a:lnTo>
                  <a:lnTo>
                    <a:pt x="1571383" y="0"/>
                  </a:lnTo>
                  <a:close/>
                </a:path>
              </a:pathLst>
            </a:custGeom>
            <a:grpFill/>
            <a:ln>
              <a:solidFill>
                <a:srgbClr val="E8A83C"/>
              </a:solidFill>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15" name="object 15">
              <a:extLst>
                <a:ext uri="{FF2B5EF4-FFF2-40B4-BE49-F238E27FC236}">
                  <a16:creationId xmlns:a16="http://schemas.microsoft.com/office/drawing/2014/main" id="{67F0071E-11CA-FFF3-CF84-A33A2D89AF88}"/>
                </a:ext>
              </a:extLst>
            </p:cNvPr>
            <p:cNvSpPr/>
            <p:nvPr/>
          </p:nvSpPr>
          <p:spPr>
            <a:xfrm>
              <a:off x="304798" y="2498728"/>
              <a:ext cx="1871345" cy="1798955"/>
            </a:xfrm>
            <a:custGeom>
              <a:avLst/>
              <a:gdLst/>
              <a:ahLst/>
              <a:cxnLst/>
              <a:rect l="l" t="t" r="r" b="b"/>
              <a:pathLst>
                <a:path w="1871345" h="1798954">
                  <a:moveTo>
                    <a:pt x="0" y="299745"/>
                  </a:moveTo>
                  <a:lnTo>
                    <a:pt x="3923" y="251125"/>
                  </a:lnTo>
                  <a:lnTo>
                    <a:pt x="15281" y="205002"/>
                  </a:lnTo>
                  <a:lnTo>
                    <a:pt x="33457" y="161995"/>
                  </a:lnTo>
                  <a:lnTo>
                    <a:pt x="57833" y="122719"/>
                  </a:lnTo>
                  <a:lnTo>
                    <a:pt x="87793" y="87793"/>
                  </a:lnTo>
                  <a:lnTo>
                    <a:pt x="122719" y="57833"/>
                  </a:lnTo>
                  <a:lnTo>
                    <a:pt x="161995" y="33457"/>
                  </a:lnTo>
                  <a:lnTo>
                    <a:pt x="205002" y="15281"/>
                  </a:lnTo>
                  <a:lnTo>
                    <a:pt x="251125" y="3923"/>
                  </a:lnTo>
                  <a:lnTo>
                    <a:pt x="299745" y="0"/>
                  </a:lnTo>
                  <a:lnTo>
                    <a:pt x="1571383" y="0"/>
                  </a:lnTo>
                  <a:lnTo>
                    <a:pt x="1620003" y="3923"/>
                  </a:lnTo>
                  <a:lnTo>
                    <a:pt x="1666126" y="15281"/>
                  </a:lnTo>
                  <a:lnTo>
                    <a:pt x="1709133" y="33457"/>
                  </a:lnTo>
                  <a:lnTo>
                    <a:pt x="1748409" y="57833"/>
                  </a:lnTo>
                  <a:lnTo>
                    <a:pt x="1783335" y="87793"/>
                  </a:lnTo>
                  <a:lnTo>
                    <a:pt x="1813295" y="122719"/>
                  </a:lnTo>
                  <a:lnTo>
                    <a:pt x="1837672" y="161995"/>
                  </a:lnTo>
                  <a:lnTo>
                    <a:pt x="1855847" y="205002"/>
                  </a:lnTo>
                  <a:lnTo>
                    <a:pt x="1867205" y="251125"/>
                  </a:lnTo>
                  <a:lnTo>
                    <a:pt x="1871129" y="299745"/>
                  </a:lnTo>
                  <a:lnTo>
                    <a:pt x="1871129" y="1498714"/>
                  </a:lnTo>
                  <a:lnTo>
                    <a:pt x="1867205" y="1547334"/>
                  </a:lnTo>
                  <a:lnTo>
                    <a:pt x="1855847" y="1593456"/>
                  </a:lnTo>
                  <a:lnTo>
                    <a:pt x="1837672" y="1636464"/>
                  </a:lnTo>
                  <a:lnTo>
                    <a:pt x="1813295" y="1675739"/>
                  </a:lnTo>
                  <a:lnTo>
                    <a:pt x="1783335" y="1710666"/>
                  </a:lnTo>
                  <a:lnTo>
                    <a:pt x="1748409" y="1740626"/>
                  </a:lnTo>
                  <a:lnTo>
                    <a:pt x="1709133" y="1765002"/>
                  </a:lnTo>
                  <a:lnTo>
                    <a:pt x="1666126" y="1783178"/>
                  </a:lnTo>
                  <a:lnTo>
                    <a:pt x="1620003" y="1794536"/>
                  </a:lnTo>
                  <a:lnTo>
                    <a:pt x="1571383" y="1798459"/>
                  </a:lnTo>
                  <a:lnTo>
                    <a:pt x="299745" y="1798459"/>
                  </a:lnTo>
                  <a:lnTo>
                    <a:pt x="251125" y="1794536"/>
                  </a:lnTo>
                  <a:lnTo>
                    <a:pt x="205002" y="1783178"/>
                  </a:lnTo>
                  <a:lnTo>
                    <a:pt x="161995" y="1765002"/>
                  </a:lnTo>
                  <a:lnTo>
                    <a:pt x="122719" y="1740626"/>
                  </a:lnTo>
                  <a:lnTo>
                    <a:pt x="87793" y="1710666"/>
                  </a:lnTo>
                  <a:lnTo>
                    <a:pt x="57833" y="1675739"/>
                  </a:lnTo>
                  <a:lnTo>
                    <a:pt x="33457" y="1636464"/>
                  </a:lnTo>
                  <a:lnTo>
                    <a:pt x="15281" y="1593456"/>
                  </a:lnTo>
                  <a:lnTo>
                    <a:pt x="3923" y="1547334"/>
                  </a:lnTo>
                  <a:lnTo>
                    <a:pt x="0" y="1498714"/>
                  </a:lnTo>
                  <a:lnTo>
                    <a:pt x="0" y="299745"/>
                  </a:lnTo>
                  <a:close/>
                </a:path>
              </a:pathLst>
            </a:custGeom>
            <a:grpFill/>
            <a:ln w="25400">
              <a:solidFill>
                <a:srgbClr val="E8A83C"/>
              </a:solidFill>
              <a:prstDash val="sysDash"/>
            </a:ln>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16" name="object 16">
            <a:extLst>
              <a:ext uri="{FF2B5EF4-FFF2-40B4-BE49-F238E27FC236}">
                <a16:creationId xmlns:a16="http://schemas.microsoft.com/office/drawing/2014/main" id="{F8A9591A-EDB5-0394-BECB-A58293FFA5AB}"/>
              </a:ext>
            </a:extLst>
          </p:cNvPr>
          <p:cNvSpPr txBox="1"/>
          <p:nvPr/>
        </p:nvSpPr>
        <p:spPr>
          <a:xfrm>
            <a:off x="1042200" y="3676217"/>
            <a:ext cx="1013460" cy="797654"/>
          </a:xfrm>
          <a:prstGeom prst="rect">
            <a:avLst/>
          </a:prstGeom>
        </p:spPr>
        <p:txBody>
          <a:bodyPr vert="horz" wrap="square" lIns="0" tIns="12700" rIns="0" bIns="0" rtlCol="0">
            <a:spAutoFit/>
          </a:bodyPr>
          <a:lstStyle/>
          <a:p>
            <a:pPr marL="12700" marR="5080" lvl="0" indent="0" algn="ctr" defTabSz="609545" rtl="0" eaLnBrk="1" fontAlgn="auto" latinLnBrk="0" hangingPunct="1">
              <a:lnSpc>
                <a:spcPct val="100000"/>
              </a:lnSpc>
              <a:spcBef>
                <a:spcPts val="100"/>
              </a:spcBef>
              <a:spcAft>
                <a:spcPts val="0"/>
              </a:spcAft>
              <a:buClrTx/>
              <a:buSzTx/>
              <a:buFontTx/>
              <a:buNone/>
              <a:tabLst/>
              <a:defRPr/>
            </a:pPr>
            <a:r>
              <a:rPr kumimoji="0" lang="en-US" sz="1700" b="0" i="0" u="none" strike="noStrike" kern="1200" cap="none" spc="-11" normalizeH="0" baseline="0" noProof="0">
                <a:ln>
                  <a:noFill/>
                </a:ln>
                <a:solidFill>
                  <a:srgbClr val="FFFFFF"/>
                </a:solidFill>
                <a:effectLst/>
                <a:uLnTx/>
                <a:uFillTx/>
                <a:latin typeface="Open Sans"/>
                <a:ea typeface="+mn-ea"/>
                <a:cs typeface="Arial"/>
              </a:rPr>
              <a:t>Meets Guiding Principles</a:t>
            </a:r>
            <a:endParaRPr kumimoji="0" lang="en-US" sz="1700" b="0" i="0" u="none" strike="noStrike" kern="1200" cap="none" spc="0" normalizeH="0" baseline="0" noProof="0">
              <a:ln>
                <a:noFill/>
              </a:ln>
              <a:solidFill>
                <a:prstClr val="black"/>
              </a:solidFill>
              <a:effectLst/>
              <a:uLnTx/>
              <a:uFillTx/>
              <a:latin typeface="Open Sans"/>
              <a:ea typeface="+mn-ea"/>
              <a:cs typeface="Arial"/>
            </a:endParaRPr>
          </a:p>
        </p:txBody>
      </p:sp>
      <p:sp>
        <p:nvSpPr>
          <p:cNvPr id="18" name="object 18">
            <a:extLst>
              <a:ext uri="{FF2B5EF4-FFF2-40B4-BE49-F238E27FC236}">
                <a16:creationId xmlns:a16="http://schemas.microsoft.com/office/drawing/2014/main" id="{3C4EB173-437A-873B-7613-9212767B987B}"/>
              </a:ext>
            </a:extLst>
          </p:cNvPr>
          <p:cNvSpPr txBox="1"/>
          <p:nvPr/>
        </p:nvSpPr>
        <p:spPr>
          <a:xfrm>
            <a:off x="9894803" y="3414607"/>
            <a:ext cx="1499842" cy="1320874"/>
          </a:xfrm>
          <a:prstGeom prst="rect">
            <a:avLst/>
          </a:prstGeom>
          <a:solidFill>
            <a:srgbClr val="356F77"/>
          </a:solidFill>
          <a:ln>
            <a:solidFill>
              <a:srgbClr val="356F77"/>
            </a:solidFill>
          </a:ln>
        </p:spPr>
        <p:txBody>
          <a:bodyPr vert="horz" wrap="square" lIns="0" tIns="12700" rIns="0" bIns="0" rtlCol="0">
            <a:spAutoFit/>
          </a:bodyPr>
          <a:lstStyle/>
          <a:p>
            <a:pPr marL="12065" marR="5080" lvl="0" indent="2540" algn="ctr" defTabSz="609545" rtl="0" eaLnBrk="1" fontAlgn="auto" latinLnBrk="0" hangingPunct="1">
              <a:lnSpc>
                <a:spcPct val="100000"/>
              </a:lnSpc>
              <a:spcBef>
                <a:spcPts val="100"/>
              </a:spcBef>
              <a:spcAft>
                <a:spcPts val="0"/>
              </a:spcAft>
              <a:buClrTx/>
              <a:buSzTx/>
              <a:buFontTx/>
              <a:buNone/>
              <a:tabLst/>
              <a:defRPr/>
            </a:pPr>
            <a:r>
              <a:rPr kumimoji="0" lang="en-US" sz="1700" b="0" i="0" u="none" strike="noStrike" kern="1200" cap="none" spc="-11" normalizeH="0" baseline="0" noProof="0">
                <a:ln>
                  <a:noFill/>
                </a:ln>
                <a:solidFill>
                  <a:srgbClr val="FFFFFF"/>
                </a:solidFill>
                <a:effectLst/>
                <a:uLnTx/>
                <a:uFillTx/>
                <a:latin typeface="Open Sans"/>
                <a:ea typeface="+mn-ea"/>
                <a:cs typeface="Arial"/>
              </a:rPr>
              <a:t>Population Health Investment Advisory Council</a:t>
            </a:r>
            <a:endParaRPr kumimoji="0" lang="en-US" sz="1700" b="0" i="0" u="none" strike="noStrike" kern="1200" cap="none" spc="0" normalizeH="0" baseline="0" noProof="0">
              <a:ln>
                <a:noFill/>
              </a:ln>
              <a:solidFill>
                <a:prstClr val="black"/>
              </a:solidFill>
              <a:effectLst/>
              <a:uLnTx/>
              <a:uFillTx/>
              <a:latin typeface="Open Sans"/>
              <a:ea typeface="+mn-ea"/>
              <a:cs typeface="Arial"/>
            </a:endParaRPr>
          </a:p>
        </p:txBody>
      </p:sp>
      <p:sp>
        <p:nvSpPr>
          <p:cNvPr id="19" name="object 19">
            <a:extLst>
              <a:ext uri="{FF2B5EF4-FFF2-40B4-BE49-F238E27FC236}">
                <a16:creationId xmlns:a16="http://schemas.microsoft.com/office/drawing/2014/main" id="{E4C2D79C-FEBE-892B-DD69-6E7D3D5B371A}"/>
              </a:ext>
            </a:extLst>
          </p:cNvPr>
          <p:cNvSpPr/>
          <p:nvPr/>
        </p:nvSpPr>
        <p:spPr>
          <a:xfrm>
            <a:off x="9106873" y="3771238"/>
            <a:ext cx="530860" cy="532765"/>
          </a:xfrm>
          <a:custGeom>
            <a:avLst/>
            <a:gdLst/>
            <a:ahLst/>
            <a:cxnLst/>
            <a:rect l="l" t="t" r="r" b="b"/>
            <a:pathLst>
              <a:path w="530859" h="532764">
                <a:moveTo>
                  <a:pt x="265226" y="0"/>
                </a:moveTo>
                <a:lnTo>
                  <a:pt x="265226" y="133134"/>
                </a:lnTo>
                <a:lnTo>
                  <a:pt x="0" y="133134"/>
                </a:lnTo>
                <a:lnTo>
                  <a:pt x="0" y="399389"/>
                </a:lnTo>
                <a:lnTo>
                  <a:pt x="265226" y="399389"/>
                </a:lnTo>
                <a:lnTo>
                  <a:pt x="265226" y="532523"/>
                </a:lnTo>
                <a:lnTo>
                  <a:pt x="530453" y="266268"/>
                </a:lnTo>
                <a:lnTo>
                  <a:pt x="265226" y="0"/>
                </a:lnTo>
                <a:close/>
              </a:path>
            </a:pathLst>
          </a:custGeom>
          <a:solidFill>
            <a:srgbClr val="5B525C"/>
          </a:solidFill>
        </p:spPr>
        <p:txBody>
          <a:bodyPr wrap="square" lIns="0" tIns="0" rIns="0" bIns="0" rtlCol="0"/>
          <a:lstStyle/>
          <a:p>
            <a:pPr marL="0" marR="0" lvl="0" indent="0" algn="l" defTabSz="60954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endParaRPr>
          </a:p>
        </p:txBody>
      </p:sp>
      <p:sp>
        <p:nvSpPr>
          <p:cNvPr id="24" name="01">
            <a:extLst>
              <a:ext uri="{FF2B5EF4-FFF2-40B4-BE49-F238E27FC236}">
                <a16:creationId xmlns:a16="http://schemas.microsoft.com/office/drawing/2014/main" id="{BBC3CF80-91FA-6518-D43D-3ACCECDE49CF}"/>
              </a:ext>
            </a:extLst>
          </p:cNvPr>
          <p:cNvSpPr txBox="1">
            <a:spLocks/>
          </p:cNvSpPr>
          <p:nvPr/>
        </p:nvSpPr>
        <p:spPr>
          <a:xfrm>
            <a:off x="10617789" y="324697"/>
            <a:ext cx="998501" cy="1615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defPPr>
              <a:defRPr lang="en-US"/>
            </a:defPPr>
            <a:lvl1pPr marL="0" algn="r" defTabSz="1219139" rtl="0" eaLnBrk="1" latinLnBrk="0" hangingPunct="1">
              <a:defRPr sz="800" b="1" kern="1200">
                <a:solidFill>
                  <a:srgbClr val="5E5E5E"/>
                </a:solidFill>
                <a:latin typeface="Helvetica"/>
                <a:ea typeface="Helvetica"/>
                <a:cs typeface="Helvetica"/>
                <a:sym typeface="Helvetica"/>
              </a:defRPr>
            </a:lvl1pPr>
            <a:lvl2pPr marL="609545" algn="l" defTabSz="609545" rtl="0" eaLnBrk="1" latinLnBrk="0" hangingPunct="1">
              <a:defRPr sz="2400" kern="1200">
                <a:solidFill>
                  <a:schemeClr val="tx1"/>
                </a:solidFill>
                <a:latin typeface="+mn-lt"/>
                <a:ea typeface="+mn-ea"/>
                <a:cs typeface="+mn-cs"/>
              </a:defRPr>
            </a:lvl2pPr>
            <a:lvl3pPr marL="1219090"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9"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a:lstStyle>
          <a:p>
            <a:pPr marL="0" marR="0" lvl="0" indent="0" algn="r" defTabSz="1219139"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30" b="1" i="0" u="none" strike="noStrike" kern="0" cap="none" spc="0" normalizeH="0" baseline="0" noProof="0" smtClean="0">
                <a:ln>
                  <a:noFill/>
                </a:ln>
                <a:solidFill>
                  <a:srgbClr val="5E5E5E"/>
                </a:solidFill>
                <a:effectLst/>
                <a:uLnTx/>
                <a:uFillTx/>
                <a:latin typeface="Helvetica"/>
                <a:cs typeface="Helvetica"/>
                <a:sym typeface="Helvetica"/>
              </a:rPr>
              <a:pPr marL="0" marR="0" lvl="0" indent="0" algn="r" defTabSz="1219139" rtl="0" eaLnBrk="1" fontAlgn="auto" latinLnBrk="0" hangingPunct="0">
                <a:lnSpc>
                  <a:spcPct val="100000"/>
                </a:lnSpc>
                <a:spcBef>
                  <a:spcPts val="0"/>
                </a:spcBef>
                <a:spcAft>
                  <a:spcPts val="0"/>
                </a:spcAft>
                <a:buClrTx/>
                <a:buSzTx/>
                <a:buFontTx/>
                <a:buNone/>
                <a:tabLst/>
                <a:defRPr/>
              </a:pPr>
              <a:t>39</a:t>
            </a:fld>
            <a:endParaRPr kumimoji="0" lang="en-US" sz="930" b="1" i="0" u="none" strike="noStrike" kern="0" cap="none" spc="0" normalizeH="0" baseline="0" noProof="0">
              <a:ln>
                <a:noFill/>
              </a:ln>
              <a:solidFill>
                <a:srgbClr val="5E5E5E"/>
              </a:solidFill>
              <a:effectLst/>
              <a:uLnTx/>
              <a:uFillTx/>
              <a:latin typeface="Helvetica"/>
              <a:cs typeface="Helvetica"/>
              <a:sym typeface="Helvetica"/>
            </a:endParaRPr>
          </a:p>
        </p:txBody>
      </p:sp>
    </p:spTree>
    <p:extLst>
      <p:ext uri="{BB962C8B-B14F-4D97-AF65-F5344CB8AC3E}">
        <p14:creationId xmlns:p14="http://schemas.microsoft.com/office/powerpoint/2010/main" val="108995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910A-D022-72E2-1447-928D8A544B11}"/>
            </a:ext>
          </a:extLst>
        </p:cNvPr>
        <p:cNvGrpSpPr/>
        <p:nvPr/>
      </p:nvGrpSpPr>
      <p:grpSpPr>
        <a:xfrm>
          <a:off x="0" y="0"/>
          <a:ext cx="0" cy="0"/>
          <a:chOff x="0" y="0"/>
          <a:chExt cx="0" cy="0"/>
        </a:xfrm>
      </p:grpSpPr>
      <p:sp>
        <p:nvSpPr>
          <p:cNvPr id="176" name="01">
            <a:extLst>
              <a:ext uri="{FF2B5EF4-FFF2-40B4-BE49-F238E27FC236}">
                <a16:creationId xmlns:a16="http://schemas.microsoft.com/office/drawing/2014/main" id="{C2C11E02-875D-04F1-0EEA-5F3DD65025F2}"/>
              </a:ext>
            </a:extLst>
          </p:cNvP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hangingPunct="0">
              <a:defRPr/>
            </a:pPr>
            <a:fld id="{86CB4B4D-7CA3-9044-876B-883B54F8677D}" type="slidenum">
              <a:rPr kern="0">
                <a:latin typeface="Open Sans" panose="020B0606030504020204" pitchFamily="34" charset="0"/>
                <a:ea typeface="Open Sans" panose="020B0606030504020204" pitchFamily="34" charset="0"/>
                <a:cs typeface="Open Sans" panose="020B0606030504020204" pitchFamily="34" charset="0"/>
                <a:sym typeface="Helvetica"/>
              </a:rPr>
              <a:pPr hangingPunct="0">
                <a:defRPr/>
              </a:pPr>
              <a:t>4</a:t>
            </a:fld>
            <a:endParaRPr kern="0">
              <a:latin typeface="Open Sans" panose="020B0606030504020204" pitchFamily="34" charset="0"/>
              <a:ea typeface="Open Sans" panose="020B0606030504020204" pitchFamily="34" charset="0"/>
              <a:cs typeface="Open Sans" panose="020B0606030504020204" pitchFamily="34" charset="0"/>
              <a:sym typeface="Helvetica"/>
            </a:endParaRPr>
          </a:p>
        </p:txBody>
      </p:sp>
      <p:sp>
        <p:nvSpPr>
          <p:cNvPr id="177" name="Agenda…">
            <a:extLst>
              <a:ext uri="{FF2B5EF4-FFF2-40B4-BE49-F238E27FC236}">
                <a16:creationId xmlns:a16="http://schemas.microsoft.com/office/drawing/2014/main" id="{16836EB4-BE73-3149-D76A-8F6FD7337F61}"/>
              </a:ext>
            </a:extLst>
          </p:cNvPr>
          <p:cNvSpPr txBox="1"/>
          <p:nvPr/>
        </p:nvSpPr>
        <p:spPr>
          <a:xfrm>
            <a:off x="655273" y="2520273"/>
            <a:ext cx="5276851" cy="13978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defTabSz="1219169" hangingPunct="0">
              <a:defRPr sz="17500" b="1">
                <a:solidFill>
                  <a:srgbClr val="DC601C"/>
                </a:solidFill>
                <a:latin typeface="+mj-lt"/>
                <a:ea typeface="+mj-ea"/>
                <a:cs typeface="+mj-cs"/>
                <a:sym typeface="Helvetica"/>
              </a:defRPr>
            </a:pPr>
            <a:r>
              <a:rPr sz="8750" b="1" kern="0">
                <a:solidFill>
                  <a:srgbClr val="DC601C"/>
                </a:solidFill>
                <a:latin typeface="Source Serif 4 Black" panose="02040603050405020204" pitchFamily="18" charset="0"/>
                <a:ea typeface="Open Sans" panose="020B0606030504020204" pitchFamily="34" charset="0"/>
                <a:cs typeface="Open Sans" panose="020B0606030504020204" pitchFamily="34" charset="0"/>
                <a:sym typeface="Helvetica"/>
              </a:rPr>
              <a:t>Agenda</a:t>
            </a:r>
          </a:p>
        </p:txBody>
      </p:sp>
      <p:sp>
        <p:nvSpPr>
          <p:cNvPr id="178" name="Our Goal for Today:…">
            <a:extLst>
              <a:ext uri="{FF2B5EF4-FFF2-40B4-BE49-F238E27FC236}">
                <a16:creationId xmlns:a16="http://schemas.microsoft.com/office/drawing/2014/main" id="{5F5AB9DE-F900-2A50-CEF9-FCDB40FE2C20}"/>
              </a:ext>
            </a:extLst>
          </p:cNvPr>
          <p:cNvSpPr txBox="1"/>
          <p:nvPr/>
        </p:nvSpPr>
        <p:spPr>
          <a:xfrm>
            <a:off x="5932124" y="1773304"/>
            <a:ext cx="5511801" cy="38209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Blessing</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Introductions/Roll Call </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Covered California Update  </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a:effectLst/>
                <a:latin typeface="Segoe UI" panose="020B0502040204020203" pitchFamily="34" charset="0"/>
              </a:rPr>
              <a:t>Equity Quality Transformation (EQT) Update</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Enrollment Application Change Proposals for AIAN</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Tribal Program Update</a:t>
            </a:r>
          </a:p>
          <a:p>
            <a:pPr marL="342900" indent="-342900" defTabSz="1219169" hangingPunct="0">
              <a:lnSpc>
                <a:spcPct val="110000"/>
              </a:lnSpc>
              <a:buFont typeface="Wingdings" panose="05000000000000000000" pitchFamily="2" charset="2"/>
              <a:buChar char="§"/>
              <a:defRPr sz="3400" b="1">
                <a:latin typeface="+mj-lt"/>
                <a:ea typeface="+mj-ea"/>
                <a:cs typeface="+mj-cs"/>
                <a:sym typeface="Helvetica"/>
              </a:defRPr>
            </a:pPr>
            <a:r>
              <a:rPr lang="en-US" sz="2400" b="1" kern="0">
                <a:solidFill>
                  <a:srgbClr val="1D1B23"/>
                </a:solidFill>
                <a:latin typeface="Open Sans" panose="020B0606030504020204" pitchFamily="34" charset="0"/>
                <a:ea typeface="Open Sans" panose="020B0606030504020204" pitchFamily="34" charset="0"/>
                <a:cs typeface="Open Sans" panose="020B0606030504020204" pitchFamily="34" charset="0"/>
                <a:sym typeface="Helvetica"/>
              </a:rPr>
              <a:t>Open Forum</a:t>
            </a:r>
          </a:p>
        </p:txBody>
      </p:sp>
    </p:spTree>
    <p:extLst>
      <p:ext uri="{BB962C8B-B14F-4D97-AF65-F5344CB8AC3E}">
        <p14:creationId xmlns:p14="http://schemas.microsoft.com/office/powerpoint/2010/main" val="1650822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1E787-2628-8852-E73E-561A58A53B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8EC43F-DA32-8225-D64D-337046790ABB}"/>
              </a:ext>
            </a:extLst>
          </p:cNvPr>
          <p:cNvSpPr>
            <a:spLocks noGrp="1"/>
          </p:cNvSpPr>
          <p:nvPr>
            <p:ph type="sldNum" sz="quarter" idx="2"/>
          </p:nvPr>
        </p:nvSpPr>
        <p:spPr>
          <a:xfrm>
            <a:off x="10594597" y="266627"/>
            <a:ext cx="998501" cy="24615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33"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709563A0-7520-F70B-0353-ED6F8B72929C}"/>
              </a:ext>
            </a:extLst>
          </p:cNvPr>
          <p:cNvSpPr>
            <a:spLocks noGrp="1"/>
          </p:cNvSpPr>
          <p:nvPr>
            <p:ph type="title" idx="4294967295"/>
          </p:nvPr>
        </p:nvSpPr>
        <p:spPr>
          <a:xfrm>
            <a:off x="609600" y="786363"/>
            <a:ext cx="10850429" cy="432027"/>
          </a:xfrm>
          <a:prstGeom prst="rect">
            <a:avLst/>
          </a:prstGeom>
        </p:spPr>
        <p:txBody>
          <a:bodyPr>
            <a:noAutofit/>
          </a:bodyPr>
          <a:lstStyle/>
          <a:p>
            <a:r>
              <a:rPr lang="en-US" sz="4000" b="1">
                <a:solidFill>
                  <a:srgbClr val="DC6020"/>
                </a:solidFill>
                <a:latin typeface="Source Serif 4 Black" panose="02040603050405020204" pitchFamily="18" charset="0"/>
                <a:ea typeface="Open Sans" panose="020B0606030504020204" pitchFamily="34" charset="0"/>
                <a:cs typeface="Open Sans" panose="020B0606030504020204" pitchFamily="34" charset="0"/>
              </a:rPr>
              <a:t>Population Health Investments</a:t>
            </a:r>
            <a:br>
              <a:rPr lang="en-US" sz="4000" b="1">
                <a:solidFill>
                  <a:srgbClr val="DC6020"/>
                </a:solidFill>
                <a:latin typeface="Source Serif 4 Black" panose="02040603050405020204" pitchFamily="18" charset="0"/>
                <a:ea typeface="Open Sans" panose="020B0606030504020204" pitchFamily="34" charset="0"/>
                <a:cs typeface="Open Sans" panose="020B0606030504020204" pitchFamily="34" charset="0"/>
              </a:rPr>
            </a:br>
            <a:r>
              <a:rPr lang="en-US" sz="4000" b="1">
                <a:solidFill>
                  <a:srgbClr val="DC6020"/>
                </a:solidFill>
                <a:latin typeface="Source Serif 4 Black" panose="02040603050405020204" pitchFamily="18" charset="0"/>
                <a:ea typeface="Open Sans" panose="020B0606030504020204" pitchFamily="34" charset="0"/>
                <a:cs typeface="Open Sans" panose="020B0606030504020204" pitchFamily="34" charset="0"/>
              </a:rPr>
              <a:t>(PopHI)</a:t>
            </a:r>
          </a:p>
        </p:txBody>
      </p:sp>
      <p:pic>
        <p:nvPicPr>
          <p:cNvPr id="6" name="Picture 5">
            <a:extLst>
              <a:ext uri="{FF2B5EF4-FFF2-40B4-BE49-F238E27FC236}">
                <a16:creationId xmlns:a16="http://schemas.microsoft.com/office/drawing/2014/main" id="{0F1AB361-90DA-FBEC-4941-4AB1C6B70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802" y="1619427"/>
            <a:ext cx="597772" cy="761711"/>
          </a:xfrm>
          <a:prstGeom prst="rect">
            <a:avLst/>
          </a:prstGeom>
        </p:spPr>
      </p:pic>
      <p:pic>
        <p:nvPicPr>
          <p:cNvPr id="9" name="Picture 8">
            <a:extLst>
              <a:ext uri="{FF2B5EF4-FFF2-40B4-BE49-F238E27FC236}">
                <a16:creationId xmlns:a16="http://schemas.microsoft.com/office/drawing/2014/main" id="{D006397A-BDBC-DE8F-5186-FEE2240CE77B}"/>
              </a:ext>
            </a:extLst>
          </p:cNvPr>
          <p:cNvPicPr>
            <a:picLocks noChangeAspect="1"/>
          </p:cNvPicPr>
          <p:nvPr/>
        </p:nvPicPr>
        <p:blipFill>
          <a:blip r:embed="rId4"/>
          <a:stretch>
            <a:fillRect/>
          </a:stretch>
        </p:blipFill>
        <p:spPr>
          <a:xfrm>
            <a:off x="2214018" y="4773100"/>
            <a:ext cx="1903172" cy="388820"/>
          </a:xfrm>
          <a:prstGeom prst="rect">
            <a:avLst/>
          </a:prstGeom>
        </p:spPr>
      </p:pic>
      <p:pic>
        <p:nvPicPr>
          <p:cNvPr id="11" name="Picture 10">
            <a:extLst>
              <a:ext uri="{FF2B5EF4-FFF2-40B4-BE49-F238E27FC236}">
                <a16:creationId xmlns:a16="http://schemas.microsoft.com/office/drawing/2014/main" id="{425E0688-F901-3EE7-E930-B63554246106}"/>
              </a:ext>
            </a:extLst>
          </p:cNvPr>
          <p:cNvPicPr>
            <a:picLocks noChangeAspect="1"/>
          </p:cNvPicPr>
          <p:nvPr/>
        </p:nvPicPr>
        <p:blipFill>
          <a:blip r:embed="rId5"/>
          <a:stretch>
            <a:fillRect/>
          </a:stretch>
        </p:blipFill>
        <p:spPr>
          <a:xfrm>
            <a:off x="8494017" y="4770873"/>
            <a:ext cx="1096902" cy="455120"/>
          </a:xfrm>
          <a:prstGeom prst="rect">
            <a:avLst/>
          </a:prstGeom>
        </p:spPr>
      </p:pic>
      <p:sp>
        <p:nvSpPr>
          <p:cNvPr id="13" name="TextBox 12">
            <a:extLst>
              <a:ext uri="{FF2B5EF4-FFF2-40B4-BE49-F238E27FC236}">
                <a16:creationId xmlns:a16="http://schemas.microsoft.com/office/drawing/2014/main" id="{178AD451-5CE1-A0B9-6350-0C6EF45246DF}"/>
              </a:ext>
            </a:extLst>
          </p:cNvPr>
          <p:cNvSpPr txBox="1"/>
          <p:nvPr/>
        </p:nvSpPr>
        <p:spPr>
          <a:xfrm>
            <a:off x="5238148" y="1637561"/>
            <a:ext cx="1834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Quality Transformation Initiative </a:t>
            </a:r>
          </a:p>
        </p:txBody>
      </p:sp>
      <p:sp>
        <p:nvSpPr>
          <p:cNvPr id="14" name="TextBox 13">
            <a:extLst>
              <a:ext uri="{FF2B5EF4-FFF2-40B4-BE49-F238E27FC236}">
                <a16:creationId xmlns:a16="http://schemas.microsoft.com/office/drawing/2014/main" id="{DD0942DC-DF68-9B02-732F-B8DBCE069ADA}"/>
              </a:ext>
            </a:extLst>
          </p:cNvPr>
          <p:cNvSpPr txBox="1"/>
          <p:nvPr/>
        </p:nvSpPr>
        <p:spPr>
          <a:xfrm>
            <a:off x="1563356" y="5198340"/>
            <a:ext cx="30873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Enrollee Programs</a:t>
            </a:r>
          </a:p>
        </p:txBody>
      </p:sp>
      <p:sp>
        <p:nvSpPr>
          <p:cNvPr id="16" name="TextBox 15">
            <a:extLst>
              <a:ext uri="{FF2B5EF4-FFF2-40B4-BE49-F238E27FC236}">
                <a16:creationId xmlns:a16="http://schemas.microsoft.com/office/drawing/2014/main" id="{F4395D8C-20A6-AB48-B942-2B40EBF88E71}"/>
              </a:ext>
            </a:extLst>
          </p:cNvPr>
          <p:cNvSpPr txBox="1"/>
          <p:nvPr/>
        </p:nvSpPr>
        <p:spPr>
          <a:xfrm>
            <a:off x="7463257" y="5224222"/>
            <a:ext cx="30873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Provider Investments</a:t>
            </a:r>
          </a:p>
        </p:txBody>
      </p:sp>
      <p:pic>
        <p:nvPicPr>
          <p:cNvPr id="42" name="Graphic 41" descr="Clipboard Mixed outline">
            <a:extLst>
              <a:ext uri="{FF2B5EF4-FFF2-40B4-BE49-F238E27FC236}">
                <a16:creationId xmlns:a16="http://schemas.microsoft.com/office/drawing/2014/main" id="{2FFE356C-FBCC-762D-FF69-249D643F1E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6145" y="1669314"/>
            <a:ext cx="680573" cy="680573"/>
          </a:xfrm>
          <a:prstGeom prst="rect">
            <a:avLst/>
          </a:prstGeom>
        </p:spPr>
      </p:pic>
      <p:pic>
        <p:nvPicPr>
          <p:cNvPr id="44" name="Picture 43">
            <a:extLst>
              <a:ext uri="{FF2B5EF4-FFF2-40B4-BE49-F238E27FC236}">
                <a16:creationId xmlns:a16="http://schemas.microsoft.com/office/drawing/2014/main" id="{397730C2-12B3-384E-1251-C4980A1F0928}"/>
              </a:ext>
            </a:extLst>
          </p:cNvPr>
          <p:cNvPicPr>
            <a:picLocks noChangeAspect="1"/>
          </p:cNvPicPr>
          <p:nvPr/>
        </p:nvPicPr>
        <p:blipFill>
          <a:blip r:embed="rId8"/>
          <a:srcRect t="9887"/>
          <a:stretch/>
        </p:blipFill>
        <p:spPr>
          <a:xfrm>
            <a:off x="2839586" y="2964624"/>
            <a:ext cx="6140242" cy="890468"/>
          </a:xfrm>
          <a:prstGeom prst="rect">
            <a:avLst/>
          </a:prstGeom>
          <a:ln w="28575">
            <a:noFill/>
          </a:ln>
        </p:spPr>
      </p:pic>
      <p:sp>
        <p:nvSpPr>
          <p:cNvPr id="48" name="TextBox 47">
            <a:extLst>
              <a:ext uri="{FF2B5EF4-FFF2-40B4-BE49-F238E27FC236}">
                <a16:creationId xmlns:a16="http://schemas.microsoft.com/office/drawing/2014/main" id="{78B5C0B7-74AB-AF48-470A-8F77442939CC}"/>
              </a:ext>
            </a:extLst>
          </p:cNvPr>
          <p:cNvSpPr txBox="1"/>
          <p:nvPr/>
        </p:nvSpPr>
        <p:spPr>
          <a:xfrm>
            <a:off x="380190" y="6139892"/>
            <a:ext cx="2637787" cy="578882"/>
          </a:xfrm>
          <a:prstGeom prst="roundRect">
            <a:avLst/>
          </a:prstGeom>
          <a:noFill/>
          <a:ln w="38100">
            <a:solidFill>
              <a:srgbClr val="DC60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Beyond Covered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Grocery Support Program</a:t>
            </a:r>
          </a:p>
        </p:txBody>
      </p:sp>
      <p:sp>
        <p:nvSpPr>
          <p:cNvPr id="49" name="TextBox 48">
            <a:extLst>
              <a:ext uri="{FF2B5EF4-FFF2-40B4-BE49-F238E27FC236}">
                <a16:creationId xmlns:a16="http://schemas.microsoft.com/office/drawing/2014/main" id="{8EC880FB-E571-FCC4-8872-8FD06DFE6695}"/>
              </a:ext>
            </a:extLst>
          </p:cNvPr>
          <p:cNvSpPr txBox="1"/>
          <p:nvPr/>
        </p:nvSpPr>
        <p:spPr>
          <a:xfrm>
            <a:off x="3469749" y="6139892"/>
            <a:ext cx="3208894" cy="578882"/>
          </a:xfrm>
          <a:prstGeom prst="roundRect">
            <a:avLst/>
          </a:prstGeom>
          <a:noFill/>
          <a:ln w="38100">
            <a:solidFill>
              <a:srgbClr val="DC60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Beyond Covered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Child Savings Account Program</a:t>
            </a:r>
          </a:p>
        </p:txBody>
      </p:sp>
      <p:sp>
        <p:nvSpPr>
          <p:cNvPr id="50" name="TextBox 49">
            <a:extLst>
              <a:ext uri="{FF2B5EF4-FFF2-40B4-BE49-F238E27FC236}">
                <a16:creationId xmlns:a16="http://schemas.microsoft.com/office/drawing/2014/main" id="{17853D60-78E5-FF69-C7FA-5E2C852CF3A5}"/>
              </a:ext>
            </a:extLst>
          </p:cNvPr>
          <p:cNvSpPr txBox="1"/>
          <p:nvPr/>
        </p:nvSpPr>
        <p:spPr>
          <a:xfrm>
            <a:off x="8037114" y="6139652"/>
            <a:ext cx="2124903" cy="578882"/>
          </a:xfrm>
          <a:prstGeom prst="roundRect">
            <a:avLst/>
          </a:prstGeom>
          <a:noFill/>
          <a:ln w="38100">
            <a:solidFill>
              <a:srgbClr val="DC60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Equity and Practice Transformation</a:t>
            </a:r>
          </a:p>
        </p:txBody>
      </p:sp>
      <p:sp>
        <p:nvSpPr>
          <p:cNvPr id="63" name="Rectangle: Rounded Corners 62">
            <a:extLst>
              <a:ext uri="{FF2B5EF4-FFF2-40B4-BE49-F238E27FC236}">
                <a16:creationId xmlns:a16="http://schemas.microsoft.com/office/drawing/2014/main" id="{221E273A-2A7D-E625-297A-3CC4CD14CED4}"/>
              </a:ext>
            </a:extLst>
          </p:cNvPr>
          <p:cNvSpPr/>
          <p:nvPr/>
        </p:nvSpPr>
        <p:spPr>
          <a:xfrm>
            <a:off x="1894763" y="4735199"/>
            <a:ext cx="2403896" cy="834101"/>
          </a:xfrm>
          <a:prstGeom prst="roundRect">
            <a:avLst/>
          </a:prstGeom>
          <a:noFill/>
          <a:ln w="38100">
            <a:solidFill>
              <a:srgbClr val="FBA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C71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Rounded Corners 63">
            <a:extLst>
              <a:ext uri="{FF2B5EF4-FFF2-40B4-BE49-F238E27FC236}">
                <a16:creationId xmlns:a16="http://schemas.microsoft.com/office/drawing/2014/main" id="{951C07A8-7DF3-048B-F99A-D5BC70DFF63D}"/>
              </a:ext>
            </a:extLst>
          </p:cNvPr>
          <p:cNvSpPr/>
          <p:nvPr/>
        </p:nvSpPr>
        <p:spPr>
          <a:xfrm>
            <a:off x="7769243" y="4730224"/>
            <a:ext cx="2404680" cy="832069"/>
          </a:xfrm>
          <a:prstGeom prst="roundRect">
            <a:avLst/>
          </a:prstGeom>
          <a:noFill/>
          <a:ln w="38100">
            <a:solidFill>
              <a:srgbClr val="FBA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Rounded Corners 64">
            <a:extLst>
              <a:ext uri="{FF2B5EF4-FFF2-40B4-BE49-F238E27FC236}">
                <a16:creationId xmlns:a16="http://schemas.microsoft.com/office/drawing/2014/main" id="{4D6D136C-9106-D60E-7801-44883E8F44E9}"/>
              </a:ext>
            </a:extLst>
          </p:cNvPr>
          <p:cNvSpPr/>
          <p:nvPr/>
        </p:nvSpPr>
        <p:spPr>
          <a:xfrm>
            <a:off x="4358921" y="1573928"/>
            <a:ext cx="3218667" cy="906105"/>
          </a:xfrm>
          <a:prstGeom prst="roundRect">
            <a:avLst/>
          </a:prstGeom>
          <a:noFill/>
          <a:ln w="38100">
            <a:solidFill>
              <a:srgbClr val="60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Rounded Corners 65">
            <a:extLst>
              <a:ext uri="{FF2B5EF4-FFF2-40B4-BE49-F238E27FC236}">
                <a16:creationId xmlns:a16="http://schemas.microsoft.com/office/drawing/2014/main" id="{FC296371-9D45-7F96-E8E0-0D97E68EC122}"/>
              </a:ext>
            </a:extLst>
          </p:cNvPr>
          <p:cNvSpPr/>
          <p:nvPr/>
        </p:nvSpPr>
        <p:spPr>
          <a:xfrm>
            <a:off x="2811622" y="2892908"/>
            <a:ext cx="6174541" cy="947469"/>
          </a:xfrm>
          <a:prstGeom prst="roundRect">
            <a:avLst/>
          </a:prstGeom>
          <a:noFill/>
          <a:ln w="38100">
            <a:solidFill>
              <a:srgbClr val="DC6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8" name="Graphic 67" descr="Bank check outline">
            <a:extLst>
              <a:ext uri="{FF2B5EF4-FFF2-40B4-BE49-F238E27FC236}">
                <a16:creationId xmlns:a16="http://schemas.microsoft.com/office/drawing/2014/main" id="{95725EBD-8D7C-5270-1E35-91F5F1B420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4752" y="3960934"/>
            <a:ext cx="1055188" cy="1055188"/>
          </a:xfrm>
          <a:prstGeom prst="rect">
            <a:avLst/>
          </a:prstGeom>
        </p:spPr>
      </p:pic>
      <p:sp>
        <p:nvSpPr>
          <p:cNvPr id="72" name="TextBox 71">
            <a:extLst>
              <a:ext uri="{FF2B5EF4-FFF2-40B4-BE49-F238E27FC236}">
                <a16:creationId xmlns:a16="http://schemas.microsoft.com/office/drawing/2014/main" id="{C93EAA85-B427-7B0F-7C4B-F089686A2DDF}"/>
              </a:ext>
            </a:extLst>
          </p:cNvPr>
          <p:cNvSpPr txBox="1"/>
          <p:nvPr/>
        </p:nvSpPr>
        <p:spPr>
          <a:xfrm>
            <a:off x="5238148" y="4225199"/>
            <a:ext cx="2789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3" name="TextBox 72">
            <a:extLst>
              <a:ext uri="{FF2B5EF4-FFF2-40B4-BE49-F238E27FC236}">
                <a16:creationId xmlns:a16="http://schemas.microsoft.com/office/drawing/2014/main" id="{A691C881-0222-1F8E-2704-77CFEA21E23A}"/>
              </a:ext>
            </a:extLst>
          </p:cNvPr>
          <p:cNvSpPr txBox="1"/>
          <p:nvPr/>
        </p:nvSpPr>
        <p:spPr>
          <a:xfrm>
            <a:off x="6684531" y="4225199"/>
            <a:ext cx="2789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 name="Arrow: Down 1">
            <a:extLst>
              <a:ext uri="{FF2B5EF4-FFF2-40B4-BE49-F238E27FC236}">
                <a16:creationId xmlns:a16="http://schemas.microsoft.com/office/drawing/2014/main" id="{12CE8B81-9785-B439-A687-1BA1B886C698}"/>
              </a:ext>
            </a:extLst>
          </p:cNvPr>
          <p:cNvSpPr/>
          <p:nvPr/>
        </p:nvSpPr>
        <p:spPr>
          <a:xfrm>
            <a:off x="5785185" y="2516808"/>
            <a:ext cx="617619" cy="285848"/>
          </a:xfrm>
          <a:prstGeom prst="down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rrow: Down 3">
            <a:extLst>
              <a:ext uri="{FF2B5EF4-FFF2-40B4-BE49-F238E27FC236}">
                <a16:creationId xmlns:a16="http://schemas.microsoft.com/office/drawing/2014/main" id="{353C607D-B025-29EA-C054-EDF762ED6EA9}"/>
              </a:ext>
            </a:extLst>
          </p:cNvPr>
          <p:cNvSpPr/>
          <p:nvPr/>
        </p:nvSpPr>
        <p:spPr>
          <a:xfrm>
            <a:off x="8820295" y="5638962"/>
            <a:ext cx="617619" cy="412437"/>
          </a:xfrm>
          <a:prstGeom prst="down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Arrow: Bent-Up 4">
            <a:extLst>
              <a:ext uri="{FF2B5EF4-FFF2-40B4-BE49-F238E27FC236}">
                <a16:creationId xmlns:a16="http://schemas.microsoft.com/office/drawing/2014/main" id="{88BCF276-F630-CB17-9BF8-8626FB506991}"/>
              </a:ext>
            </a:extLst>
          </p:cNvPr>
          <p:cNvSpPr/>
          <p:nvPr/>
        </p:nvSpPr>
        <p:spPr>
          <a:xfrm rot="10800000">
            <a:off x="3469747" y="4328595"/>
            <a:ext cx="1563291" cy="252556"/>
          </a:xfrm>
          <a:prstGeom prst="bentUp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Arrow: Bent-Up 6">
            <a:extLst>
              <a:ext uri="{FF2B5EF4-FFF2-40B4-BE49-F238E27FC236}">
                <a16:creationId xmlns:a16="http://schemas.microsoft.com/office/drawing/2014/main" id="{E390A6B1-72CD-77B0-6E72-99A020AC57BE}"/>
              </a:ext>
            </a:extLst>
          </p:cNvPr>
          <p:cNvSpPr/>
          <p:nvPr/>
        </p:nvSpPr>
        <p:spPr>
          <a:xfrm rot="10800000" flipH="1">
            <a:off x="7037078" y="4330446"/>
            <a:ext cx="1563291" cy="252556"/>
          </a:xfrm>
          <a:prstGeom prst="bentUp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Arrow: Down 7">
            <a:extLst>
              <a:ext uri="{FF2B5EF4-FFF2-40B4-BE49-F238E27FC236}">
                <a16:creationId xmlns:a16="http://schemas.microsoft.com/office/drawing/2014/main" id="{DA806F09-F6F0-545E-18AA-1C50FC43FBC9}"/>
              </a:ext>
            </a:extLst>
          </p:cNvPr>
          <p:cNvSpPr/>
          <p:nvPr/>
        </p:nvSpPr>
        <p:spPr>
          <a:xfrm>
            <a:off x="1894763" y="5638962"/>
            <a:ext cx="617619" cy="412437"/>
          </a:xfrm>
          <a:prstGeom prst="down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Arrow: Down 9">
            <a:extLst>
              <a:ext uri="{FF2B5EF4-FFF2-40B4-BE49-F238E27FC236}">
                <a16:creationId xmlns:a16="http://schemas.microsoft.com/office/drawing/2014/main" id="{89AB6CC9-9DE8-2378-942A-C073647FB7FD}"/>
              </a:ext>
            </a:extLst>
          </p:cNvPr>
          <p:cNvSpPr/>
          <p:nvPr/>
        </p:nvSpPr>
        <p:spPr>
          <a:xfrm>
            <a:off x="3852072" y="5638962"/>
            <a:ext cx="617619" cy="412437"/>
          </a:xfrm>
          <a:prstGeom prst="down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Down 14">
            <a:extLst>
              <a:ext uri="{FF2B5EF4-FFF2-40B4-BE49-F238E27FC236}">
                <a16:creationId xmlns:a16="http://schemas.microsoft.com/office/drawing/2014/main" id="{7128EB16-88EB-2BE6-47B7-C70C3F45EA61}"/>
              </a:ext>
            </a:extLst>
          </p:cNvPr>
          <p:cNvSpPr/>
          <p:nvPr/>
        </p:nvSpPr>
        <p:spPr>
          <a:xfrm>
            <a:off x="5785185" y="3892773"/>
            <a:ext cx="617619" cy="263825"/>
          </a:xfrm>
          <a:prstGeom prst="downArrow">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3351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45F0-156F-40FB-7E50-202204BE0DA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03856E6C-3EF4-536E-D869-D046C8C7B63D}"/>
              </a:ext>
            </a:extLst>
          </p:cNvPr>
          <p:cNvSpPr/>
          <p:nvPr/>
        </p:nvSpPr>
        <p:spPr>
          <a:xfrm>
            <a:off x="198250" y="5016608"/>
            <a:ext cx="11843207" cy="1766817"/>
          </a:xfrm>
          <a:prstGeom prst="rect">
            <a:avLst/>
          </a:prstGeom>
          <a:noFill/>
          <a:ln w="28575">
            <a:solidFill>
              <a:srgbClr val="19B6CA"/>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 reloadable debit card to purchase food, and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Monthly payments will be loaded onto the debit card for 12 months,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 lump sum payment will be loaded onto the debit card at the end of 12 months (equal to 12 monthly payments)</a:t>
            </a:r>
            <a:r>
              <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Funds are based on household size reported to Covered California at time of enrollment and may only be used to purchase fresh food, packaged food, baby food and non-alcoholic drinks.</a:t>
            </a:r>
          </a:p>
        </p:txBody>
      </p:sp>
      <p:sp>
        <p:nvSpPr>
          <p:cNvPr id="30" name="Rectangle 29">
            <a:extLst>
              <a:ext uri="{FF2B5EF4-FFF2-40B4-BE49-F238E27FC236}">
                <a16:creationId xmlns:a16="http://schemas.microsoft.com/office/drawing/2014/main" id="{C617BBA4-E182-5582-7485-4096B17DA222}"/>
              </a:ext>
            </a:extLst>
          </p:cNvPr>
          <p:cNvSpPr/>
          <p:nvPr/>
        </p:nvSpPr>
        <p:spPr>
          <a:xfrm>
            <a:off x="198250" y="4693558"/>
            <a:ext cx="2142232" cy="323050"/>
          </a:xfrm>
          <a:prstGeom prst="rect">
            <a:avLst/>
          </a:prstGeom>
          <a:solidFill>
            <a:srgbClr val="B8F0F6"/>
          </a:solidFill>
          <a:ln w="28575">
            <a:solidFill>
              <a:srgbClr val="19B9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Benefit</a:t>
            </a:r>
          </a:p>
        </p:txBody>
      </p:sp>
      <p:sp>
        <p:nvSpPr>
          <p:cNvPr id="28" name="Rectangle 27">
            <a:extLst>
              <a:ext uri="{FF2B5EF4-FFF2-40B4-BE49-F238E27FC236}">
                <a16:creationId xmlns:a16="http://schemas.microsoft.com/office/drawing/2014/main" id="{26E31EA9-394F-56C2-F422-011895985DE4}"/>
              </a:ext>
            </a:extLst>
          </p:cNvPr>
          <p:cNvSpPr/>
          <p:nvPr/>
        </p:nvSpPr>
        <p:spPr>
          <a:xfrm>
            <a:off x="198250" y="1355221"/>
            <a:ext cx="2057816" cy="323050"/>
          </a:xfrm>
          <a:prstGeom prst="rect">
            <a:avLst/>
          </a:prstGeom>
          <a:solidFill>
            <a:srgbClr val="FFEA9B"/>
          </a:solid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Purpose</a:t>
            </a:r>
          </a:p>
        </p:txBody>
      </p:sp>
      <p:sp>
        <p:nvSpPr>
          <p:cNvPr id="24" name="Rectangle 23">
            <a:extLst>
              <a:ext uri="{FF2B5EF4-FFF2-40B4-BE49-F238E27FC236}">
                <a16:creationId xmlns:a16="http://schemas.microsoft.com/office/drawing/2014/main" id="{B66A1316-6F53-80A7-9840-254DA4E1AB34}"/>
              </a:ext>
            </a:extLst>
          </p:cNvPr>
          <p:cNvSpPr/>
          <p:nvPr/>
        </p:nvSpPr>
        <p:spPr>
          <a:xfrm>
            <a:off x="198251" y="1678271"/>
            <a:ext cx="6623566" cy="1171662"/>
          </a:xfrm>
          <a:prstGeom prst="rect">
            <a:avLst/>
          </a:prstGeom>
          <a:no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Beyond Covered by Covered California: Grocery Support Program </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is designed to help Covered California members facing chronic health conditions and financial challenges access nutritious food to help improve food security and health outcomes. </a:t>
            </a:r>
          </a:p>
        </p:txBody>
      </p:sp>
      <p:sp>
        <p:nvSpPr>
          <p:cNvPr id="2" name="Title 1">
            <a:extLst>
              <a:ext uri="{FF2B5EF4-FFF2-40B4-BE49-F238E27FC236}">
                <a16:creationId xmlns:a16="http://schemas.microsoft.com/office/drawing/2014/main" id="{3FA4B8D3-DA34-F557-70F9-650C9A9E0478}"/>
              </a:ext>
            </a:extLst>
          </p:cNvPr>
          <p:cNvSpPr>
            <a:spLocks noGrp="1"/>
          </p:cNvSpPr>
          <p:nvPr>
            <p:ph type="title"/>
          </p:nvPr>
        </p:nvSpPr>
        <p:spPr>
          <a:xfrm>
            <a:off x="609600" y="732971"/>
            <a:ext cx="11582400" cy="537981"/>
          </a:xfrm>
        </p:spPr>
        <p:txBody>
          <a:bodyPr lIns="91440" tIns="45720" rIns="91440" bIns="45720" anchor="t">
            <a:noAutofit/>
          </a:bodyPr>
          <a:lstStyle/>
          <a:p>
            <a:r>
              <a:rPr lang="en-US">
                <a:latin typeface="Source Serif 4 Black"/>
                <a:ea typeface="Open Sans"/>
                <a:cs typeface="Open Sans"/>
              </a:rPr>
              <a:t>Grocery Support Program • Go Live 2/5/25</a:t>
            </a:r>
          </a:p>
        </p:txBody>
      </p:sp>
      <p:sp>
        <p:nvSpPr>
          <p:cNvPr id="3" name="Slide Number Placeholder 2">
            <a:extLst>
              <a:ext uri="{FF2B5EF4-FFF2-40B4-BE49-F238E27FC236}">
                <a16:creationId xmlns:a16="http://schemas.microsoft.com/office/drawing/2014/main" id="{AD91380C-8468-5DFE-E2B4-51E909FFA88A}"/>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sp>
        <p:nvSpPr>
          <p:cNvPr id="9" name="Rectangle 8">
            <a:extLst>
              <a:ext uri="{FF2B5EF4-FFF2-40B4-BE49-F238E27FC236}">
                <a16:creationId xmlns:a16="http://schemas.microsoft.com/office/drawing/2014/main" id="{5DB4FD06-C561-AC82-14D1-54295D09B8A3}"/>
              </a:ext>
            </a:extLst>
          </p:cNvPr>
          <p:cNvSpPr/>
          <p:nvPr/>
        </p:nvSpPr>
        <p:spPr>
          <a:xfrm>
            <a:off x="198250" y="2939848"/>
            <a:ext cx="2038668" cy="323050"/>
          </a:xfrm>
          <a:prstGeom prst="rect">
            <a:avLst/>
          </a:prstGeom>
          <a:solidFill>
            <a:srgbClr val="EAF599"/>
          </a:solid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Eligibility</a:t>
            </a:r>
          </a:p>
        </p:txBody>
      </p:sp>
      <p:sp>
        <p:nvSpPr>
          <p:cNvPr id="10" name="Rectangle 9">
            <a:extLst>
              <a:ext uri="{FF2B5EF4-FFF2-40B4-BE49-F238E27FC236}">
                <a16:creationId xmlns:a16="http://schemas.microsoft.com/office/drawing/2014/main" id="{7D69A14D-ED8B-E4E8-91CE-49B29B9B9BE8}"/>
              </a:ext>
            </a:extLst>
          </p:cNvPr>
          <p:cNvSpPr/>
          <p:nvPr/>
        </p:nvSpPr>
        <p:spPr>
          <a:xfrm>
            <a:off x="198251" y="3262898"/>
            <a:ext cx="6623566" cy="1340745"/>
          </a:xfrm>
          <a:prstGeom prst="rect">
            <a:avLst/>
          </a:prstGeom>
          <a:no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Covered California members who: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 Have a household income up to 250% of FPL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2. Have a chronic health issue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3. Are experiencing food insecurity</a:t>
            </a:r>
          </a:p>
        </p:txBody>
      </p:sp>
      <p:pic>
        <p:nvPicPr>
          <p:cNvPr id="4" name="Picture 3">
            <a:extLst>
              <a:ext uri="{FF2B5EF4-FFF2-40B4-BE49-F238E27FC236}">
                <a16:creationId xmlns:a16="http://schemas.microsoft.com/office/drawing/2014/main" id="{1035B2A4-EED2-E6D2-CF5C-2E0FC2D2CDA0}"/>
              </a:ext>
            </a:extLst>
          </p:cNvPr>
          <p:cNvPicPr>
            <a:picLocks noChangeAspect="1"/>
          </p:cNvPicPr>
          <p:nvPr/>
        </p:nvPicPr>
        <p:blipFill>
          <a:blip r:embed="rId3"/>
          <a:stretch>
            <a:fillRect/>
          </a:stretch>
        </p:blipFill>
        <p:spPr>
          <a:xfrm>
            <a:off x="6972981" y="1688577"/>
            <a:ext cx="5068476" cy="2915066"/>
          </a:xfrm>
          <a:prstGeom prst="rect">
            <a:avLst/>
          </a:prstGeom>
          <a:ln w="101600">
            <a:noFill/>
            <a:miter lim="800000"/>
          </a:ln>
        </p:spPr>
      </p:pic>
    </p:spTree>
    <p:extLst>
      <p:ext uri="{BB962C8B-B14F-4D97-AF65-F5344CB8AC3E}">
        <p14:creationId xmlns:p14="http://schemas.microsoft.com/office/powerpoint/2010/main" val="2008970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A43E5A-8DDC-BF28-7583-03F69E185A1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sp>
        <p:nvSpPr>
          <p:cNvPr id="2" name="Title 1">
            <a:extLst>
              <a:ext uri="{FF2B5EF4-FFF2-40B4-BE49-F238E27FC236}">
                <a16:creationId xmlns:a16="http://schemas.microsoft.com/office/drawing/2014/main" id="{DBF0A086-8874-55F6-CF39-48D153BBE8BC}"/>
              </a:ext>
            </a:extLst>
          </p:cNvPr>
          <p:cNvSpPr>
            <a:spLocks noGrp="1"/>
          </p:cNvSpPr>
          <p:nvPr>
            <p:ph type="title" idx="4294967295"/>
          </p:nvPr>
        </p:nvSpPr>
        <p:spPr>
          <a:xfrm>
            <a:off x="538812" y="825273"/>
            <a:ext cx="10558784" cy="550862"/>
          </a:xfrm>
          <a:prstGeom prst="rect">
            <a:avLst/>
          </a:prstGeom>
        </p:spPr>
        <p:txBody>
          <a:bodyPr/>
          <a:lstStyle/>
          <a:p>
            <a:r>
              <a:rPr lang="en-US" sz="4000" b="1" i="0" u="none" strike="noStrike">
                <a:solidFill>
                  <a:srgbClr val="DC6020"/>
                </a:solidFill>
                <a:effectLst/>
                <a:latin typeface="Source Serif 4 Black" panose="02040603050405020204" pitchFamily="18" charset="0"/>
                <a:ea typeface="Open Sans" panose="020B0606030504020204" pitchFamily="34" charset="0"/>
                <a:cs typeface="Open Sans" panose="020B0606030504020204" pitchFamily="34" charset="0"/>
              </a:rPr>
              <a:t>Grocery Support Program: Early Successes</a:t>
            </a:r>
            <a:endParaRPr lang="en-US" sz="4000">
              <a:solidFill>
                <a:srgbClr val="DC6020"/>
              </a:solidFill>
              <a:latin typeface="Source Serif 4 Black" panose="02040603050405020204" pitchFamily="18"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54F512A8-060E-DB2E-6CCC-A4C8ACD878CC}"/>
              </a:ext>
            </a:extLst>
          </p:cNvPr>
          <p:cNvSpPr>
            <a:spLocks noGrp="1"/>
          </p:cNvSpPr>
          <p:nvPr>
            <p:ph type="body" sz="quarter" idx="4294967295"/>
          </p:nvPr>
        </p:nvSpPr>
        <p:spPr>
          <a:xfrm>
            <a:off x="667940" y="2150166"/>
            <a:ext cx="6584950" cy="2192763"/>
          </a:xfrm>
          <a:prstGeom prst="rect">
            <a:avLst/>
          </a:prstGeom>
          <a:ln w="25400">
            <a:solidFill>
              <a:srgbClr val="939095"/>
            </a:solidFill>
          </a:ln>
        </p:spPr>
        <p:txBody>
          <a:bodyPr numCol="1"/>
          <a:lstStyle/>
          <a:p>
            <a:pPr algn="l" rtl="0" fontAlgn="base">
              <a:spcBef>
                <a:spcPts val="600"/>
              </a:spcBef>
              <a:spcAft>
                <a:spcPts val="600"/>
              </a:spcAft>
            </a:pPr>
            <a:r>
              <a:rPr lang="en-US" sz="1600" b="1" i="0" u="sng">
                <a:solidFill>
                  <a:srgbClr val="554D56"/>
                </a:solidFill>
                <a:effectLst/>
                <a:latin typeface="Open Sans" panose="020B0606030504020204" pitchFamily="34" charset="0"/>
                <a:ea typeface="Open Sans" panose="020B0606030504020204" pitchFamily="34" charset="0"/>
                <a:cs typeface="Open Sans" panose="020B0606030504020204" pitchFamily="34" charset="0"/>
              </a:rPr>
              <a:t>Enrollment Highlights</a:t>
            </a:r>
            <a:r>
              <a:rPr lang="en-US" sz="1600" b="1">
                <a:solidFill>
                  <a:srgbClr val="554D56"/>
                </a:solidFill>
                <a:latin typeface="Open Sans" panose="020B0606030504020204" pitchFamily="34" charset="0"/>
                <a:ea typeface="Open Sans" panose="020B0606030504020204" pitchFamily="34" charset="0"/>
                <a:cs typeface="Open Sans" panose="020B0606030504020204" pitchFamily="34" charset="0"/>
              </a:rPr>
              <a:t> </a:t>
            </a:r>
            <a:endParaRPr lang="en-US" sz="1600" b="0" i="0">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rtl="0" fontAlgn="base">
              <a:spcBef>
                <a:spcPts val="0"/>
              </a:spcBef>
              <a:spcAft>
                <a:spcPts val="300"/>
              </a:spcAft>
              <a:buFont typeface="Arial" panose="020B0604020202020204" pitchFamily="34" charset="0"/>
              <a:buChar char="•"/>
            </a:pPr>
            <a:r>
              <a:rPr lang="en-US" sz="1600" b="0"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Households Invited: 76,681</a:t>
            </a:r>
            <a:r>
              <a:rPr lang="en-US" sz="1600" b="0" i="0">
                <a:solidFill>
                  <a:srgbClr val="554D56"/>
                </a:solidFill>
                <a:effectLst/>
                <a:latin typeface="Open Sans" panose="020B0606030504020204" pitchFamily="34" charset="0"/>
                <a:ea typeface="Open Sans" panose="020B0606030504020204" pitchFamily="34" charset="0"/>
                <a:cs typeface="Open Sans" panose="020B0606030504020204" pitchFamily="34" charset="0"/>
              </a:rPr>
              <a:t>​</a:t>
            </a:r>
          </a:p>
          <a:p>
            <a:pPr marL="285750" indent="-285750" algn="l" rtl="0" fontAlgn="base">
              <a:spcBef>
                <a:spcPts val="0"/>
              </a:spcBef>
              <a:spcAft>
                <a:spcPts val="300"/>
              </a:spcAft>
              <a:buFont typeface="Arial" panose="020B0604020202020204" pitchFamily="34" charset="0"/>
              <a:buChar char="•"/>
            </a:pPr>
            <a:r>
              <a:rPr lang="en-US" sz="1600" b="0"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Households Enrolled: 6,975</a:t>
            </a:r>
            <a:endParaRPr lang="en-US" sz="1600" b="0" i="0">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rtl="0" fontAlgn="base">
              <a:spcBef>
                <a:spcPts val="0"/>
              </a:spcBef>
              <a:spcAft>
                <a:spcPts val="300"/>
              </a:spcAft>
              <a:buFont typeface="Arial" panose="020B0604020202020204" pitchFamily="34" charset="0"/>
              <a:buChar char="•"/>
            </a:pPr>
            <a:r>
              <a:rPr lang="en-US" sz="1600" b="0" i="0">
                <a:solidFill>
                  <a:srgbClr val="554D56"/>
                </a:solidFill>
                <a:effectLst/>
                <a:latin typeface="Open Sans" panose="020B0606030504020204" pitchFamily="34" charset="0"/>
                <a:ea typeface="Open Sans" panose="020B0606030504020204" pitchFamily="34" charset="0"/>
                <a:cs typeface="Open Sans" panose="020B0606030504020204" pitchFamily="34" charset="0"/>
              </a:rPr>
              <a:t>Household </a:t>
            </a:r>
            <a:r>
              <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rPr>
              <a:t>Members Impacted: 13,090</a:t>
            </a:r>
          </a:p>
          <a:p>
            <a:pPr marL="285750" indent="-285750" algn="l" rtl="0" fontAlgn="base">
              <a:spcBef>
                <a:spcPts val="0"/>
              </a:spcBef>
              <a:spcAft>
                <a:spcPts val="300"/>
              </a:spcAft>
              <a:buFont typeface="Arial" panose="020B0604020202020204" pitchFamily="34" charset="0"/>
              <a:buChar char="•"/>
            </a:pPr>
            <a:r>
              <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rPr>
              <a:t>Budgeted Amount Encumbered: 99.9%</a:t>
            </a:r>
          </a:p>
          <a:p>
            <a:pPr marL="285750" indent="-285750" fontAlgn="base">
              <a:spcBef>
                <a:spcPts val="0"/>
              </a:spcBef>
              <a:spcAft>
                <a:spcPts val="300"/>
              </a:spcAft>
              <a:buFont typeface="Arial" panose="020B0604020202020204" pitchFamily="34" charset="0"/>
              <a:buChar char="•"/>
            </a:pPr>
            <a:r>
              <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rPr>
              <a:t>Average Award Per Household $1,646 </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spcBef>
                <a:spcPts val="0"/>
              </a:spcBef>
              <a:spcAft>
                <a:spcPts val="300"/>
              </a:spcAft>
              <a:buFont typeface="Arial" panose="020B0604020202020204" pitchFamily="34" charset="0"/>
              <a:buChar char="•"/>
            </a:pPr>
            <a:r>
              <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rPr>
              <a:t>75.2% of approved applicants completed the baseline survey</a:t>
            </a:r>
          </a:p>
        </p:txBody>
      </p:sp>
      <p:sp>
        <p:nvSpPr>
          <p:cNvPr id="5" name="Rectangle 4">
            <a:extLst>
              <a:ext uri="{FF2B5EF4-FFF2-40B4-BE49-F238E27FC236}">
                <a16:creationId xmlns:a16="http://schemas.microsoft.com/office/drawing/2014/main" id="{801AD326-039F-31A8-1AA5-F09AB675B5EE}"/>
              </a:ext>
            </a:extLst>
          </p:cNvPr>
          <p:cNvSpPr/>
          <p:nvPr/>
        </p:nvSpPr>
        <p:spPr>
          <a:xfrm>
            <a:off x="10080999" y="6511564"/>
            <a:ext cx="2033195" cy="3334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Data as of 7/21/2025</a:t>
            </a:r>
          </a:p>
        </p:txBody>
      </p:sp>
      <p:sp>
        <p:nvSpPr>
          <p:cNvPr id="19" name="TextBox 18">
            <a:extLst>
              <a:ext uri="{FF2B5EF4-FFF2-40B4-BE49-F238E27FC236}">
                <a16:creationId xmlns:a16="http://schemas.microsoft.com/office/drawing/2014/main" id="{67817B14-8571-562B-D061-9D8936F0079C}"/>
              </a:ext>
            </a:extLst>
          </p:cNvPr>
          <p:cNvSpPr txBox="1"/>
          <p:nvPr/>
        </p:nvSpPr>
        <p:spPr>
          <a:xfrm>
            <a:off x="526040" y="4412640"/>
            <a:ext cx="11094660" cy="2145268"/>
          </a:xfrm>
          <a:prstGeom prst="wedgeRoundRectCallout">
            <a:avLst/>
          </a:prstGeom>
          <a:noFill/>
          <a:ln w="25400">
            <a:solidFill>
              <a:srgbClr val="1E6F7E"/>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sng"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Early Feedback</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700" b="1" i="0" u="sng"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“To whom it may concern: I would like to be considered for this program. We do not eat healthy and I have heart disease. Please let me know what is required to qualify. Best regards. Thank you!”</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700" b="0" i="1"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"Wow! What an incredible program… I guess we are just waiting for a representative from Forward to reach out? Via Email? How will we know we’ve been offered this opportunity? I want to be sure not to miss any announcements, requests for information, etc.…”</a:t>
            </a:r>
          </a:p>
        </p:txBody>
      </p:sp>
      <p:pic>
        <p:nvPicPr>
          <p:cNvPr id="7" name="Picture 6">
            <a:extLst>
              <a:ext uri="{FF2B5EF4-FFF2-40B4-BE49-F238E27FC236}">
                <a16:creationId xmlns:a16="http://schemas.microsoft.com/office/drawing/2014/main" id="{A2EFB8D8-9399-3EB0-9A10-230717993CF6}"/>
              </a:ext>
            </a:extLst>
          </p:cNvPr>
          <p:cNvPicPr>
            <a:picLocks noChangeAspect="1"/>
          </p:cNvPicPr>
          <p:nvPr/>
        </p:nvPicPr>
        <p:blipFill>
          <a:blip r:embed="rId3"/>
          <a:stretch>
            <a:fillRect/>
          </a:stretch>
        </p:blipFill>
        <p:spPr>
          <a:xfrm>
            <a:off x="8007173" y="2150166"/>
            <a:ext cx="3473436" cy="2192763"/>
          </a:xfrm>
          <a:prstGeom prst="rect">
            <a:avLst/>
          </a:prstGeom>
        </p:spPr>
      </p:pic>
    </p:spTree>
    <p:extLst>
      <p:ext uri="{BB962C8B-B14F-4D97-AF65-F5344CB8AC3E}">
        <p14:creationId xmlns:p14="http://schemas.microsoft.com/office/powerpoint/2010/main" val="2436665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E71A-C16D-ADBE-5692-99608B9E5F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69031E-58BC-A183-A0EB-C536B9AACF5E}"/>
              </a:ext>
            </a:extLst>
          </p:cNvPr>
          <p:cNvSpPr/>
          <p:nvPr/>
        </p:nvSpPr>
        <p:spPr>
          <a:xfrm>
            <a:off x="152880" y="1621691"/>
            <a:ext cx="3946358" cy="4951826"/>
          </a:xfrm>
          <a:prstGeom prst="rect">
            <a:avLst/>
          </a:prstGeom>
          <a:solidFill>
            <a:srgbClr val="FFF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78017E7B-0F3A-B4FE-B01A-E55DCB7EC38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33"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1AE9614F-D91C-D50F-070B-E05A94065EBC}"/>
              </a:ext>
            </a:extLst>
          </p:cNvPr>
          <p:cNvSpPr>
            <a:spLocks noGrp="1"/>
          </p:cNvSpPr>
          <p:nvPr>
            <p:ph type="title" idx="4294967295"/>
          </p:nvPr>
        </p:nvSpPr>
        <p:spPr>
          <a:xfrm>
            <a:off x="594727" y="813527"/>
            <a:ext cx="12032560" cy="692150"/>
          </a:xfrm>
          <a:prstGeom prst="rect">
            <a:avLst/>
          </a:prstGeom>
        </p:spPr>
        <p:txBody>
          <a:bodyPr/>
          <a:lstStyle/>
          <a:p>
            <a:r>
              <a:rPr lang="en-US" sz="3600">
                <a:solidFill>
                  <a:srgbClr val="DC6020"/>
                </a:solidFill>
                <a:latin typeface="Source Serif 4 Black" panose="02040603050405020204" pitchFamily="18" charset="0"/>
              </a:rPr>
              <a:t>Grocery Support Program Member Spending</a:t>
            </a:r>
          </a:p>
        </p:txBody>
      </p:sp>
      <p:graphicFrame>
        <p:nvGraphicFramePr>
          <p:cNvPr id="5" name="Chart 4">
            <a:extLst>
              <a:ext uri="{FF2B5EF4-FFF2-40B4-BE49-F238E27FC236}">
                <a16:creationId xmlns:a16="http://schemas.microsoft.com/office/drawing/2014/main" id="{CFC76721-0882-C3F0-28DC-20F53872105D}"/>
              </a:ext>
            </a:extLst>
          </p:cNvPr>
          <p:cNvGraphicFramePr>
            <a:graphicFrameLocks/>
          </p:cNvGraphicFramePr>
          <p:nvPr>
            <p:extLst>
              <p:ext uri="{D42A27DB-BD31-4B8C-83A1-F6EECF244321}">
                <p14:modId xmlns:p14="http://schemas.microsoft.com/office/powerpoint/2010/main" val="3298287162"/>
              </p:ext>
            </p:extLst>
          </p:nvPr>
        </p:nvGraphicFramePr>
        <p:xfrm>
          <a:off x="4221159" y="1621691"/>
          <a:ext cx="7817961" cy="49518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219B26B5-DF7F-36E2-1C1B-E2CAEFB9A05E}"/>
              </a:ext>
            </a:extLst>
          </p:cNvPr>
          <p:cNvSpPr/>
          <p:nvPr/>
        </p:nvSpPr>
        <p:spPr>
          <a:xfrm>
            <a:off x="304798" y="1873274"/>
            <a:ext cx="3852422" cy="4399563"/>
          </a:xfrm>
          <a:prstGeom prst="rect">
            <a:avLst/>
          </a:prstGeom>
          <a:noFill/>
          <a:ln w="317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Top 3 Categories</a:t>
            </a: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for Spending month over month from March 2025 – July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Grocery Stores, Supermarkets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Wholesale Clubs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Discount Stores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Top 3 Categories: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Make up </a:t>
            </a: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92.14% </a:t>
            </a: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of</a:t>
            </a: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total funds </a:t>
            </a: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spent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Account for </a:t>
            </a: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$1,992,710 </a:t>
            </a:r>
            <a:r>
              <a:rPr kumimoji="0" lang="en-US" sz="20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lang="en-US" sz="20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member spending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637492-217E-D2E9-5B41-5DF18456D7A7}"/>
              </a:ext>
            </a:extLst>
          </p:cNvPr>
          <p:cNvSpPr/>
          <p:nvPr/>
        </p:nvSpPr>
        <p:spPr>
          <a:xfrm>
            <a:off x="4157220" y="6616562"/>
            <a:ext cx="1686388" cy="1807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Data as of 9/10/2025</a:t>
            </a:r>
          </a:p>
        </p:txBody>
      </p:sp>
    </p:spTree>
    <p:extLst>
      <p:ext uri="{BB962C8B-B14F-4D97-AF65-F5344CB8AC3E}">
        <p14:creationId xmlns:p14="http://schemas.microsoft.com/office/powerpoint/2010/main" val="2703715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93255-B03C-6680-184E-B2DC5FA466D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CA51834-F2EE-DA27-A200-BA4D28752FEB}"/>
              </a:ext>
            </a:extLst>
          </p:cNvPr>
          <p:cNvSpPr/>
          <p:nvPr/>
        </p:nvSpPr>
        <p:spPr>
          <a:xfrm>
            <a:off x="188844" y="5146918"/>
            <a:ext cx="11843206" cy="1429111"/>
          </a:xfrm>
          <a:prstGeom prst="rect">
            <a:avLst/>
          </a:prstGeom>
          <a:noFill/>
          <a:ln w="28575">
            <a:solidFill>
              <a:srgbClr val="19B6CA"/>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Families can earn up to $1,000 for their CalKIDS savings account, which can be used for educational expenses</a:t>
            </a:r>
            <a:r>
              <a:rPr kumimoji="0" lang="en-US" sz="16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Steps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$150 Program Consent &amp; CalKIDS Registration </a:t>
            </a:r>
            <a:endPar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2 - 6: </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$100 Per PC Visit &amp; Vaccine(s) at Specified Age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7 - 9: </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$150 Per Flu Shot During Specified Time</a:t>
            </a:r>
          </a:p>
        </p:txBody>
      </p:sp>
      <p:sp>
        <p:nvSpPr>
          <p:cNvPr id="30" name="Rectangle 29">
            <a:extLst>
              <a:ext uri="{FF2B5EF4-FFF2-40B4-BE49-F238E27FC236}">
                <a16:creationId xmlns:a16="http://schemas.microsoft.com/office/drawing/2014/main" id="{DAD0B241-4E3B-B97E-57C9-F6520A02F778}"/>
              </a:ext>
            </a:extLst>
          </p:cNvPr>
          <p:cNvSpPr/>
          <p:nvPr/>
        </p:nvSpPr>
        <p:spPr>
          <a:xfrm>
            <a:off x="188844" y="4823868"/>
            <a:ext cx="2038666" cy="323050"/>
          </a:xfrm>
          <a:prstGeom prst="rect">
            <a:avLst/>
          </a:prstGeom>
          <a:solidFill>
            <a:srgbClr val="B8F0F6"/>
          </a:solidFill>
          <a:ln w="28575">
            <a:solidFill>
              <a:srgbClr val="19B9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Benefit</a:t>
            </a:r>
          </a:p>
        </p:txBody>
      </p:sp>
      <p:sp>
        <p:nvSpPr>
          <p:cNvPr id="28" name="Rectangle 27">
            <a:extLst>
              <a:ext uri="{FF2B5EF4-FFF2-40B4-BE49-F238E27FC236}">
                <a16:creationId xmlns:a16="http://schemas.microsoft.com/office/drawing/2014/main" id="{B45E3A06-BA9B-E344-6A3A-2C3B6A626C9F}"/>
              </a:ext>
            </a:extLst>
          </p:cNvPr>
          <p:cNvSpPr/>
          <p:nvPr/>
        </p:nvSpPr>
        <p:spPr>
          <a:xfrm>
            <a:off x="188841" y="1426819"/>
            <a:ext cx="2038668" cy="323050"/>
          </a:xfrm>
          <a:prstGeom prst="rect">
            <a:avLst/>
          </a:prstGeom>
          <a:solidFill>
            <a:srgbClr val="FFEA9B"/>
          </a:solid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Purpose</a:t>
            </a:r>
          </a:p>
        </p:txBody>
      </p:sp>
      <p:sp>
        <p:nvSpPr>
          <p:cNvPr id="24" name="Rectangle 23">
            <a:extLst>
              <a:ext uri="{FF2B5EF4-FFF2-40B4-BE49-F238E27FC236}">
                <a16:creationId xmlns:a16="http://schemas.microsoft.com/office/drawing/2014/main" id="{B91657B8-A1AA-5D6E-C6BB-1822D3AFE2D7}"/>
              </a:ext>
            </a:extLst>
          </p:cNvPr>
          <p:cNvSpPr/>
          <p:nvPr/>
        </p:nvSpPr>
        <p:spPr>
          <a:xfrm>
            <a:off x="188841" y="1752699"/>
            <a:ext cx="6641365" cy="1148355"/>
          </a:xfrm>
          <a:prstGeom prst="rect">
            <a:avLst/>
          </a:prstGeom>
          <a:no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1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Beyond Covered by Covered California: Child Savings Account Program</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aims improve well-child visits and childhood immunization rates for children under the age of two enrolled in Covered California, while helping families invest in their child’s future.</a:t>
            </a:r>
          </a:p>
        </p:txBody>
      </p:sp>
      <p:sp>
        <p:nvSpPr>
          <p:cNvPr id="3" name="Slide Number Placeholder 2">
            <a:extLst>
              <a:ext uri="{FF2B5EF4-FFF2-40B4-BE49-F238E27FC236}">
                <a16:creationId xmlns:a16="http://schemas.microsoft.com/office/drawing/2014/main" id="{9190E8E6-7294-7AAD-A72C-4195708A9F77}"/>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00"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ADDBD912-F8B7-7813-3A6F-452C655DF812}"/>
              </a:ext>
            </a:extLst>
          </p:cNvPr>
          <p:cNvSpPr>
            <a:spLocks noGrp="1"/>
          </p:cNvSpPr>
          <p:nvPr>
            <p:ph type="title" idx="4294967295"/>
          </p:nvPr>
        </p:nvSpPr>
        <p:spPr>
          <a:xfrm>
            <a:off x="609600" y="851351"/>
            <a:ext cx="11582400" cy="365125"/>
          </a:xfrm>
          <a:prstGeom prst="rect">
            <a:avLst/>
          </a:prstGeom>
        </p:spPr>
        <p:txBody>
          <a:bodyPr/>
          <a:lstStyle/>
          <a:p>
            <a:r>
              <a:rPr lang="en-US" sz="36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Child Savings Account Program • Go Live 2/25/25</a:t>
            </a:r>
          </a:p>
        </p:txBody>
      </p:sp>
      <p:sp>
        <p:nvSpPr>
          <p:cNvPr id="7" name="TextBox 6">
            <a:extLst>
              <a:ext uri="{FF2B5EF4-FFF2-40B4-BE49-F238E27FC236}">
                <a16:creationId xmlns:a16="http://schemas.microsoft.com/office/drawing/2014/main" id="{3E3B4900-DE8E-89A4-FE9F-9A0EE0D018F0}"/>
              </a:ext>
            </a:extLst>
          </p:cNvPr>
          <p:cNvSpPr txBox="1"/>
          <p:nvPr/>
        </p:nvSpPr>
        <p:spPr>
          <a:xfrm>
            <a:off x="127990" y="6596390"/>
            <a:ext cx="841293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*Beyond Covered program is designed to assist parents/guardians with CalKIDS account registration</a:t>
            </a:r>
          </a:p>
        </p:txBody>
      </p:sp>
      <p:pic>
        <p:nvPicPr>
          <p:cNvPr id="8" name="Picture 7">
            <a:extLst>
              <a:ext uri="{FF2B5EF4-FFF2-40B4-BE49-F238E27FC236}">
                <a16:creationId xmlns:a16="http://schemas.microsoft.com/office/drawing/2014/main" id="{5E0BC547-D988-7895-E7A7-B6434DFDE6EB}"/>
              </a:ext>
            </a:extLst>
          </p:cNvPr>
          <p:cNvPicPr>
            <a:picLocks noChangeAspect="1"/>
          </p:cNvPicPr>
          <p:nvPr/>
        </p:nvPicPr>
        <p:blipFill>
          <a:blip r:embed="rId3"/>
          <a:stretch>
            <a:fillRect/>
          </a:stretch>
        </p:blipFill>
        <p:spPr>
          <a:xfrm>
            <a:off x="6965880" y="1735510"/>
            <a:ext cx="5066170" cy="2913740"/>
          </a:xfrm>
          <a:prstGeom prst="rect">
            <a:avLst/>
          </a:prstGeom>
          <a:ln w="50800">
            <a:noFill/>
            <a:miter lim="800000"/>
          </a:ln>
        </p:spPr>
      </p:pic>
      <p:sp>
        <p:nvSpPr>
          <p:cNvPr id="9" name="Rectangle 8">
            <a:extLst>
              <a:ext uri="{FF2B5EF4-FFF2-40B4-BE49-F238E27FC236}">
                <a16:creationId xmlns:a16="http://schemas.microsoft.com/office/drawing/2014/main" id="{F1676866-12D5-1A73-03FD-C076552CACBB}"/>
              </a:ext>
            </a:extLst>
          </p:cNvPr>
          <p:cNvSpPr/>
          <p:nvPr/>
        </p:nvSpPr>
        <p:spPr>
          <a:xfrm>
            <a:off x="188842" y="3064144"/>
            <a:ext cx="2038668" cy="323050"/>
          </a:xfrm>
          <a:prstGeom prst="rect">
            <a:avLst/>
          </a:prstGeom>
          <a:solidFill>
            <a:srgbClr val="EAF599"/>
          </a:solid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Eligibility</a:t>
            </a:r>
          </a:p>
        </p:txBody>
      </p:sp>
      <p:sp>
        <p:nvSpPr>
          <p:cNvPr id="10" name="Rectangle 9">
            <a:extLst>
              <a:ext uri="{FF2B5EF4-FFF2-40B4-BE49-F238E27FC236}">
                <a16:creationId xmlns:a16="http://schemas.microsoft.com/office/drawing/2014/main" id="{2CD50945-A62A-606C-0139-9EEB204BEEF4}"/>
              </a:ext>
            </a:extLst>
          </p:cNvPr>
          <p:cNvSpPr/>
          <p:nvPr/>
        </p:nvSpPr>
        <p:spPr>
          <a:xfrm>
            <a:off x="188842" y="3385629"/>
            <a:ext cx="6641365" cy="1276714"/>
          </a:xfrm>
          <a:prstGeom prst="rect">
            <a:avLst/>
          </a:prstGeom>
          <a:no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Children under 2 years old who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1. Enrolled in a Covered California Health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2. Born in 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3. Registered for a CalKIDS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7313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795E08-C30C-C705-FF3A-3CF946804FF9}"/>
              </a:ext>
            </a:extLst>
          </p:cNvPr>
          <p:cNvSpPr/>
          <p:nvPr/>
        </p:nvSpPr>
        <p:spPr>
          <a:xfrm>
            <a:off x="6188615" y="1450452"/>
            <a:ext cx="5916891" cy="5130539"/>
          </a:xfrm>
          <a:prstGeom prst="rect">
            <a:avLst/>
          </a:prstGeom>
          <a:solidFill>
            <a:srgbClr val="EF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6E1AE86-3DE3-1349-93ED-F2A358CEF0FF}"/>
              </a:ext>
            </a:extLst>
          </p:cNvPr>
          <p:cNvSpPr/>
          <p:nvPr/>
        </p:nvSpPr>
        <p:spPr>
          <a:xfrm>
            <a:off x="115390" y="1450452"/>
            <a:ext cx="5974241" cy="5130539"/>
          </a:xfrm>
          <a:prstGeom prst="rect">
            <a:avLst/>
          </a:prstGeom>
          <a:solidFill>
            <a:srgbClr val="EF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7A8E1EEA-9F25-49FD-A79E-A357B27158D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33"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23DBB48A-5392-4EA7-9016-847628F0C80E}"/>
              </a:ext>
            </a:extLst>
          </p:cNvPr>
          <p:cNvSpPr>
            <a:spLocks noGrp="1"/>
          </p:cNvSpPr>
          <p:nvPr>
            <p:ph type="title" idx="4294967295"/>
          </p:nvPr>
        </p:nvSpPr>
        <p:spPr>
          <a:xfrm>
            <a:off x="424122" y="759103"/>
            <a:ext cx="11582400" cy="538162"/>
          </a:xfrm>
          <a:prstGeom prst="rect">
            <a:avLst/>
          </a:prstGeom>
        </p:spPr>
        <p:txBody>
          <a:bodyPr/>
          <a:lstStyle/>
          <a:p>
            <a:r>
              <a:rPr lang="en-US" sz="32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2025 Direct to Member Pophi Enrollment Trends</a:t>
            </a:r>
          </a:p>
        </p:txBody>
      </p:sp>
      <p:sp>
        <p:nvSpPr>
          <p:cNvPr id="12" name="Rectangle 11">
            <a:extLst>
              <a:ext uri="{FF2B5EF4-FFF2-40B4-BE49-F238E27FC236}">
                <a16:creationId xmlns:a16="http://schemas.microsoft.com/office/drawing/2014/main" id="{62145C6A-B807-C09D-5C4E-4934DCA67C31}"/>
              </a:ext>
            </a:extLst>
          </p:cNvPr>
          <p:cNvSpPr/>
          <p:nvPr/>
        </p:nvSpPr>
        <p:spPr>
          <a:xfrm>
            <a:off x="214372" y="1551649"/>
            <a:ext cx="5718929" cy="674157"/>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Grocery Support Program Enrollment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F5776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5776B"/>
                </a:solidFill>
                <a:effectLst/>
                <a:uLnTx/>
                <a:uFillTx/>
                <a:latin typeface="Open Sans" panose="020B0606030504020204" pitchFamily="34" charset="0"/>
                <a:ea typeface="Open Sans" panose="020B0606030504020204" pitchFamily="34" charset="0"/>
                <a:cs typeface="Open Sans" panose="020B0606030504020204" pitchFamily="34" charset="0"/>
              </a:rPr>
              <a:t>Overall Enrollment Rate: 9.10%</a:t>
            </a:r>
          </a:p>
        </p:txBody>
      </p:sp>
      <p:sp>
        <p:nvSpPr>
          <p:cNvPr id="13" name="Rectangle 12">
            <a:extLst>
              <a:ext uri="{FF2B5EF4-FFF2-40B4-BE49-F238E27FC236}">
                <a16:creationId xmlns:a16="http://schemas.microsoft.com/office/drawing/2014/main" id="{CE76D1EA-8BAE-E263-D8CC-B6B85491EF6C}"/>
              </a:ext>
            </a:extLst>
          </p:cNvPr>
          <p:cNvSpPr/>
          <p:nvPr/>
        </p:nvSpPr>
        <p:spPr>
          <a:xfrm>
            <a:off x="6289557" y="1552517"/>
            <a:ext cx="5718929" cy="67328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Child Saving’s Account Program Enrollment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5776B"/>
                </a:solidFill>
                <a:effectLst/>
                <a:uLnTx/>
                <a:uFillTx/>
                <a:latin typeface="Open Sans" panose="020B0606030504020204" pitchFamily="34" charset="0"/>
                <a:ea typeface="Open Sans" panose="020B0606030504020204" pitchFamily="34" charset="0"/>
                <a:cs typeface="Open Sans" panose="020B0606030504020204" pitchFamily="34" charset="0"/>
              </a:rPr>
              <a:t>Overall Enrollment Rate: 6.66%</a:t>
            </a:r>
          </a:p>
        </p:txBody>
      </p:sp>
      <p:graphicFrame>
        <p:nvGraphicFramePr>
          <p:cNvPr id="6" name="Chart 5">
            <a:extLst>
              <a:ext uri="{FF2B5EF4-FFF2-40B4-BE49-F238E27FC236}">
                <a16:creationId xmlns:a16="http://schemas.microsoft.com/office/drawing/2014/main" id="{6941AD4D-EC48-A330-931E-9001A9C81669}"/>
              </a:ext>
            </a:extLst>
          </p:cNvPr>
          <p:cNvGraphicFramePr>
            <a:graphicFrameLocks/>
          </p:cNvGraphicFramePr>
          <p:nvPr>
            <p:extLst>
              <p:ext uri="{D42A27DB-BD31-4B8C-83A1-F6EECF244321}">
                <p14:modId xmlns:p14="http://schemas.microsoft.com/office/powerpoint/2010/main" val="2723087507"/>
              </p:ext>
            </p:extLst>
          </p:nvPr>
        </p:nvGraphicFramePr>
        <p:xfrm>
          <a:off x="214372" y="2301221"/>
          <a:ext cx="5718929" cy="4126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04F01B6-E642-A0F1-B28A-47062EF986E4}"/>
              </a:ext>
            </a:extLst>
          </p:cNvPr>
          <p:cNvGraphicFramePr>
            <a:graphicFrameLocks/>
          </p:cNvGraphicFramePr>
          <p:nvPr>
            <p:extLst>
              <p:ext uri="{D42A27DB-BD31-4B8C-83A1-F6EECF244321}">
                <p14:modId xmlns:p14="http://schemas.microsoft.com/office/powerpoint/2010/main" val="1110637553"/>
              </p:ext>
            </p:extLst>
          </p:nvPr>
        </p:nvGraphicFramePr>
        <p:xfrm>
          <a:off x="6291522" y="2303860"/>
          <a:ext cx="5715000" cy="412394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9EE5FA12-9869-7C70-CFC6-6441E9AE6F82}"/>
              </a:ext>
            </a:extLst>
          </p:cNvPr>
          <p:cNvSpPr txBox="1"/>
          <p:nvPr/>
        </p:nvSpPr>
        <p:spPr>
          <a:xfrm>
            <a:off x="115388" y="6580991"/>
            <a:ext cx="62499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Date as of 9/10/2025. Blank areas are suppressed data due to counts too low to report. </a:t>
            </a:r>
          </a:p>
        </p:txBody>
      </p:sp>
    </p:spTree>
    <p:extLst>
      <p:ext uri="{BB962C8B-B14F-4D97-AF65-F5344CB8AC3E}">
        <p14:creationId xmlns:p14="http://schemas.microsoft.com/office/powerpoint/2010/main" val="2463394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871C-009A-59A3-D938-B21D53BB2BF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6B60EEB-AB04-E731-DC69-8B65B24B4E14}"/>
              </a:ext>
            </a:extLst>
          </p:cNvPr>
          <p:cNvSpPr/>
          <p:nvPr/>
        </p:nvSpPr>
        <p:spPr>
          <a:xfrm>
            <a:off x="6174169" y="1939679"/>
            <a:ext cx="5916888" cy="4668765"/>
          </a:xfrm>
          <a:prstGeom prst="rect">
            <a:avLst/>
          </a:prstGeom>
          <a:solidFill>
            <a:srgbClr val="EF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BE897ADB-15DF-0E15-EF84-0B6615D1D599}"/>
              </a:ext>
            </a:extLst>
          </p:cNvPr>
          <p:cNvSpPr/>
          <p:nvPr/>
        </p:nvSpPr>
        <p:spPr>
          <a:xfrm>
            <a:off x="100944" y="1939679"/>
            <a:ext cx="5916890" cy="4668765"/>
          </a:xfrm>
          <a:prstGeom prst="rect">
            <a:avLst/>
          </a:prstGeom>
          <a:solidFill>
            <a:srgbClr val="EF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F6952863-A2AD-B6C7-DFAD-AA232462C836}"/>
              </a:ext>
            </a:extLst>
          </p:cNvPr>
          <p:cNvSpPr>
            <a:spLocks noGrp="1"/>
          </p:cNvSpPr>
          <p:nvPr>
            <p:ph type="title"/>
          </p:nvPr>
        </p:nvSpPr>
        <p:spPr>
          <a:xfrm>
            <a:off x="609600" y="811414"/>
            <a:ext cx="11582400" cy="537981"/>
          </a:xfrm>
          <a:prstGeom prst="rect">
            <a:avLst/>
          </a:prstGeom>
        </p:spPr>
        <p:txBody>
          <a:bodyPr/>
          <a:lstStyle/>
          <a:p>
            <a:r>
              <a:rPr lang="en-US" sz="4000" err="1"/>
              <a:t>PopHI</a:t>
            </a:r>
            <a:r>
              <a:rPr lang="en-US" sz="4000"/>
              <a:t> Enrollment by Demographic</a:t>
            </a:r>
          </a:p>
        </p:txBody>
      </p:sp>
      <p:sp>
        <p:nvSpPr>
          <p:cNvPr id="3" name="Slide Number Placeholder 2">
            <a:extLst>
              <a:ext uri="{FF2B5EF4-FFF2-40B4-BE49-F238E27FC236}">
                <a16:creationId xmlns:a16="http://schemas.microsoft.com/office/drawing/2014/main" id="{6ED36437-F250-9CEF-4371-501C66766041}"/>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00"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Chart 6">
            <a:extLst>
              <a:ext uri="{FF2B5EF4-FFF2-40B4-BE49-F238E27FC236}">
                <a16:creationId xmlns:a16="http://schemas.microsoft.com/office/drawing/2014/main" id="{9C7D3437-5B44-7D7E-27E0-8DF309F8FF60}"/>
              </a:ext>
            </a:extLst>
          </p:cNvPr>
          <p:cNvGraphicFramePr>
            <a:graphicFrameLocks/>
          </p:cNvGraphicFramePr>
          <p:nvPr>
            <p:extLst>
              <p:ext uri="{D42A27DB-BD31-4B8C-83A1-F6EECF244321}">
                <p14:modId xmlns:p14="http://schemas.microsoft.com/office/powerpoint/2010/main" val="3899827710"/>
              </p:ext>
            </p:extLst>
          </p:nvPr>
        </p:nvGraphicFramePr>
        <p:xfrm>
          <a:off x="199925" y="2338292"/>
          <a:ext cx="5718929" cy="4197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4782EF5-39E9-F837-FF10-D1B7D6BAE0C9}"/>
              </a:ext>
            </a:extLst>
          </p:cNvPr>
          <p:cNvGraphicFramePr>
            <a:graphicFrameLocks/>
          </p:cNvGraphicFramePr>
          <p:nvPr>
            <p:extLst>
              <p:ext uri="{D42A27DB-BD31-4B8C-83A1-F6EECF244321}">
                <p14:modId xmlns:p14="http://schemas.microsoft.com/office/powerpoint/2010/main" val="3056145224"/>
              </p:ext>
            </p:extLst>
          </p:nvPr>
        </p:nvGraphicFramePr>
        <p:xfrm>
          <a:off x="6277075" y="2338726"/>
          <a:ext cx="5715000" cy="4197096"/>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50A8B120-5B74-7DD4-9447-127E14EF1E9D}"/>
              </a:ext>
            </a:extLst>
          </p:cNvPr>
          <p:cNvSpPr/>
          <p:nvPr/>
        </p:nvSpPr>
        <p:spPr>
          <a:xfrm>
            <a:off x="199925" y="1939679"/>
            <a:ext cx="5718929" cy="3048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Grocery Support Program</a:t>
            </a:r>
          </a:p>
        </p:txBody>
      </p:sp>
      <p:sp>
        <p:nvSpPr>
          <p:cNvPr id="13" name="Rectangle 12">
            <a:extLst>
              <a:ext uri="{FF2B5EF4-FFF2-40B4-BE49-F238E27FC236}">
                <a16:creationId xmlns:a16="http://schemas.microsoft.com/office/drawing/2014/main" id="{ABF08A3C-2773-90D6-A5DC-C388961B805A}"/>
              </a:ext>
            </a:extLst>
          </p:cNvPr>
          <p:cNvSpPr/>
          <p:nvPr/>
        </p:nvSpPr>
        <p:spPr>
          <a:xfrm>
            <a:off x="6275110" y="1940547"/>
            <a:ext cx="5718929" cy="30480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Child Saving’s Account Program</a:t>
            </a:r>
          </a:p>
        </p:txBody>
      </p:sp>
      <p:sp>
        <p:nvSpPr>
          <p:cNvPr id="6" name="TextBox 5">
            <a:extLst>
              <a:ext uri="{FF2B5EF4-FFF2-40B4-BE49-F238E27FC236}">
                <a16:creationId xmlns:a16="http://schemas.microsoft.com/office/drawing/2014/main" id="{587BF8FB-1C1F-5884-A7C2-493DCDEA8072}"/>
              </a:ext>
            </a:extLst>
          </p:cNvPr>
          <p:cNvSpPr txBox="1"/>
          <p:nvPr/>
        </p:nvSpPr>
        <p:spPr>
          <a:xfrm>
            <a:off x="635793" y="1396302"/>
            <a:ext cx="10920413"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9515A"/>
                </a:solidFill>
                <a:effectLst/>
                <a:uLnTx/>
                <a:uFillTx/>
                <a:latin typeface="Open Sans" panose="020B0606030504020204" pitchFamily="34" charset="0"/>
                <a:ea typeface="Open Sans" panose="020B0606030504020204" pitchFamily="34" charset="0"/>
                <a:cs typeface="Open Sans" panose="020B0606030504020204" pitchFamily="34" charset="0"/>
              </a:rPr>
              <a:t>While enrollment mostly matches the demographics of Covered California’s overall enrollee population, PopHIs are tracked closely, and future adjustments will continue to center equity </a:t>
            </a:r>
          </a:p>
        </p:txBody>
      </p:sp>
      <p:sp>
        <p:nvSpPr>
          <p:cNvPr id="10" name="Rectangle 9">
            <a:extLst>
              <a:ext uri="{FF2B5EF4-FFF2-40B4-BE49-F238E27FC236}">
                <a16:creationId xmlns:a16="http://schemas.microsoft.com/office/drawing/2014/main" id="{61CAD7A2-CC1A-BC46-49EC-441CFE1A9DB3}"/>
              </a:ext>
            </a:extLst>
          </p:cNvPr>
          <p:cNvSpPr/>
          <p:nvPr/>
        </p:nvSpPr>
        <p:spPr>
          <a:xfrm>
            <a:off x="4031381" y="2612843"/>
            <a:ext cx="616017" cy="1977984"/>
          </a:xfrm>
          <a:prstGeom prst="rect">
            <a:avLst/>
          </a:prstGeom>
          <a:noFill/>
          <a:ln>
            <a:solidFill>
              <a:srgbClr val="F577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5C8253A6-E647-5B9A-F862-1A653D0EA5AC}"/>
              </a:ext>
            </a:extLst>
          </p:cNvPr>
          <p:cNvSpPr/>
          <p:nvPr/>
        </p:nvSpPr>
        <p:spPr>
          <a:xfrm>
            <a:off x="10082463" y="3119732"/>
            <a:ext cx="616017" cy="1469984"/>
          </a:xfrm>
          <a:prstGeom prst="rect">
            <a:avLst/>
          </a:prstGeom>
          <a:noFill/>
          <a:ln>
            <a:solidFill>
              <a:srgbClr val="F577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E121E3AE-B9D0-31F5-6B0B-FCC7F1EB8B37}"/>
              </a:ext>
            </a:extLst>
          </p:cNvPr>
          <p:cNvSpPr/>
          <p:nvPr/>
        </p:nvSpPr>
        <p:spPr>
          <a:xfrm>
            <a:off x="8972356" y="2897322"/>
            <a:ext cx="616017" cy="1693504"/>
          </a:xfrm>
          <a:prstGeom prst="rect">
            <a:avLst/>
          </a:prstGeom>
          <a:noFill/>
          <a:ln>
            <a:solidFill>
              <a:srgbClr val="F577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CB89DC2F-79FE-8F3C-A84C-24AE820CFB4C}"/>
              </a:ext>
            </a:extLst>
          </p:cNvPr>
          <p:cNvSpPr txBox="1"/>
          <p:nvPr/>
        </p:nvSpPr>
        <p:spPr>
          <a:xfrm>
            <a:off x="1803815" y="6555979"/>
            <a:ext cx="42921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Covered California enrollee data from 2025 March Membership Profile.</a:t>
            </a:r>
          </a:p>
        </p:txBody>
      </p:sp>
      <p:sp>
        <p:nvSpPr>
          <p:cNvPr id="11" name="TextBox 10">
            <a:extLst>
              <a:ext uri="{FF2B5EF4-FFF2-40B4-BE49-F238E27FC236}">
                <a16:creationId xmlns:a16="http://schemas.microsoft.com/office/drawing/2014/main" id="{544E3059-3583-0017-644C-5E92BFBC3261}"/>
              </a:ext>
            </a:extLst>
          </p:cNvPr>
          <p:cNvSpPr txBox="1"/>
          <p:nvPr/>
        </p:nvSpPr>
        <p:spPr>
          <a:xfrm>
            <a:off x="6273144" y="6555978"/>
            <a:ext cx="624999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Date as of 9/10/2025. Blank areas are suppressed data due to counts too low to report. </a:t>
            </a:r>
          </a:p>
        </p:txBody>
      </p:sp>
    </p:spTree>
    <p:extLst>
      <p:ext uri="{BB962C8B-B14F-4D97-AF65-F5344CB8AC3E}">
        <p14:creationId xmlns:p14="http://schemas.microsoft.com/office/powerpoint/2010/main" val="1039788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0BC53-8977-80B1-4DA4-0BC483E0702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7A2DBB5-782D-B57D-DF45-ECF3D66388D8}"/>
              </a:ext>
            </a:extLst>
          </p:cNvPr>
          <p:cNvSpPr/>
          <p:nvPr/>
        </p:nvSpPr>
        <p:spPr>
          <a:xfrm>
            <a:off x="284825" y="5204852"/>
            <a:ext cx="7140801" cy="1509932"/>
          </a:xfrm>
          <a:prstGeom prst="rect">
            <a:avLst/>
          </a:prstGeom>
          <a:noFill/>
          <a:ln w="28575">
            <a:solidFill>
              <a:srgbClr val="19B6CA"/>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Practices selected to participate in enhanced TA structure will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High-Quality, 1:1 Subject Matter Experts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Virtual Learning and Peer Engagement through small group and 1:1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Advanced Data Integration and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Learning System to distill insights from a diverse practice cohort and disseminate promising models to primary care practices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A54287-A23C-E55C-CF6B-145A8D998B62}"/>
              </a:ext>
            </a:extLst>
          </p:cNvPr>
          <p:cNvSpPr/>
          <p:nvPr/>
        </p:nvSpPr>
        <p:spPr>
          <a:xfrm>
            <a:off x="284825" y="4881801"/>
            <a:ext cx="2142232" cy="323050"/>
          </a:xfrm>
          <a:prstGeom prst="rect">
            <a:avLst/>
          </a:prstGeom>
          <a:solidFill>
            <a:srgbClr val="B8F0F6"/>
          </a:solidFill>
          <a:ln w="28575">
            <a:solidFill>
              <a:srgbClr val="19B9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Benefit</a:t>
            </a:r>
          </a:p>
        </p:txBody>
      </p:sp>
      <p:sp>
        <p:nvSpPr>
          <p:cNvPr id="28" name="Rectangle 27">
            <a:extLst>
              <a:ext uri="{FF2B5EF4-FFF2-40B4-BE49-F238E27FC236}">
                <a16:creationId xmlns:a16="http://schemas.microsoft.com/office/drawing/2014/main" id="{DAB43F15-E92F-A488-F3CB-6426F31D54FC}"/>
              </a:ext>
            </a:extLst>
          </p:cNvPr>
          <p:cNvSpPr/>
          <p:nvPr/>
        </p:nvSpPr>
        <p:spPr>
          <a:xfrm>
            <a:off x="284826" y="1956429"/>
            <a:ext cx="2057816" cy="323050"/>
          </a:xfrm>
          <a:prstGeom prst="rect">
            <a:avLst/>
          </a:prstGeom>
          <a:solidFill>
            <a:srgbClr val="FFEA9B"/>
          </a:solid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Purpose</a:t>
            </a:r>
          </a:p>
        </p:txBody>
      </p:sp>
      <p:sp>
        <p:nvSpPr>
          <p:cNvPr id="24" name="Rectangle 23">
            <a:extLst>
              <a:ext uri="{FF2B5EF4-FFF2-40B4-BE49-F238E27FC236}">
                <a16:creationId xmlns:a16="http://schemas.microsoft.com/office/drawing/2014/main" id="{09486826-4F86-28C8-6F08-B07632820936}"/>
              </a:ext>
            </a:extLst>
          </p:cNvPr>
          <p:cNvSpPr/>
          <p:nvPr/>
        </p:nvSpPr>
        <p:spPr>
          <a:xfrm>
            <a:off x="284826" y="2279479"/>
            <a:ext cx="7140803" cy="1171662"/>
          </a:xfrm>
          <a:prstGeom prst="rect">
            <a:avLst/>
          </a:prstGeom>
          <a:noFill/>
          <a:ln w="28575">
            <a:solidFill>
              <a:srgbClr val="EBB90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Covered California’s investment is aimed at leveraging Equity and Practice Transformation (EPT) infrastructure to accelerate population health management capabilities in practices serving both Covered California and Medi-Cal enrollees.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54D56"/>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4547B384-9D93-FE8C-41A0-7F324AB80FC5}"/>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00"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B0919A82-BC66-5EDB-0216-01A6B511E26F}"/>
              </a:ext>
            </a:extLst>
          </p:cNvPr>
          <p:cNvSpPr>
            <a:spLocks noGrp="1"/>
          </p:cNvSpPr>
          <p:nvPr>
            <p:ph type="title" idx="4294967295"/>
          </p:nvPr>
        </p:nvSpPr>
        <p:spPr>
          <a:xfrm>
            <a:off x="380245" y="828052"/>
            <a:ext cx="11216601" cy="365760"/>
          </a:xfrm>
          <a:prstGeom prst="rect">
            <a:avLst/>
          </a:prstGeom>
        </p:spPr>
        <p:txBody>
          <a:bodyPr/>
          <a:lstStyle/>
          <a:p>
            <a:r>
              <a:rPr lang="en-US" sz="36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Equity &amp; Practice Transformation • Go Live 2/2025 </a:t>
            </a:r>
          </a:p>
        </p:txBody>
      </p:sp>
      <p:sp>
        <p:nvSpPr>
          <p:cNvPr id="9" name="Rectangle 8">
            <a:extLst>
              <a:ext uri="{FF2B5EF4-FFF2-40B4-BE49-F238E27FC236}">
                <a16:creationId xmlns:a16="http://schemas.microsoft.com/office/drawing/2014/main" id="{568B6F96-C70D-4280-9650-695EB2A1E28A}"/>
              </a:ext>
            </a:extLst>
          </p:cNvPr>
          <p:cNvSpPr/>
          <p:nvPr/>
        </p:nvSpPr>
        <p:spPr>
          <a:xfrm>
            <a:off x="284826" y="3541056"/>
            <a:ext cx="2038668" cy="323050"/>
          </a:xfrm>
          <a:prstGeom prst="rect">
            <a:avLst/>
          </a:prstGeom>
          <a:solidFill>
            <a:srgbClr val="EAF599"/>
          </a:solid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Eligibility</a:t>
            </a:r>
          </a:p>
        </p:txBody>
      </p:sp>
      <p:sp>
        <p:nvSpPr>
          <p:cNvPr id="10" name="Rectangle 9">
            <a:extLst>
              <a:ext uri="{FF2B5EF4-FFF2-40B4-BE49-F238E27FC236}">
                <a16:creationId xmlns:a16="http://schemas.microsoft.com/office/drawing/2014/main" id="{59B84911-E637-59CE-8B5C-C711F40AF04E}"/>
              </a:ext>
            </a:extLst>
          </p:cNvPr>
          <p:cNvSpPr/>
          <p:nvPr/>
        </p:nvSpPr>
        <p:spPr>
          <a:xfrm>
            <a:off x="284827" y="3864107"/>
            <a:ext cx="7140802" cy="915874"/>
          </a:xfrm>
          <a:prstGeom prst="rect">
            <a:avLst/>
          </a:prstGeom>
          <a:noFill/>
          <a:ln w="28575">
            <a:solidFill>
              <a:srgbClr val="B2C714"/>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30-40 practices participating in EPT, who serve Covered California enrollees will receive enhanced support through tailored enhancements to EPT’s technical assistance (TA)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5821DF1-C10F-ABE7-F9C8-EC9457776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124" y="1956429"/>
            <a:ext cx="797138" cy="1015753"/>
          </a:xfrm>
          <a:prstGeom prst="rect">
            <a:avLst/>
          </a:prstGeom>
        </p:spPr>
      </p:pic>
      <p:pic>
        <p:nvPicPr>
          <p:cNvPr id="8" name="Picture 7">
            <a:extLst>
              <a:ext uri="{FF2B5EF4-FFF2-40B4-BE49-F238E27FC236}">
                <a16:creationId xmlns:a16="http://schemas.microsoft.com/office/drawing/2014/main" id="{F4241A16-97FE-4814-3E37-4D0F4CCA0137}"/>
              </a:ext>
            </a:extLst>
          </p:cNvPr>
          <p:cNvPicPr>
            <a:picLocks noChangeAspect="1"/>
          </p:cNvPicPr>
          <p:nvPr/>
        </p:nvPicPr>
        <p:blipFill>
          <a:blip r:embed="rId4"/>
          <a:stretch>
            <a:fillRect/>
          </a:stretch>
        </p:blipFill>
        <p:spPr>
          <a:xfrm>
            <a:off x="9104126" y="5840745"/>
            <a:ext cx="1764485" cy="794018"/>
          </a:xfrm>
          <a:prstGeom prst="rect">
            <a:avLst/>
          </a:prstGeom>
        </p:spPr>
      </p:pic>
      <p:pic>
        <p:nvPicPr>
          <p:cNvPr id="15" name="Picture 14" descr="Smiling doctor in lab coat">
            <a:extLst>
              <a:ext uri="{FF2B5EF4-FFF2-40B4-BE49-F238E27FC236}">
                <a16:creationId xmlns:a16="http://schemas.microsoft.com/office/drawing/2014/main" id="{CE52E6D1-4CEF-325F-08F2-9A9BCFDB1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727" y="3036401"/>
            <a:ext cx="3996093" cy="2664304"/>
          </a:xfrm>
          <a:prstGeom prst="rect">
            <a:avLst/>
          </a:prstGeom>
          <a:ln w="76200">
            <a:noFill/>
            <a:miter lim="800000"/>
          </a:ln>
        </p:spPr>
      </p:pic>
    </p:spTree>
    <p:extLst>
      <p:ext uri="{BB962C8B-B14F-4D97-AF65-F5344CB8AC3E}">
        <p14:creationId xmlns:p14="http://schemas.microsoft.com/office/powerpoint/2010/main" val="3040509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F981C-9432-4CD1-5E89-63C9E5B57B7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BF6A8EF-B9DE-7489-3929-980DCCDC8A0E}"/>
              </a:ext>
            </a:extLst>
          </p:cNvPr>
          <p:cNvSpPr txBox="1">
            <a:spLocks/>
          </p:cNvSpPr>
          <p:nvPr/>
        </p:nvSpPr>
        <p:spPr>
          <a:xfrm>
            <a:off x="5297969" y="2373979"/>
            <a:ext cx="2981306" cy="4246167"/>
          </a:xfrm>
          <a:prstGeom prst="rect">
            <a:avLst/>
          </a:prstGeom>
          <a:ln>
            <a:solidFill>
              <a:srgbClr val="282F72"/>
            </a:solidFill>
          </a:ln>
        </p:spPr>
        <p:txBody>
          <a:bodyPr vert="horz" lIns="121920" tIns="60960" rIns="121920" bIns="60960" rtlCol="0" anchor="t">
            <a:noAutofit/>
          </a:bodyPr>
          <a:lstStyle>
            <a:defPPr marR="0" lvl="0" algn="l" rtl="0">
              <a:lnSpc>
                <a:spcPct val="100000"/>
              </a:lnSpc>
              <a:spcBef>
                <a:spcPts val="0"/>
              </a:spcBef>
              <a:spcAft>
                <a:spcPts val="0"/>
              </a:spcAft>
              <a:defRPr/>
            </a:defPPr>
            <a:lvl1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lang="en-US" sz="1867" b="0" i="0" u="none" strike="noStrike" kern="1200" cap="none">
                <a:solidFill>
                  <a:srgbClr val="000000"/>
                </a:solidFill>
                <a:latin typeface="Arial"/>
                <a:ea typeface="Arial"/>
                <a:cs typeface="Arial"/>
                <a:sym typeface="Arial"/>
              </a:defRPr>
            </a:lvl1pPr>
            <a:lvl2pPr marL="990550" marR="0" lvl="1" indent="-380981" algn="l" defTabSz="1219140" rtl="0" eaLnBrk="1" fontAlgn="auto" latinLnBrk="0" hangingPunct="1">
              <a:lnSpc>
                <a:spcPct val="100000"/>
              </a:lnSpc>
              <a:spcBef>
                <a:spcPts val="0"/>
              </a:spcBef>
              <a:spcAft>
                <a:spcPts val="0"/>
              </a:spcAft>
              <a:buClr>
                <a:srgbClr val="000000"/>
              </a:buClr>
              <a:buSzPct val="75000"/>
              <a:buFont typeface="Arial"/>
              <a:buChar char="q"/>
              <a:tabLst/>
              <a:defRPr lang="en-US" sz="1867" b="0" i="0" u="none" strike="noStrike" kern="1200" cap="none">
                <a:solidFill>
                  <a:srgbClr val="000000"/>
                </a:solidFill>
                <a:latin typeface="Arial"/>
                <a:ea typeface="Arial"/>
                <a:cs typeface="Arial"/>
                <a:sym typeface="Arial"/>
              </a:defRPr>
            </a:lvl2pPr>
            <a:lvl3pPr marL="1678433" marR="0" lvl="2" indent="-300551" algn="l" defTabSz="1219140" rtl="0" eaLnBrk="1" fontAlgn="auto" latinLnBrk="0" hangingPunct="1">
              <a:lnSpc>
                <a:spcPct val="100000"/>
              </a:lnSpc>
              <a:spcBef>
                <a:spcPts val="0"/>
              </a:spcBef>
              <a:spcAft>
                <a:spcPts val="0"/>
              </a:spcAft>
              <a:buClr>
                <a:srgbClr val="000000"/>
              </a:buClr>
              <a:buSzTx/>
              <a:buFont typeface="Arial"/>
              <a:buChar char="§"/>
              <a:tabLst/>
              <a:defRPr lang="en-US" sz="1867" b="0" i="0" u="none" strike="noStrike" kern="1200" cap="none">
                <a:solidFill>
                  <a:srgbClr val="000000"/>
                </a:solidFill>
                <a:latin typeface="Arial"/>
                <a:ea typeface="Arial"/>
                <a:cs typeface="Arial"/>
                <a:sym typeface="Arial"/>
              </a:defRPr>
            </a:lvl3pPr>
            <a:lvl4pPr marL="2209690" marR="0" lvl="3" indent="-230706" algn="l" defTabSz="1219140" rtl="0" eaLnBrk="1" fontAlgn="auto" latinLnBrk="0" hangingPunct="1">
              <a:lnSpc>
                <a:spcPct val="100000"/>
              </a:lnSpc>
              <a:spcBef>
                <a:spcPts val="0"/>
              </a:spcBef>
              <a:spcAft>
                <a:spcPts val="0"/>
              </a:spcAft>
              <a:buClr>
                <a:srgbClr val="000000"/>
              </a:buClr>
              <a:buSzTx/>
              <a:buFont typeface="Arial"/>
              <a:buChar char="•"/>
              <a:tabLst/>
              <a:defRPr lang="en-US" sz="1867" b="0" i="0" u="none" strike="noStrike" kern="1200" cap="none">
                <a:solidFill>
                  <a:srgbClr val="000000"/>
                </a:solidFill>
                <a:latin typeface="Arial"/>
                <a:ea typeface="Arial"/>
                <a:cs typeface="Arial"/>
                <a:sym typeface="Arial"/>
              </a:defRPr>
            </a:lvl4pPr>
            <a:lvl5pPr marL="2743062" marR="0" lvl="4" indent="-304784" algn="l" defTabSz="1219140" rtl="0" eaLnBrk="1" fontAlgn="auto" latinLnBrk="0" hangingPunct="1">
              <a:lnSpc>
                <a:spcPct val="100000"/>
              </a:lnSpc>
              <a:spcBef>
                <a:spcPts val="0"/>
              </a:spcBef>
              <a:spcAft>
                <a:spcPts val="0"/>
              </a:spcAft>
              <a:buClr>
                <a:srgbClr val="000000"/>
              </a:buClr>
              <a:buSzTx/>
              <a:buFont typeface="Arial"/>
              <a:buChar char="»"/>
              <a:tabLst/>
              <a:defRPr lang="en-US" sz="1867" b="0" i="0" u="none" strike="noStrike" kern="1200" cap="none">
                <a:solidFill>
                  <a:srgbClr val="000000"/>
                </a:solidFill>
                <a:latin typeface="Arial"/>
                <a:ea typeface="Arial"/>
                <a:cs typeface="Arial"/>
                <a:sym typeface="Arial"/>
              </a:defRPr>
            </a:lvl5pPr>
            <a:lvl6pPr marL="3352632" marR="0" lvl="5" indent="-304784" algn="l" defTabSz="121914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3962202" marR="0" lvl="6" indent="-304784" algn="l" defTabSz="121914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4571772" marR="0" lvl="7" indent="-304784" algn="l" defTabSz="121914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5181341" marR="0" lvl="8" indent="-304784" algn="l" defTabSz="121914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667"/>
              </a:spcAft>
              <a:buClr>
                <a:srgbClr val="000000"/>
              </a:buClr>
              <a:buSzTx/>
              <a:buFont typeface="Arial"/>
              <a:buNone/>
              <a:tabLst/>
              <a:defRPr/>
            </a:pPr>
            <a:r>
              <a:rPr kumimoji="0" lang="en-US" sz="1600" b="1" i="0" u="none" strike="noStrike" kern="1200" cap="none" spc="0" normalizeH="0" baseline="0" noProof="0">
                <a:ln>
                  <a:noFill/>
                </a:ln>
                <a:solidFill>
                  <a:srgbClr val="282F72"/>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Covered California Cohort at a Glance</a:t>
            </a:r>
          </a:p>
          <a:p>
            <a:pPr marL="285750" marR="0" lvl="0" indent="-18288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26,157 Covered California enrollment</a:t>
            </a:r>
          </a:p>
          <a:p>
            <a:pPr marL="285750" marR="0" lvl="0" indent="-18288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617,714 assigned Medi-Cal lives</a:t>
            </a:r>
          </a:p>
          <a:p>
            <a:pPr marL="285750" marR="0" lvl="0" indent="-18288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Broad geographic distribution</a:t>
            </a:r>
          </a:p>
          <a:p>
            <a:pPr marL="285750" marR="0" lvl="0" indent="-18288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Practice Setting</a:t>
            </a:r>
          </a:p>
          <a:p>
            <a:pPr marL="603504" marR="0" lvl="1" indent="-182880" algn="l" defTabSz="1219140" rtl="0" eaLnBrk="1" fontAlgn="auto" latinLnBrk="0" hangingPunct="1">
              <a:lnSpc>
                <a:spcPct val="100000"/>
              </a:lnSpc>
              <a:spcBef>
                <a:spcPts val="0"/>
              </a:spcBef>
              <a:spcAft>
                <a:spcPts val="0"/>
              </a:spcAft>
              <a:buClr>
                <a:srgbClr val="000000"/>
              </a:buClr>
              <a:buSzPct val="75000"/>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23: Independent Practices</a:t>
            </a:r>
          </a:p>
          <a:p>
            <a:pPr marL="603504" marR="0" lvl="1" indent="-182880" algn="l" defTabSz="1219140" rtl="0" eaLnBrk="1" fontAlgn="auto" latinLnBrk="0" hangingPunct="1">
              <a:lnSpc>
                <a:spcPct val="100000"/>
              </a:lnSpc>
              <a:spcBef>
                <a:spcPts val="0"/>
              </a:spcBef>
              <a:spcAft>
                <a:spcPts val="0"/>
              </a:spcAft>
              <a:buClr>
                <a:srgbClr val="000000"/>
              </a:buClr>
              <a:buSzPct val="75000"/>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4: Tribal Clinics</a:t>
            </a:r>
          </a:p>
          <a:p>
            <a:pPr marL="603504" marR="0" lvl="1" indent="-182880" algn="l" defTabSz="1219140" rtl="0" eaLnBrk="1" fontAlgn="auto" latinLnBrk="0" hangingPunct="1">
              <a:lnSpc>
                <a:spcPct val="100000"/>
              </a:lnSpc>
              <a:spcBef>
                <a:spcPts val="0"/>
              </a:spcBef>
              <a:spcAft>
                <a:spcPts val="0"/>
              </a:spcAft>
              <a:buClr>
                <a:srgbClr val="000000"/>
              </a:buClr>
              <a:buSzPct val="75000"/>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 Health Systems</a:t>
            </a:r>
          </a:p>
          <a:p>
            <a:pPr marL="603504" marR="0" lvl="1" indent="-182880" algn="l" defTabSz="1219140" rtl="0" eaLnBrk="1" fontAlgn="auto" latinLnBrk="0" hangingPunct="1">
              <a:lnSpc>
                <a:spcPct val="100000"/>
              </a:lnSpc>
              <a:spcBef>
                <a:spcPts val="0"/>
              </a:spcBef>
              <a:spcAft>
                <a:spcPts val="0"/>
              </a:spcAft>
              <a:buClr>
                <a:srgbClr val="000000"/>
              </a:buClr>
              <a:buSzPct val="75000"/>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16: Health Centers</a:t>
            </a:r>
          </a:p>
          <a:p>
            <a:pPr marL="285750" marR="0" lvl="0" indent="-18288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Population of Focus (PoF)</a:t>
            </a:r>
          </a:p>
          <a:p>
            <a:pPr marL="603504"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14: Children and youth</a:t>
            </a:r>
          </a:p>
          <a:p>
            <a:pPr marL="603504"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17: Adults with chronic conditions</a:t>
            </a:r>
          </a:p>
          <a:p>
            <a:pPr marL="603504"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11: Adults with preventive care needs</a:t>
            </a:r>
          </a:p>
          <a:p>
            <a:pPr marL="603504"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 People living with BH conditions</a:t>
            </a:r>
          </a:p>
          <a:p>
            <a:pPr marL="603504" marR="0" lvl="1" indent="-18288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 Pregnant people</a:t>
            </a:r>
          </a:p>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121914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6" name="Picture 5">
            <a:extLst>
              <a:ext uri="{FF2B5EF4-FFF2-40B4-BE49-F238E27FC236}">
                <a16:creationId xmlns:a16="http://schemas.microsoft.com/office/drawing/2014/main" id="{E4B5294B-2278-6B43-851B-7EF93AD3CB80}"/>
              </a:ext>
            </a:extLst>
          </p:cNvPr>
          <p:cNvPicPr>
            <a:picLocks noChangeAspect="1"/>
          </p:cNvPicPr>
          <p:nvPr/>
        </p:nvPicPr>
        <p:blipFill>
          <a:blip r:embed="rId3"/>
          <a:srcRect l="43102" b="-1002"/>
          <a:stretch>
            <a:fillRect/>
          </a:stretch>
        </p:blipFill>
        <p:spPr>
          <a:xfrm>
            <a:off x="8267700" y="2362405"/>
            <a:ext cx="3849872" cy="4347244"/>
          </a:xfrm>
          <a:prstGeom prst="rect">
            <a:avLst/>
          </a:prstGeom>
        </p:spPr>
      </p:pic>
      <p:sp>
        <p:nvSpPr>
          <p:cNvPr id="3" name="Title 2">
            <a:extLst>
              <a:ext uri="{FF2B5EF4-FFF2-40B4-BE49-F238E27FC236}">
                <a16:creationId xmlns:a16="http://schemas.microsoft.com/office/drawing/2014/main" id="{DDAEFA03-1765-D3D0-5BFD-20DBC7DF64BB}"/>
              </a:ext>
            </a:extLst>
          </p:cNvPr>
          <p:cNvSpPr>
            <a:spLocks noGrp="1"/>
          </p:cNvSpPr>
          <p:nvPr>
            <p:ph type="title" idx="4294967295"/>
          </p:nvPr>
        </p:nvSpPr>
        <p:spPr>
          <a:xfrm>
            <a:off x="609600" y="930447"/>
            <a:ext cx="9900745" cy="538162"/>
          </a:xfrm>
        </p:spPr>
        <p:txBody>
          <a:bodyPr/>
          <a:lstStyle/>
          <a:p>
            <a:r>
              <a:rPr lang="en-US" sz="4000" b="1" i="0" u="none" strike="noStrike">
                <a:solidFill>
                  <a:srgbClr val="DC6020"/>
                </a:solidFill>
                <a:effectLst/>
                <a:latin typeface="Source Serif 4 Black" panose="02040603050405020204" pitchFamily="18" charset="0"/>
                <a:ea typeface="Open Sans" panose="020B0606030504020204" pitchFamily="34" charset="0"/>
                <a:cs typeface="Open Sans" panose="020B0606030504020204" pitchFamily="34" charset="0"/>
              </a:rPr>
              <a:t>Equity and Practice Transformation (EPT): Early Successes</a:t>
            </a:r>
            <a:endParaRPr lang="en-US" sz="4000">
              <a:solidFill>
                <a:srgbClr val="DC6020"/>
              </a:solidFill>
              <a:latin typeface="Source Serif 4 Black" panose="02040603050405020204" pitchFamily="18"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083C0F3-ACD0-3BA5-4742-6AC076C4927F}"/>
              </a:ext>
            </a:extLst>
          </p:cNvPr>
          <p:cNvSpPr txBox="1"/>
          <p:nvPr/>
        </p:nvSpPr>
        <p:spPr>
          <a:xfrm>
            <a:off x="706170" y="2349033"/>
            <a:ext cx="4591799" cy="3908762"/>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6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EPT Program</a:t>
            </a:r>
            <a:endPar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The EPT Program consists of 45 provider organizations spanning 30+ counties throughout California. ​These providers serve both Covered California and Medi-Cal members, reinforcing our commitment to advancing health equity statewide.​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6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Participant Engagement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The program launched with a well-attended kickoff session hosted by the PHLC, featuring active engagement from participating provider organizations and several QHP issuers.​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6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Provider Reflections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Feedback emphasized the need for practical support and real-time guidance.</a:t>
            </a:r>
          </a:p>
        </p:txBody>
      </p:sp>
      <p:pic>
        <p:nvPicPr>
          <p:cNvPr id="5" name="Picture 4">
            <a:extLst>
              <a:ext uri="{FF2B5EF4-FFF2-40B4-BE49-F238E27FC236}">
                <a16:creationId xmlns:a16="http://schemas.microsoft.com/office/drawing/2014/main" id="{FBFDE502-A634-E8C5-87AD-CA6A9B40908B}"/>
              </a:ext>
            </a:extLst>
          </p:cNvPr>
          <p:cNvPicPr>
            <a:picLocks noChangeAspect="1"/>
          </p:cNvPicPr>
          <p:nvPr/>
        </p:nvPicPr>
        <p:blipFill>
          <a:blip r:embed="rId4"/>
          <a:stretch>
            <a:fillRect/>
          </a:stretch>
        </p:blipFill>
        <p:spPr>
          <a:xfrm>
            <a:off x="8287984" y="6130809"/>
            <a:ext cx="1029258" cy="462988"/>
          </a:xfrm>
          <a:prstGeom prst="rect">
            <a:avLst/>
          </a:prstGeom>
        </p:spPr>
      </p:pic>
    </p:spTree>
    <p:extLst>
      <p:ext uri="{BB962C8B-B14F-4D97-AF65-F5344CB8AC3E}">
        <p14:creationId xmlns:p14="http://schemas.microsoft.com/office/powerpoint/2010/main" val="4114394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914618-1C5A-CCDC-2229-EB061DBBD4C6}"/>
              </a:ext>
            </a:extLst>
          </p:cNvPr>
          <p:cNvSpPr>
            <a:spLocks noGrp="1"/>
          </p:cNvSpPr>
          <p:nvPr>
            <p:ph type="sldNum" sz="quarter" idx="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05E8FFE-A9AA-084E-A551-A9A392068832}" type="slidenum">
              <a:rPr kumimoji="0" lang="en-US" sz="900" b="0" i="0" u="none" strike="noStrike" kern="1200" cap="none" spc="0" normalizeH="0" baseline="0" noProof="0" smtClean="0">
                <a:ln>
                  <a:noFill/>
                </a:ln>
                <a:solidFill>
                  <a:srgbClr val="000000"/>
                </a:solidFill>
                <a:effectLst/>
                <a:uLnTx/>
                <a:uFillTx/>
                <a:latin typeface="Aptos" panose="02110004020202020204"/>
                <a:ea typeface="+mn-ea"/>
                <a:cs typeface="Arial"/>
              </a:rPr>
              <a:pPr marL="0" marR="0" lvl="0" indent="0" algn="l" defTabSz="914400" rtl="0" eaLnBrk="1" fontAlgn="auto" latinLnBrk="0" hangingPunct="1">
                <a:lnSpc>
                  <a:spcPct val="100000"/>
                </a:lnSpc>
                <a:spcBef>
                  <a:spcPts val="0"/>
                </a:spcBef>
                <a:spcAft>
                  <a:spcPts val="600"/>
                </a:spcAft>
                <a:buClrTx/>
                <a:buSzTx/>
                <a:buFontTx/>
                <a:buNone/>
                <a:tabLst/>
                <a:defRPr/>
              </a:pPr>
              <a:t>49</a:t>
            </a:fld>
            <a:endParaRPr kumimoji="0" lang="en-US" sz="900" b="0" i="0" u="none" strike="noStrike" kern="1200" cap="none" spc="0" normalizeH="0" baseline="0" noProof="0">
              <a:ln>
                <a:noFill/>
              </a:ln>
              <a:solidFill>
                <a:srgbClr val="000000"/>
              </a:solidFill>
              <a:effectLst/>
              <a:uLnTx/>
              <a:uFillTx/>
              <a:latin typeface="Aptos" panose="02110004020202020204"/>
              <a:ea typeface="+mn-ea"/>
              <a:cs typeface="Arial"/>
            </a:endParaRPr>
          </a:p>
        </p:txBody>
      </p:sp>
      <p:sp>
        <p:nvSpPr>
          <p:cNvPr id="13" name="Title 1">
            <a:extLst>
              <a:ext uri="{FF2B5EF4-FFF2-40B4-BE49-F238E27FC236}">
                <a16:creationId xmlns:a16="http://schemas.microsoft.com/office/drawing/2014/main" id="{20BA29F6-3F8A-2E02-B4C7-88947855952F}"/>
              </a:ext>
            </a:extLst>
          </p:cNvPr>
          <p:cNvSpPr>
            <a:spLocks noGrp="1"/>
          </p:cNvSpPr>
          <p:nvPr>
            <p:ph type="title" idx="4294967295"/>
          </p:nvPr>
        </p:nvSpPr>
        <p:spPr>
          <a:xfrm>
            <a:off x="539548" y="985954"/>
            <a:ext cx="11582400" cy="842962"/>
          </a:xfrm>
        </p:spPr>
        <p:txBody>
          <a:bodyPr>
            <a:normAutofit/>
          </a:bodyPr>
          <a:lstStyle/>
          <a:p>
            <a:r>
              <a:rPr lang="en-US" sz="40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Participating Tribal Clinics</a:t>
            </a:r>
          </a:p>
        </p:txBody>
      </p:sp>
      <p:pic>
        <p:nvPicPr>
          <p:cNvPr id="6" name="Picture 5">
            <a:extLst>
              <a:ext uri="{FF2B5EF4-FFF2-40B4-BE49-F238E27FC236}">
                <a16:creationId xmlns:a16="http://schemas.microsoft.com/office/drawing/2014/main" id="{69CCFCA2-7D23-1275-FD3A-B67C2E11B6DF}"/>
              </a:ext>
            </a:extLst>
          </p:cNvPr>
          <p:cNvPicPr>
            <a:picLocks noChangeAspect="1"/>
          </p:cNvPicPr>
          <p:nvPr/>
        </p:nvPicPr>
        <p:blipFill>
          <a:blip r:embed="rId2"/>
          <a:stretch>
            <a:fillRect/>
          </a:stretch>
        </p:blipFill>
        <p:spPr>
          <a:xfrm>
            <a:off x="5773228" y="1911941"/>
            <a:ext cx="6005760" cy="4609420"/>
          </a:xfrm>
          <a:prstGeom prst="rect">
            <a:avLst/>
          </a:prstGeom>
          <a:noFill/>
        </p:spPr>
      </p:pic>
      <p:graphicFrame>
        <p:nvGraphicFramePr>
          <p:cNvPr id="7" name="Table 6">
            <a:extLst>
              <a:ext uri="{FF2B5EF4-FFF2-40B4-BE49-F238E27FC236}">
                <a16:creationId xmlns:a16="http://schemas.microsoft.com/office/drawing/2014/main" id="{4321ED04-4FCB-236F-DB72-57820E7DC83D}"/>
              </a:ext>
            </a:extLst>
          </p:cNvPr>
          <p:cNvGraphicFramePr>
            <a:graphicFrameLocks noGrp="1"/>
          </p:cNvGraphicFramePr>
          <p:nvPr>
            <p:extLst>
              <p:ext uri="{D42A27DB-BD31-4B8C-83A1-F6EECF244321}">
                <p14:modId xmlns:p14="http://schemas.microsoft.com/office/powerpoint/2010/main" val="1996506440"/>
              </p:ext>
            </p:extLst>
          </p:nvPr>
        </p:nvGraphicFramePr>
        <p:xfrm>
          <a:off x="606582" y="1911941"/>
          <a:ext cx="4985704" cy="4106079"/>
        </p:xfrm>
        <a:graphic>
          <a:graphicData uri="http://schemas.openxmlformats.org/drawingml/2006/table">
            <a:tbl>
              <a:tblPr firstRow="1">
                <a:tableStyleId>{7DF18680-E054-41AD-8BC1-D1AEF772440D}</a:tableStyleId>
              </a:tblPr>
              <a:tblGrid>
                <a:gridCol w="1969076">
                  <a:extLst>
                    <a:ext uri="{9D8B030D-6E8A-4147-A177-3AD203B41FA5}">
                      <a16:colId xmlns:a16="http://schemas.microsoft.com/office/drawing/2014/main" val="4038108478"/>
                    </a:ext>
                  </a:extLst>
                </a:gridCol>
                <a:gridCol w="1147820">
                  <a:extLst>
                    <a:ext uri="{9D8B030D-6E8A-4147-A177-3AD203B41FA5}">
                      <a16:colId xmlns:a16="http://schemas.microsoft.com/office/drawing/2014/main" val="664757423"/>
                    </a:ext>
                  </a:extLst>
                </a:gridCol>
                <a:gridCol w="934404">
                  <a:extLst>
                    <a:ext uri="{9D8B030D-6E8A-4147-A177-3AD203B41FA5}">
                      <a16:colId xmlns:a16="http://schemas.microsoft.com/office/drawing/2014/main" val="1501658891"/>
                    </a:ext>
                  </a:extLst>
                </a:gridCol>
                <a:gridCol w="934404">
                  <a:extLst>
                    <a:ext uri="{9D8B030D-6E8A-4147-A177-3AD203B41FA5}">
                      <a16:colId xmlns:a16="http://schemas.microsoft.com/office/drawing/2014/main" val="2034999898"/>
                    </a:ext>
                  </a:extLst>
                </a:gridCol>
              </a:tblGrid>
              <a:tr h="878803">
                <a:tc>
                  <a:txBody>
                    <a:bodyPr/>
                    <a:lstStyle/>
                    <a:p>
                      <a:pPr algn="ctr" fontAlgn="b"/>
                      <a:r>
                        <a:rPr lang="en-US" sz="1200" u="none" strike="noStrike">
                          <a:effectLst/>
                          <a:latin typeface="Open Sans" panose="020B0606030504020204" pitchFamily="34" charset="0"/>
                          <a:ea typeface="Open Sans" panose="020B0606030504020204" pitchFamily="34" charset="0"/>
                          <a:cs typeface="Open Sans" panose="020B0606030504020204" pitchFamily="34" charset="0"/>
                        </a:rPr>
                        <a:t>Name of Practice</a:t>
                      </a:r>
                      <a:endPar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effectLst/>
                          <a:latin typeface="Open Sans" panose="020B0606030504020204" pitchFamily="34" charset="0"/>
                          <a:ea typeface="Open Sans" panose="020B0606030504020204" pitchFamily="34" charset="0"/>
                          <a:cs typeface="Open Sans" panose="020B0606030504020204" pitchFamily="34" charset="0"/>
                        </a:rPr>
                        <a:t>Focus Population</a:t>
                      </a:r>
                      <a:endPar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effectLst/>
                          <a:latin typeface="Open Sans" panose="020B0606030504020204" pitchFamily="34" charset="0"/>
                          <a:ea typeface="Open Sans" panose="020B0606030504020204" pitchFamily="34" charset="0"/>
                          <a:cs typeface="Open Sans" panose="020B0606030504020204" pitchFamily="34" charset="0"/>
                        </a:rPr>
                        <a:t>FTEs</a:t>
                      </a:r>
                      <a:endPar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effectLst/>
                          <a:latin typeface="Open Sans" panose="020B0606030504020204" pitchFamily="34" charset="0"/>
                          <a:ea typeface="Open Sans" panose="020B0606030504020204" pitchFamily="34" charset="0"/>
                          <a:cs typeface="Open Sans" panose="020B0606030504020204" pitchFamily="34" charset="0"/>
                        </a:rPr>
                        <a:t>Assigned Medi-Cal Lives</a:t>
                      </a:r>
                      <a:endPar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extLst>
                  <a:ext uri="{0D108BD9-81ED-4DB2-BD59-A6C34878D82A}">
                    <a16:rowId xmlns:a16="http://schemas.microsoft.com/office/drawing/2014/main" val="3116431315"/>
                  </a:ext>
                </a:extLst>
              </a:tr>
              <a:tr h="878803">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Indian Health Center of Santa Clara Valley</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Adults with chronic conditions</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40</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32,461</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extLst>
                  <a:ext uri="{0D108BD9-81ED-4DB2-BD59-A6C34878D82A}">
                    <a16:rowId xmlns:a16="http://schemas.microsoft.com/office/drawing/2014/main" val="107000791"/>
                  </a:ext>
                </a:extLst>
              </a:tr>
              <a:tr h="590867">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Round Valley Indian Health Center</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Children and youth</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1,062</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extLst>
                  <a:ext uri="{0D108BD9-81ED-4DB2-BD59-A6C34878D82A}">
                    <a16:rowId xmlns:a16="http://schemas.microsoft.com/office/drawing/2014/main" val="3489536929"/>
                  </a:ext>
                </a:extLst>
              </a:tr>
              <a:tr h="878803">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San Diego American Indian Health Center</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Adults with preventive care needs</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10.5</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2,118</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extLst>
                  <a:ext uri="{0D108BD9-81ED-4DB2-BD59-A6C34878D82A}">
                    <a16:rowId xmlns:a16="http://schemas.microsoft.com/office/drawing/2014/main" val="2330712315"/>
                  </a:ext>
                </a:extLst>
              </a:tr>
              <a:tr h="878803">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Tuolumne Me-Wuk Indian Health Center</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Adults with chronic conditions</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17.5</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200" b="1"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rPr>
                        <a:t>25,755</a:t>
                      </a:r>
                      <a:endParaRPr lang="en-US" sz="1200" b="1" i="0" u="none" strike="noStrike">
                        <a:solidFill>
                          <a:srgbClr val="554D56"/>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extLst>
                  <a:ext uri="{0D108BD9-81ED-4DB2-BD59-A6C34878D82A}">
                    <a16:rowId xmlns:a16="http://schemas.microsoft.com/office/drawing/2014/main" val="575218351"/>
                  </a:ext>
                </a:extLst>
              </a:tr>
            </a:tbl>
          </a:graphicData>
        </a:graphic>
      </p:graphicFrame>
      <p:pic>
        <p:nvPicPr>
          <p:cNvPr id="3" name="Picture 2">
            <a:extLst>
              <a:ext uri="{FF2B5EF4-FFF2-40B4-BE49-F238E27FC236}">
                <a16:creationId xmlns:a16="http://schemas.microsoft.com/office/drawing/2014/main" id="{DC24636A-18F3-670B-71A3-0E526B0F895C}"/>
              </a:ext>
            </a:extLst>
          </p:cNvPr>
          <p:cNvPicPr>
            <a:picLocks noChangeAspect="1"/>
          </p:cNvPicPr>
          <p:nvPr/>
        </p:nvPicPr>
        <p:blipFill>
          <a:blip r:embed="rId3"/>
          <a:stretch>
            <a:fillRect/>
          </a:stretch>
        </p:blipFill>
        <p:spPr>
          <a:xfrm>
            <a:off x="4489695" y="6101045"/>
            <a:ext cx="1029258" cy="462988"/>
          </a:xfrm>
          <a:prstGeom prst="rect">
            <a:avLst/>
          </a:prstGeom>
        </p:spPr>
      </p:pic>
    </p:spTree>
    <p:extLst>
      <p:ext uri="{BB962C8B-B14F-4D97-AF65-F5344CB8AC3E}">
        <p14:creationId xmlns:p14="http://schemas.microsoft.com/office/powerpoint/2010/main" val="99828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rand Guidelines">
            <a:extLst>
              <a:ext uri="{FF2B5EF4-FFF2-40B4-BE49-F238E27FC236}">
                <a16:creationId xmlns:a16="http://schemas.microsoft.com/office/drawing/2014/main" id="{5F6DE6D9-D9E7-E01B-247E-238002B6A43B}"/>
              </a:ext>
            </a:extLst>
          </p:cNvPr>
          <p:cNvSpPr txBox="1">
            <a:spLocks noGrp="1"/>
          </p:cNvSpPr>
          <p:nvPr>
            <p:ph type="title"/>
          </p:nvPr>
        </p:nvSpPr>
        <p:spPr>
          <a:xfrm>
            <a:off x="838200" y="3317327"/>
            <a:ext cx="10515600" cy="1325033"/>
          </a:xfrm>
          <a:prstGeom prst="rect">
            <a:avLst/>
          </a:prstGeom>
        </p:spPr>
        <p:txBody>
          <a:bodyPr vert="horz" lIns="25400" tIns="25400" rIns="25400" bIns="25400" rtlCol="0" anchor="b">
            <a:normAutofit fontScale="90000"/>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a:r>
              <a:rPr lang="en-US" sz="7200">
                <a:latin typeface="Source Serif 4 Black" panose="02040603050405020204" pitchFamily="18" charset="0"/>
                <a:ea typeface="Open Sans Bold" panose="020B0806030504020204" pitchFamily="34" charset="0"/>
                <a:cs typeface="Open Sans Bold" panose="020B0806030504020204" pitchFamily="34" charset="0"/>
              </a:rPr>
              <a:t>Introductions/Roll Call </a:t>
            </a:r>
            <a:br>
              <a:rPr lang="en-US" sz="7200">
                <a:latin typeface="Source Serif 4 Black" panose="02040603050405020204" pitchFamily="18" charset="0"/>
                <a:ea typeface="Open Sans Bold" panose="020B0806030504020204" pitchFamily="34" charset="0"/>
                <a:cs typeface="Open Sans Bold" panose="020B0806030504020204" pitchFamily="34" charset="0"/>
              </a:rPr>
            </a:br>
            <a:endParaRPr lang="en-US" sz="7200">
              <a:latin typeface="Source Serif 4 Black" panose="02040603050405020204" pitchFamily="18" charset="0"/>
              <a:ea typeface="Open Sans Bold" panose="020B0806030504020204" pitchFamily="34" charset="0"/>
              <a:cs typeface="Open Sans Bold" panose="020B0806030504020204" pitchFamily="34"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FDD0-B3B3-0F07-2369-A8D1E2FD7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887FB-19CE-5A0E-4E55-93923958550C}"/>
              </a:ext>
            </a:extLst>
          </p:cNvPr>
          <p:cNvSpPr>
            <a:spLocks noGrp="1"/>
          </p:cNvSpPr>
          <p:nvPr>
            <p:ph type="title" idx="4294967295"/>
          </p:nvPr>
        </p:nvSpPr>
        <p:spPr>
          <a:xfrm>
            <a:off x="703262" y="855222"/>
            <a:ext cx="11488738" cy="61436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000" b="1">
                <a:solidFill>
                  <a:srgbClr val="DC601B"/>
                </a:solidFill>
                <a:latin typeface="Source Serif 4 Black" panose="02040603050405020204" pitchFamily="18" charset="0"/>
                <a:ea typeface="Open Sans" panose="020B0606030504020204" pitchFamily="34" charset="0"/>
                <a:cs typeface="Open Sans" panose="020B0606030504020204" pitchFamily="34" charset="0"/>
              </a:rPr>
              <a:t>EPT </a:t>
            </a:r>
            <a:r>
              <a:rPr lang="en-US" sz="4000" b="1" err="1">
                <a:solidFill>
                  <a:srgbClr val="DC601B"/>
                </a:solidFill>
                <a:latin typeface="Source Serif 4 Black" panose="02040603050405020204" pitchFamily="18" charset="0"/>
                <a:ea typeface="Open Sans" panose="020B0606030504020204" pitchFamily="34" charset="0"/>
                <a:cs typeface="Open Sans" panose="020B0606030504020204" pitchFamily="34" charset="0"/>
              </a:rPr>
              <a:t>PopHI</a:t>
            </a:r>
            <a:r>
              <a:rPr lang="en-US" sz="4000" b="1">
                <a:solidFill>
                  <a:srgbClr val="DC601B"/>
                </a:solidFill>
                <a:latin typeface="Source Serif 4 Black" panose="02040603050405020204" pitchFamily="18" charset="0"/>
                <a:ea typeface="Open Sans" panose="020B0606030504020204" pitchFamily="34" charset="0"/>
                <a:cs typeface="Open Sans" panose="020B0606030504020204" pitchFamily="34" charset="0"/>
              </a:rPr>
              <a:t> Investment for 2025 </a:t>
            </a:r>
            <a:br>
              <a:rPr lang="en-US" sz="4000" b="1">
                <a:solidFill>
                  <a:srgbClr val="DC601B"/>
                </a:solidFill>
                <a:latin typeface="Source Serif 4 Black" panose="02040603050405020204" pitchFamily="18" charset="0"/>
                <a:ea typeface="Open Sans" panose="020B0606030504020204" pitchFamily="34" charset="0"/>
                <a:cs typeface="Open Sans" panose="020B0606030504020204" pitchFamily="34" charset="0"/>
              </a:rPr>
            </a:br>
            <a:endParaRPr lang="en-US" sz="4000" b="1">
              <a:solidFill>
                <a:srgbClr val="DC601B"/>
              </a:solidFill>
              <a:latin typeface="Source Serif 4 Black" panose="02040603050405020204" pitchFamily="18" charset="0"/>
              <a:ea typeface="Open Sans" panose="020B0606030504020204" pitchFamily="34" charset="0"/>
              <a:cs typeface="Open Sans" panose="020B0606030504020204" pitchFamily="34" charset="0"/>
            </a:endParaRPr>
          </a:p>
        </p:txBody>
      </p:sp>
      <p:sp>
        <p:nvSpPr>
          <p:cNvPr id="13" name="Text Placeholder 6">
            <a:extLst>
              <a:ext uri="{FF2B5EF4-FFF2-40B4-BE49-F238E27FC236}">
                <a16:creationId xmlns:a16="http://schemas.microsoft.com/office/drawing/2014/main" id="{C04C3521-22F1-6EC3-934C-63B875CD1D98}"/>
              </a:ext>
            </a:extLst>
          </p:cNvPr>
          <p:cNvSpPr txBox="1">
            <a:spLocks/>
          </p:cNvSpPr>
          <p:nvPr/>
        </p:nvSpPr>
        <p:spPr>
          <a:xfrm>
            <a:off x="717433" y="1474478"/>
            <a:ext cx="11162612" cy="614587"/>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Accelerating practice transformation in the 45 Covered California practices</a:t>
            </a:r>
          </a:p>
        </p:txBody>
      </p:sp>
      <p:sp>
        <p:nvSpPr>
          <p:cNvPr id="8" name="Rectangle 7">
            <a:extLst>
              <a:ext uri="{FF2B5EF4-FFF2-40B4-BE49-F238E27FC236}">
                <a16:creationId xmlns:a16="http://schemas.microsoft.com/office/drawing/2014/main" id="{A58FDACE-C74D-7E4E-9880-442B92ED553B}"/>
              </a:ext>
            </a:extLst>
          </p:cNvPr>
          <p:cNvSpPr/>
          <p:nvPr/>
        </p:nvSpPr>
        <p:spPr>
          <a:xfrm>
            <a:off x="5918593" y="4607824"/>
            <a:ext cx="3462765" cy="2039369"/>
          </a:xfrm>
          <a:prstGeom prst="rect">
            <a:avLst/>
          </a:prstGeom>
          <a:solidFill>
            <a:srgbClr val="19B9C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12192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Care Gap Closure Implementation Guides &amp; Job Aids</a:t>
            </a:r>
            <a:endPar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Co-designed with EPT practices to maximize performance in EPT HEDIS-like measures.</a:t>
            </a:r>
          </a:p>
        </p:txBody>
      </p:sp>
      <p:sp>
        <p:nvSpPr>
          <p:cNvPr id="9" name="Rectangle 8">
            <a:extLst>
              <a:ext uri="{FF2B5EF4-FFF2-40B4-BE49-F238E27FC236}">
                <a16:creationId xmlns:a16="http://schemas.microsoft.com/office/drawing/2014/main" id="{4BD8B332-7A1D-73C1-01FB-0EB492876BEB}"/>
              </a:ext>
            </a:extLst>
          </p:cNvPr>
          <p:cNvSpPr/>
          <p:nvPr/>
        </p:nvSpPr>
        <p:spPr>
          <a:xfrm>
            <a:off x="2001479" y="4607824"/>
            <a:ext cx="3460815" cy="2039369"/>
          </a:xfrm>
          <a:prstGeom prst="rect">
            <a:avLst/>
          </a:prstGeom>
          <a:solidFill>
            <a:srgbClr val="DC601B"/>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12192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1" i="0" u="none" strike="noStrike" kern="1200" cap="none" spc="0" normalizeH="0" baseline="0" noProof="0">
                <a:ln>
                  <a:noFill/>
                </a:ln>
                <a:solidFill>
                  <a:srgbClr val="F5F5F5"/>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DxF Bootcamp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F5F5F5"/>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Step-by-step guidance to identify priority data sharing use cases, assets, partner engagement best practices, and technology resources for a secure, real-time exchange roadmap.</a:t>
            </a:r>
          </a:p>
        </p:txBody>
      </p:sp>
      <p:sp>
        <p:nvSpPr>
          <p:cNvPr id="10" name="Rectangle 9">
            <a:extLst>
              <a:ext uri="{FF2B5EF4-FFF2-40B4-BE49-F238E27FC236}">
                <a16:creationId xmlns:a16="http://schemas.microsoft.com/office/drawing/2014/main" id="{1A67E93F-603D-47CC-812D-66AAC56F938F}"/>
              </a:ext>
            </a:extLst>
          </p:cNvPr>
          <p:cNvSpPr/>
          <p:nvPr/>
        </p:nvSpPr>
        <p:spPr>
          <a:xfrm>
            <a:off x="2001480" y="2260134"/>
            <a:ext cx="3460813" cy="2037405"/>
          </a:xfrm>
          <a:prstGeom prst="rect">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12192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1:1 and Group SME support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Support to strengthen data systems to report EPT KPIs and close care gaps. Expert-led groups focused on data and workflow optimization and addressing challenges in POFs. </a:t>
            </a:r>
          </a:p>
        </p:txBody>
      </p:sp>
      <p:sp>
        <p:nvSpPr>
          <p:cNvPr id="11" name="Rectangle 10">
            <a:extLst>
              <a:ext uri="{FF2B5EF4-FFF2-40B4-BE49-F238E27FC236}">
                <a16:creationId xmlns:a16="http://schemas.microsoft.com/office/drawing/2014/main" id="{1A6BF9CB-00F0-7046-9F14-BA7EA2AD3D13}"/>
              </a:ext>
            </a:extLst>
          </p:cNvPr>
          <p:cNvSpPr/>
          <p:nvPr/>
        </p:nvSpPr>
        <p:spPr>
          <a:xfrm>
            <a:off x="5918593" y="2258169"/>
            <a:ext cx="3462765" cy="2039369"/>
          </a:xfrm>
          <a:prstGeom prst="rect">
            <a:avLst/>
          </a:prstGeom>
          <a:solidFill>
            <a:srgbClr val="FBBA3A"/>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12192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Advanced Data Integration</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Design workflows and create implementation plan for data exchange with external partners for a measure-specific use case (8-15 practices).</a:t>
            </a:r>
          </a:p>
        </p:txBody>
      </p:sp>
    </p:spTree>
    <p:extLst>
      <p:ext uri="{BB962C8B-B14F-4D97-AF65-F5344CB8AC3E}">
        <p14:creationId xmlns:p14="http://schemas.microsoft.com/office/powerpoint/2010/main" val="920572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303C4E-18E7-1DB5-0DED-6512055BCB32}"/>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600"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6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BC81A11-8ABF-2A65-A5C4-4FB4719D9DB7}"/>
              </a:ext>
            </a:extLst>
          </p:cNvPr>
          <p:cNvSpPr>
            <a:spLocks noGrp="1"/>
          </p:cNvSpPr>
          <p:nvPr>
            <p:ph type="title" idx="4294967295"/>
          </p:nvPr>
        </p:nvSpPr>
        <p:spPr>
          <a:xfrm>
            <a:off x="513954" y="871322"/>
            <a:ext cx="11582400" cy="1151720"/>
          </a:xfrm>
        </p:spPr>
        <p:txBody>
          <a:bodyPr>
            <a:normAutofit/>
          </a:bodyPr>
          <a:lstStyle/>
          <a:p>
            <a:r>
              <a:rPr lang="en-US" sz="4000">
                <a:solidFill>
                  <a:srgbClr val="DC6020"/>
                </a:solidFill>
                <a:latin typeface="Source Serif 4 Black" panose="02040603050405020204" pitchFamily="18" charset="0"/>
                <a:ea typeface="Open Sans" panose="020B0606030504020204" pitchFamily="34" charset="0"/>
                <a:cs typeface="Open Sans" panose="020B0606030504020204" pitchFamily="34" charset="0"/>
              </a:rPr>
              <a:t>Notable Early Improvements in EPT Practices</a:t>
            </a:r>
            <a:endParaRPr lang="en-US" sz="4400">
              <a:solidFill>
                <a:srgbClr val="DC6020"/>
              </a:solidFill>
              <a:latin typeface="Source Serif 4 Black" panose="02040603050405020204" pitchFamily="18" charset="0"/>
              <a:ea typeface="Open Sans" panose="020B0606030504020204" pitchFamily="34" charset="0"/>
              <a:cs typeface="Open Sans" panose="020B0606030504020204" pitchFamily="34" charset="0"/>
            </a:endParaRPr>
          </a:p>
        </p:txBody>
      </p:sp>
      <p:sp>
        <p:nvSpPr>
          <p:cNvPr id="5" name="Arrow: Up 4">
            <a:extLst>
              <a:ext uri="{FF2B5EF4-FFF2-40B4-BE49-F238E27FC236}">
                <a16:creationId xmlns:a16="http://schemas.microsoft.com/office/drawing/2014/main" id="{DF179CC1-6898-CB46-1468-2538562DFF05}"/>
              </a:ext>
            </a:extLst>
          </p:cNvPr>
          <p:cNvSpPr/>
          <p:nvPr/>
        </p:nvSpPr>
        <p:spPr>
          <a:xfrm rot="5400000">
            <a:off x="8140053" y="1752674"/>
            <a:ext cx="614144" cy="2194560"/>
          </a:xfrm>
          <a:prstGeom prst="upArrow">
            <a:avLst/>
          </a:prstGeom>
          <a:solidFill>
            <a:srgbClr val="60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27F91855-3F37-6904-B464-7324BCDA7562}"/>
              </a:ext>
            </a:extLst>
          </p:cNvPr>
          <p:cNvSpPr/>
          <p:nvPr/>
        </p:nvSpPr>
        <p:spPr>
          <a:xfrm>
            <a:off x="5803698" y="2200515"/>
            <a:ext cx="1280160" cy="1280160"/>
          </a:xfrm>
          <a:prstGeom prst="ellipse">
            <a:avLst/>
          </a:prstGeom>
          <a:solidFill>
            <a:srgbClr val="DC601B"/>
          </a:solidFill>
          <a:ln>
            <a:solidFill>
              <a:srgbClr val="DC6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CF88AF8E-F337-6D65-A129-E5EC7FBFD7BC}"/>
              </a:ext>
            </a:extLst>
          </p:cNvPr>
          <p:cNvSpPr/>
          <p:nvPr/>
        </p:nvSpPr>
        <p:spPr>
          <a:xfrm>
            <a:off x="5803698" y="3788651"/>
            <a:ext cx="1280160" cy="1280160"/>
          </a:xfrm>
          <a:prstGeom prst="ellipse">
            <a:avLst/>
          </a:prstGeom>
          <a:solidFill>
            <a:srgbClr val="115A6A"/>
          </a:solidFill>
          <a:ln>
            <a:solidFill>
              <a:srgbClr val="115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A5656F93-CE91-B2BA-AA32-407411729673}"/>
              </a:ext>
            </a:extLst>
          </p:cNvPr>
          <p:cNvSpPr/>
          <p:nvPr/>
        </p:nvSpPr>
        <p:spPr>
          <a:xfrm>
            <a:off x="5803698" y="5383760"/>
            <a:ext cx="1280160" cy="1280160"/>
          </a:xfrm>
          <a:prstGeom prst="ellipse">
            <a:avLst/>
          </a:prstGeom>
          <a:solidFill>
            <a:srgbClr val="FBAD32"/>
          </a:solidFill>
          <a:ln>
            <a:solidFill>
              <a:srgbClr val="FBAD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5C147D6-FF86-B563-09B5-E348EEAA625E}"/>
              </a:ext>
            </a:extLst>
          </p:cNvPr>
          <p:cNvSpPr txBox="1"/>
          <p:nvPr/>
        </p:nvSpPr>
        <p:spPr>
          <a:xfrm>
            <a:off x="5280522" y="1703260"/>
            <a:ext cx="23265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2F72"/>
                </a:solidFill>
                <a:effectLst/>
                <a:uLnTx/>
                <a:uFillTx/>
                <a:latin typeface="Open Sans" panose="020B0606030504020204" pitchFamily="34" charset="0"/>
                <a:ea typeface="Open Sans" panose="020B0606030504020204" pitchFamily="34" charset="0"/>
                <a:cs typeface="Open Sans" panose="020B0606030504020204" pitchFamily="34" charset="0"/>
              </a:rPr>
              <a:t>November 2024</a:t>
            </a:r>
          </a:p>
        </p:txBody>
      </p:sp>
      <p:sp>
        <p:nvSpPr>
          <p:cNvPr id="16" name="TextBox 15">
            <a:extLst>
              <a:ext uri="{FF2B5EF4-FFF2-40B4-BE49-F238E27FC236}">
                <a16:creationId xmlns:a16="http://schemas.microsoft.com/office/drawing/2014/main" id="{615EDCF0-BD04-8AD0-4CEE-0202F733C8BE}"/>
              </a:ext>
            </a:extLst>
          </p:cNvPr>
          <p:cNvSpPr txBox="1"/>
          <p:nvPr/>
        </p:nvSpPr>
        <p:spPr>
          <a:xfrm>
            <a:off x="9287216" y="1691732"/>
            <a:ext cx="23265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2F72"/>
                </a:solidFill>
                <a:effectLst/>
                <a:uLnTx/>
                <a:uFillTx/>
                <a:latin typeface="Open Sans" panose="020B0606030504020204" pitchFamily="34" charset="0"/>
                <a:ea typeface="Open Sans" panose="020B0606030504020204" pitchFamily="34" charset="0"/>
                <a:cs typeface="Open Sans" panose="020B0606030504020204" pitchFamily="34" charset="0"/>
              </a:rPr>
              <a:t>May 2025</a:t>
            </a:r>
          </a:p>
        </p:txBody>
      </p:sp>
      <p:sp>
        <p:nvSpPr>
          <p:cNvPr id="17" name="TextBox 16">
            <a:extLst>
              <a:ext uri="{FF2B5EF4-FFF2-40B4-BE49-F238E27FC236}">
                <a16:creationId xmlns:a16="http://schemas.microsoft.com/office/drawing/2014/main" id="{81C84A82-67BE-F9B9-0EF7-58C1546D3448}"/>
              </a:ext>
            </a:extLst>
          </p:cNvPr>
          <p:cNvSpPr txBox="1"/>
          <p:nvPr/>
        </p:nvSpPr>
        <p:spPr>
          <a:xfrm>
            <a:off x="212150" y="2641909"/>
            <a:ext cx="5073491" cy="738664"/>
          </a:xfrm>
          <a:prstGeom prst="rect">
            <a:avLst/>
          </a:prstGeom>
          <a:noFill/>
          <a:ln w="28575">
            <a:solidFill>
              <a:srgbClr val="DC601B"/>
            </a:solidFill>
          </a:ln>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Percent of 45 CCA Practices With Continuity &gt;70%</a:t>
            </a:r>
          </a:p>
        </p:txBody>
      </p:sp>
      <p:sp>
        <p:nvSpPr>
          <p:cNvPr id="19" name="TextBox 18">
            <a:extLst>
              <a:ext uri="{FF2B5EF4-FFF2-40B4-BE49-F238E27FC236}">
                <a16:creationId xmlns:a16="http://schemas.microsoft.com/office/drawing/2014/main" id="{3D8D4638-0205-1520-06DE-863FE3018249}"/>
              </a:ext>
            </a:extLst>
          </p:cNvPr>
          <p:cNvSpPr txBox="1"/>
          <p:nvPr/>
        </p:nvSpPr>
        <p:spPr>
          <a:xfrm>
            <a:off x="212150" y="4019482"/>
            <a:ext cx="5073491" cy="707886"/>
          </a:xfrm>
          <a:prstGeom prst="rect">
            <a:avLst/>
          </a:prstGeom>
          <a:noFill/>
          <a:ln w="28575">
            <a:solidFill>
              <a:srgbClr val="115A6A"/>
            </a:solidFill>
          </a:ln>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Percent of 45 CCA Practices With More than 90% of their Patients Empaneled </a:t>
            </a:r>
          </a:p>
        </p:txBody>
      </p:sp>
      <p:sp>
        <p:nvSpPr>
          <p:cNvPr id="29" name="TextBox 28">
            <a:extLst>
              <a:ext uri="{FF2B5EF4-FFF2-40B4-BE49-F238E27FC236}">
                <a16:creationId xmlns:a16="http://schemas.microsoft.com/office/drawing/2014/main" id="{6B02555C-553E-BE50-9EF1-094D12FC33F4}"/>
              </a:ext>
            </a:extLst>
          </p:cNvPr>
          <p:cNvSpPr txBox="1"/>
          <p:nvPr/>
        </p:nvSpPr>
        <p:spPr>
          <a:xfrm>
            <a:off x="212151" y="5247208"/>
            <a:ext cx="5073491" cy="1046440"/>
          </a:xfrm>
          <a:prstGeom prst="rect">
            <a:avLst/>
          </a:prstGeom>
          <a:noFill/>
          <a:ln w="28575">
            <a:solidFill>
              <a:srgbClr val="FBAD32"/>
            </a:solidFill>
          </a:ln>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Percent of 45 CCA Practices With Time to Third Next Available Appointment &lt;10 days</a:t>
            </a:r>
          </a:p>
        </p:txBody>
      </p:sp>
      <p:sp>
        <p:nvSpPr>
          <p:cNvPr id="33" name="Oval 32">
            <a:extLst>
              <a:ext uri="{FF2B5EF4-FFF2-40B4-BE49-F238E27FC236}">
                <a16:creationId xmlns:a16="http://schemas.microsoft.com/office/drawing/2014/main" id="{A672F135-51BD-D6A9-7AFB-A110849196E2}"/>
              </a:ext>
            </a:extLst>
          </p:cNvPr>
          <p:cNvSpPr/>
          <p:nvPr/>
        </p:nvSpPr>
        <p:spPr>
          <a:xfrm>
            <a:off x="9810392" y="2211388"/>
            <a:ext cx="1280160" cy="1280160"/>
          </a:xfrm>
          <a:prstGeom prst="ellipse">
            <a:avLst/>
          </a:prstGeom>
          <a:solidFill>
            <a:srgbClr val="DC601B"/>
          </a:solidFill>
          <a:ln>
            <a:solidFill>
              <a:srgbClr val="DC6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Arrow: Up 33">
            <a:extLst>
              <a:ext uri="{FF2B5EF4-FFF2-40B4-BE49-F238E27FC236}">
                <a16:creationId xmlns:a16="http://schemas.microsoft.com/office/drawing/2014/main" id="{7A590376-5DB0-4DEE-3463-FEA1EE39FD15}"/>
              </a:ext>
            </a:extLst>
          </p:cNvPr>
          <p:cNvSpPr/>
          <p:nvPr/>
        </p:nvSpPr>
        <p:spPr>
          <a:xfrm rot="5400000">
            <a:off x="8140053" y="3326648"/>
            <a:ext cx="614144" cy="2194560"/>
          </a:xfrm>
          <a:prstGeom prst="upArrow">
            <a:avLst/>
          </a:prstGeom>
          <a:solidFill>
            <a:srgbClr val="60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8C073504-894C-25D1-35E4-BF8EFEE0C661}"/>
              </a:ext>
            </a:extLst>
          </p:cNvPr>
          <p:cNvSpPr/>
          <p:nvPr/>
        </p:nvSpPr>
        <p:spPr>
          <a:xfrm>
            <a:off x="9810392" y="3779046"/>
            <a:ext cx="1280160" cy="1280160"/>
          </a:xfrm>
          <a:prstGeom prst="ellipse">
            <a:avLst/>
          </a:prstGeom>
          <a:solidFill>
            <a:srgbClr val="115A6A"/>
          </a:solidFill>
          <a:ln>
            <a:solidFill>
              <a:srgbClr val="115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Arrow: Up 35">
            <a:extLst>
              <a:ext uri="{FF2B5EF4-FFF2-40B4-BE49-F238E27FC236}">
                <a16:creationId xmlns:a16="http://schemas.microsoft.com/office/drawing/2014/main" id="{02351449-7FB3-58AF-119E-48B8273BB302}"/>
              </a:ext>
            </a:extLst>
          </p:cNvPr>
          <p:cNvSpPr/>
          <p:nvPr/>
        </p:nvSpPr>
        <p:spPr>
          <a:xfrm rot="5400000">
            <a:off x="8140053" y="4921756"/>
            <a:ext cx="614144" cy="2194560"/>
          </a:xfrm>
          <a:prstGeom prst="upArrow">
            <a:avLst/>
          </a:prstGeom>
          <a:solidFill>
            <a:srgbClr val="60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D446CE09-3BB8-005C-DFFA-5DF3F7203466}"/>
              </a:ext>
            </a:extLst>
          </p:cNvPr>
          <p:cNvSpPr/>
          <p:nvPr/>
        </p:nvSpPr>
        <p:spPr>
          <a:xfrm>
            <a:off x="9810392" y="5378956"/>
            <a:ext cx="1280160" cy="1280160"/>
          </a:xfrm>
          <a:prstGeom prst="ellipse">
            <a:avLst/>
          </a:prstGeom>
          <a:solidFill>
            <a:srgbClr val="FBAD32"/>
          </a:solidFill>
          <a:ln>
            <a:solidFill>
              <a:srgbClr val="FBAD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27EE5259-68EB-7F33-99E2-F44A807A56F8}"/>
              </a:ext>
            </a:extLst>
          </p:cNvPr>
          <p:cNvSpPr txBox="1"/>
          <p:nvPr/>
        </p:nvSpPr>
        <p:spPr>
          <a:xfrm>
            <a:off x="5803698" y="2531560"/>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36%</a:t>
            </a:r>
          </a:p>
        </p:txBody>
      </p:sp>
      <p:sp>
        <p:nvSpPr>
          <p:cNvPr id="39" name="TextBox 38">
            <a:extLst>
              <a:ext uri="{FF2B5EF4-FFF2-40B4-BE49-F238E27FC236}">
                <a16:creationId xmlns:a16="http://schemas.microsoft.com/office/drawing/2014/main" id="{857745D6-5213-4DAF-E2CE-A657F9C9291A}"/>
              </a:ext>
            </a:extLst>
          </p:cNvPr>
          <p:cNvSpPr txBox="1"/>
          <p:nvPr/>
        </p:nvSpPr>
        <p:spPr>
          <a:xfrm>
            <a:off x="9810392" y="2531561"/>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sp>
        <p:nvSpPr>
          <p:cNvPr id="41" name="TextBox 40">
            <a:extLst>
              <a:ext uri="{FF2B5EF4-FFF2-40B4-BE49-F238E27FC236}">
                <a16:creationId xmlns:a16="http://schemas.microsoft.com/office/drawing/2014/main" id="{D6C8B6C0-27FA-2591-1DF5-E3E1DD2F51FA}"/>
              </a:ext>
            </a:extLst>
          </p:cNvPr>
          <p:cNvSpPr txBox="1"/>
          <p:nvPr/>
        </p:nvSpPr>
        <p:spPr>
          <a:xfrm>
            <a:off x="5803698" y="4081038"/>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42" name="TextBox 41">
            <a:extLst>
              <a:ext uri="{FF2B5EF4-FFF2-40B4-BE49-F238E27FC236}">
                <a16:creationId xmlns:a16="http://schemas.microsoft.com/office/drawing/2014/main" id="{C6BD93F9-7316-DAE6-B21A-DEF878B6E942}"/>
              </a:ext>
            </a:extLst>
          </p:cNvPr>
          <p:cNvSpPr txBox="1"/>
          <p:nvPr/>
        </p:nvSpPr>
        <p:spPr>
          <a:xfrm>
            <a:off x="9810392" y="4081038"/>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44%</a:t>
            </a:r>
          </a:p>
        </p:txBody>
      </p:sp>
      <p:sp>
        <p:nvSpPr>
          <p:cNvPr id="43" name="TextBox 42">
            <a:extLst>
              <a:ext uri="{FF2B5EF4-FFF2-40B4-BE49-F238E27FC236}">
                <a16:creationId xmlns:a16="http://schemas.microsoft.com/office/drawing/2014/main" id="{BB7B3CA3-BB16-CBA1-935C-C1BDA83620EC}"/>
              </a:ext>
            </a:extLst>
          </p:cNvPr>
          <p:cNvSpPr txBox="1"/>
          <p:nvPr/>
        </p:nvSpPr>
        <p:spPr>
          <a:xfrm>
            <a:off x="5803698" y="5710555"/>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62%</a:t>
            </a:r>
          </a:p>
        </p:txBody>
      </p:sp>
      <p:sp>
        <p:nvSpPr>
          <p:cNvPr id="44" name="TextBox 43">
            <a:extLst>
              <a:ext uri="{FF2B5EF4-FFF2-40B4-BE49-F238E27FC236}">
                <a16:creationId xmlns:a16="http://schemas.microsoft.com/office/drawing/2014/main" id="{E7FA3A80-E4DA-28F3-5028-EE8D09790E51}"/>
              </a:ext>
            </a:extLst>
          </p:cNvPr>
          <p:cNvSpPr txBox="1"/>
          <p:nvPr/>
        </p:nvSpPr>
        <p:spPr>
          <a:xfrm>
            <a:off x="9810392" y="5686732"/>
            <a:ext cx="1280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82%</a:t>
            </a:r>
          </a:p>
        </p:txBody>
      </p:sp>
      <p:pic>
        <p:nvPicPr>
          <p:cNvPr id="46" name="Picture 45">
            <a:extLst>
              <a:ext uri="{FF2B5EF4-FFF2-40B4-BE49-F238E27FC236}">
                <a16:creationId xmlns:a16="http://schemas.microsoft.com/office/drawing/2014/main" id="{C6C8F766-66D5-C0AB-DE27-E461BC9AA991}"/>
              </a:ext>
            </a:extLst>
          </p:cNvPr>
          <p:cNvPicPr>
            <a:picLocks noChangeAspect="1"/>
          </p:cNvPicPr>
          <p:nvPr/>
        </p:nvPicPr>
        <p:blipFill>
          <a:blip r:embed="rId3"/>
          <a:stretch>
            <a:fillRect/>
          </a:stretch>
        </p:blipFill>
        <p:spPr>
          <a:xfrm>
            <a:off x="11120862" y="6302285"/>
            <a:ext cx="975492" cy="438803"/>
          </a:xfrm>
          <a:prstGeom prst="rect">
            <a:avLst/>
          </a:prstGeom>
        </p:spPr>
      </p:pic>
    </p:spTree>
    <p:extLst>
      <p:ext uri="{BB962C8B-B14F-4D97-AF65-F5344CB8AC3E}">
        <p14:creationId xmlns:p14="http://schemas.microsoft.com/office/powerpoint/2010/main" val="698148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Milestone Bar">
            <a:extLst>
              <a:ext uri="{FF2B5EF4-FFF2-40B4-BE49-F238E27FC236}">
                <a16:creationId xmlns:a16="http://schemas.microsoft.com/office/drawing/2014/main" id="{C9D6AE0E-D654-4A29-A739-9A5D1ADC9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60" y="1535725"/>
            <a:ext cx="9427193" cy="5300208"/>
          </a:xfrm>
          <a:prstGeom prst="rect">
            <a:avLst/>
          </a:prstGeom>
          <a:effectLst>
            <a:glow rad="63500">
              <a:srgbClr val="554D56">
                <a:alpha val="40000"/>
              </a:srgbClr>
            </a:glow>
          </a:effectLst>
        </p:spPr>
      </p:pic>
      <p:sp>
        <p:nvSpPr>
          <p:cNvPr id="3" name="Title 2">
            <a:extLst>
              <a:ext uri="{FF2B5EF4-FFF2-40B4-BE49-F238E27FC236}">
                <a16:creationId xmlns:a16="http://schemas.microsoft.com/office/drawing/2014/main" id="{E54E9723-9CF7-6920-C7FF-8C4F586824E5}"/>
              </a:ext>
            </a:extLst>
          </p:cNvPr>
          <p:cNvSpPr>
            <a:spLocks noGrp="1"/>
          </p:cNvSpPr>
          <p:nvPr>
            <p:ph type="title"/>
          </p:nvPr>
        </p:nvSpPr>
        <p:spPr>
          <a:xfrm>
            <a:off x="609600" y="826102"/>
            <a:ext cx="11582400" cy="537981"/>
          </a:xfrm>
        </p:spPr>
        <p:txBody>
          <a:bodyPr>
            <a:noAutofit/>
          </a:bodyPr>
          <a:lstStyle/>
          <a:p>
            <a:r>
              <a:rPr lang="en-US"/>
              <a:t>Tribal Clinic Milestones</a:t>
            </a:r>
          </a:p>
        </p:txBody>
      </p:sp>
    </p:spTree>
    <p:extLst>
      <p:ext uri="{BB962C8B-B14F-4D97-AF65-F5344CB8AC3E}">
        <p14:creationId xmlns:p14="http://schemas.microsoft.com/office/powerpoint/2010/main" val="3822118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5A35-6A29-8B4C-71F7-51D425A80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7E168-5D46-9B12-E07C-E4022ACA5456}"/>
              </a:ext>
            </a:extLst>
          </p:cNvPr>
          <p:cNvSpPr>
            <a:spLocks noGrp="1"/>
          </p:cNvSpPr>
          <p:nvPr>
            <p:ph type="title"/>
          </p:nvPr>
        </p:nvSpPr>
        <p:spPr>
          <a:xfrm>
            <a:off x="609600" y="1671889"/>
            <a:ext cx="11582400" cy="537981"/>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latin typeface="Open Sans" panose="020B0606030504020204" pitchFamily="34" charset="0"/>
                <a:ea typeface="Open Sans" panose="020B0606030504020204" pitchFamily="34" charset="0"/>
                <a:cs typeface="Open Sans" panose="020B0606030504020204" pitchFamily="34" charset="0"/>
              </a:rPr>
              <a:t>Tuolumne Me-Wuk Indian Health Center</a:t>
            </a:r>
          </a:p>
        </p:txBody>
      </p:sp>
      <p:sp>
        <p:nvSpPr>
          <p:cNvPr id="3" name="TextBox 2">
            <a:extLst>
              <a:ext uri="{FF2B5EF4-FFF2-40B4-BE49-F238E27FC236}">
                <a16:creationId xmlns:a16="http://schemas.microsoft.com/office/drawing/2014/main" id="{15DE0D0C-6B62-BC28-9169-04FF736390DD}"/>
              </a:ext>
            </a:extLst>
          </p:cNvPr>
          <p:cNvSpPr txBox="1"/>
          <p:nvPr/>
        </p:nvSpPr>
        <p:spPr>
          <a:xfrm>
            <a:off x="733000" y="2614796"/>
            <a:ext cx="3618197" cy="2607573"/>
          </a:xfrm>
          <a:prstGeom prst="rect">
            <a:avLst/>
          </a:prstGeom>
          <a:noFill/>
          <a:ln w="28575">
            <a:solidFill>
              <a:srgbClr val="DC601B"/>
            </a:solidFill>
          </a:ln>
        </p:spPr>
        <p:txBody>
          <a:bodyPr wrap="square" lIns="182880" tIns="91440" rIns="91440" bIns="9144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Tuolumne Me-Wuk Indian Health Center is an FQHC clinic in Sonora, California.</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clinic’s risk and grant manager was interviewed by PHLC to gain insights on their use of data for operational improvement.</a:t>
            </a:r>
          </a:p>
        </p:txBody>
      </p:sp>
      <p:sp>
        <p:nvSpPr>
          <p:cNvPr id="8" name="Rectangle 7">
            <a:extLst>
              <a:ext uri="{FF2B5EF4-FFF2-40B4-BE49-F238E27FC236}">
                <a16:creationId xmlns:a16="http://schemas.microsoft.com/office/drawing/2014/main" id="{4107CD70-7637-008A-98F8-226BBDDD93A5}"/>
              </a:ext>
            </a:extLst>
          </p:cNvPr>
          <p:cNvSpPr/>
          <p:nvPr/>
        </p:nvSpPr>
        <p:spPr>
          <a:xfrm>
            <a:off x="10217426" y="5695122"/>
            <a:ext cx="1974575" cy="116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Speech Bubble: Rectangle 5">
            <a:extLst>
              <a:ext uri="{FF2B5EF4-FFF2-40B4-BE49-F238E27FC236}">
                <a16:creationId xmlns:a16="http://schemas.microsoft.com/office/drawing/2014/main" id="{A30B2E75-B153-1A7D-80EF-CFCB5B79FCDC}"/>
              </a:ext>
            </a:extLst>
          </p:cNvPr>
          <p:cNvSpPr/>
          <p:nvPr/>
        </p:nvSpPr>
        <p:spPr>
          <a:xfrm>
            <a:off x="5385348" y="1940879"/>
            <a:ext cx="5348913" cy="3780847"/>
          </a:xfrm>
          <a:prstGeom prst="wedgeRoundRectCallout">
            <a:avLst>
              <a:gd name="adj1" fmla="val -66295"/>
              <a:gd name="adj2" fmla="val -20592"/>
              <a:gd name="adj3" fmla="val 16667"/>
            </a:avLst>
          </a:prstGeom>
          <a:solidFill>
            <a:srgbClr val="FBAD32">
              <a:alpha val="46000"/>
            </a:srgbClr>
          </a:solidFill>
          <a:ln>
            <a:solidFill>
              <a:srgbClr val="FBAD32"/>
            </a:solidFill>
          </a:ln>
        </p:spPr>
        <p:style>
          <a:lnRef idx="2">
            <a:schemeClr val="accent1">
              <a:shade val="15000"/>
            </a:schemeClr>
          </a:lnRef>
          <a:fillRef idx="1">
            <a:schemeClr val="accent1"/>
          </a:fillRef>
          <a:effectRef idx="0">
            <a:schemeClr val="accent1"/>
          </a:effectRef>
          <a:fontRef idx="minor">
            <a:schemeClr val="lt1"/>
          </a:fontRef>
        </p:style>
        <p:txBody>
          <a:bodyPr lIns="182880" tIns="91440" rIns="137160" bIns="9144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1212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All the providers used to make their own weird schedule rules. A new scheduling system went live January 1</a:t>
            </a:r>
            <a:r>
              <a:rPr kumimoji="0" lang="en-US" sz="1400" b="0" i="0" u="none" strike="noStrike" kern="1200" cap="none" spc="0" normalizeH="0" baseline="3000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lang="en-US" sz="1400">
                <a:solidFill>
                  <a:srgbClr val="554D56"/>
                </a:solidFill>
                <a:latin typeface="Open Sans" panose="020B0606030504020204" pitchFamily="34" charset="0"/>
                <a:ea typeface="Open Sans" panose="020B0606030504020204" pitchFamily="34" charset="0"/>
                <a:cs typeface="Open Sans" panose="020B0606030504020204" pitchFamily="34" charset="0"/>
              </a:rPr>
              <a:t> s</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o we do the daily management huddle for primary care and we changed the scheduling template… It really did help with access to care.”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“And we have good continuity… If you have a care team, you shouldn’t have to re-establish the primary care provider… They wouldn’t schedule until a month and a half out because they (only) accepted new patients twice a day”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“Every week I go in and look for 3</a:t>
            </a:r>
            <a:r>
              <a:rPr kumimoji="0" lang="en-US" sz="1400" b="0" i="0" u="none" strike="noStrike" kern="1200" cap="none" spc="0" normalizeH="0" baseline="3000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rd</a:t>
            </a:r>
            <a:r>
              <a:rPr kumimoji="0" lang="en-US" sz="1400" b="0"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 next available appointment... PHLC was the first place I ever learned about it… Going through  and explaining the details, I wasn’t going to get that anywhere else”</a:t>
            </a:r>
          </a:p>
        </p:txBody>
      </p:sp>
      <p:sp>
        <p:nvSpPr>
          <p:cNvPr id="11" name="Title 2">
            <a:extLst>
              <a:ext uri="{FF2B5EF4-FFF2-40B4-BE49-F238E27FC236}">
                <a16:creationId xmlns:a16="http://schemas.microsoft.com/office/drawing/2014/main" id="{1D17BF40-794A-19A8-DBAC-0D5201547419}"/>
              </a:ext>
            </a:extLst>
          </p:cNvPr>
          <p:cNvSpPr txBox="1">
            <a:spLocks/>
          </p:cNvSpPr>
          <p:nvPr/>
        </p:nvSpPr>
        <p:spPr>
          <a:xfrm>
            <a:off x="535387" y="961674"/>
            <a:ext cx="11582400" cy="843272"/>
          </a:xfrm>
          <a:prstGeom prst="rect">
            <a:avLst/>
          </a:prstGeom>
        </p:spPr>
        <p:txBody>
          <a:bodyPr vert="horz" lIns="91440" tIns="45720" rIns="91440" bIns="45720" rtlCol="0" anchor="t">
            <a:normAutofit/>
          </a:bodyPr>
          <a:lstStyle>
            <a:lvl1pPr algn="l" defTabSz="1219140" rtl="0" eaLnBrk="1" latinLnBrk="0" hangingPunct="1">
              <a:spcBef>
                <a:spcPct val="0"/>
              </a:spcBef>
              <a:buNone/>
              <a:defRPr sz="3333" b="1" kern="1200" baseline="0">
                <a:solidFill>
                  <a:srgbClr val="19B9CA"/>
                </a:solidFill>
                <a:latin typeface="Arial" pitchFamily="34" charset="0"/>
                <a:ea typeface="+mj-ea"/>
                <a:cs typeface="Arial" pitchFamily="34" charset="0"/>
              </a:defRPr>
            </a:lvl1pPr>
          </a:lstStyle>
          <a:p>
            <a:pPr marL="0" marR="0" lvl="0" indent="0" algn="l" defTabSz="1219140" rtl="0" eaLnBrk="1" fontAlgn="auto" latinLnBrk="0" hangingPunct="1">
              <a:lnSpc>
                <a:spcPct val="100000"/>
              </a:lnSpc>
              <a:spcBef>
                <a:spcPct val="0"/>
              </a:spcBef>
              <a:spcAft>
                <a:spcPts val="0"/>
              </a:spcAft>
              <a:buClrTx/>
              <a:buSzTx/>
              <a:buFontTx/>
              <a:buNone/>
              <a:tabLst/>
              <a:defRPr/>
            </a:pPr>
            <a:r>
              <a:rPr lang="en-US" sz="4000">
                <a:solidFill>
                  <a:srgbClr val="DC601B"/>
                </a:solidFill>
                <a:latin typeface="Source Serif 4 Black" panose="02040603050405020204" pitchFamily="18" charset="0"/>
                <a:ea typeface="Open Sans" panose="020B0606030504020204" pitchFamily="34" charset="0"/>
                <a:cs typeface="Open Sans" panose="020B0606030504020204" pitchFamily="34" charset="0"/>
              </a:rPr>
              <a:t>Practice Case Study on Access</a:t>
            </a:r>
            <a:endParaRPr kumimoji="0" lang="en-US" sz="4000" b="1" i="0" u="none" strike="noStrike" kern="1200" cap="none" spc="0" normalizeH="0" baseline="0" noProof="0">
              <a:ln>
                <a:noFill/>
              </a:ln>
              <a:solidFill>
                <a:srgbClr val="DC601B"/>
              </a:solidFill>
              <a:effectLst/>
              <a:uLnTx/>
              <a:uFillTx/>
              <a:latin typeface="Source Serif 4 Black" panose="02040603050405020204" pitchFamily="18" charset="0"/>
              <a:ea typeface="Open Sans" panose="020B0606030504020204" pitchFamily="34" charset="0"/>
              <a:cs typeface="Open Sans" panose="020B0606030504020204" pitchFamily="34" charset="0"/>
            </a:endParaRPr>
          </a:p>
        </p:txBody>
      </p:sp>
      <p:sp>
        <p:nvSpPr>
          <p:cNvPr id="16" name="Slide Number Placeholder 2">
            <a:extLst>
              <a:ext uri="{FF2B5EF4-FFF2-40B4-BE49-F238E27FC236}">
                <a16:creationId xmlns:a16="http://schemas.microsoft.com/office/drawing/2014/main" id="{238D9593-9DB7-D6FF-C15A-302D86732C9A}"/>
              </a:ext>
            </a:extLst>
          </p:cNvPr>
          <p:cNvSpPr>
            <a:spLocks noGrp="1"/>
          </p:cNvSpPr>
          <p:nvPr>
            <p:ph type="sldNum" sz="quarter" idx="2"/>
          </p:nvPr>
        </p:nvSpPr>
        <p:spPr>
          <a:xfrm>
            <a:off x="10598347" y="223237"/>
            <a:ext cx="998500"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spTree>
    <p:extLst>
      <p:ext uri="{BB962C8B-B14F-4D97-AF65-F5344CB8AC3E}">
        <p14:creationId xmlns:p14="http://schemas.microsoft.com/office/powerpoint/2010/main" val="1441145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0568-5A29-5594-24E3-9D0D7254D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12F75-42D9-233F-8F0C-01A9EF84E525}"/>
              </a:ext>
            </a:extLst>
          </p:cNvPr>
          <p:cNvSpPr>
            <a:spLocks noGrp="1"/>
          </p:cNvSpPr>
          <p:nvPr>
            <p:ph type="title"/>
          </p:nvPr>
        </p:nvSpPr>
        <p:spPr>
          <a:xfrm>
            <a:off x="-1716379" y="753025"/>
            <a:ext cx="12190901" cy="674289"/>
          </a:xfrm>
        </p:spPr>
        <p:txBody>
          <a:bodyPr/>
          <a:lstStyle/>
          <a:p>
            <a:pPr algn="ctr"/>
            <a:r>
              <a:rPr lang="en-US"/>
              <a:t>Moving the Needle On Quality</a:t>
            </a:r>
          </a:p>
        </p:txBody>
      </p:sp>
      <p:sp>
        <p:nvSpPr>
          <p:cNvPr id="3" name="Slide Number Placeholder 2">
            <a:extLst>
              <a:ext uri="{FF2B5EF4-FFF2-40B4-BE49-F238E27FC236}">
                <a16:creationId xmlns:a16="http://schemas.microsoft.com/office/drawing/2014/main" id="{8D1F48EF-D2F8-3BAA-201E-0EFCF52DDD4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sp>
        <p:nvSpPr>
          <p:cNvPr id="10" name="Frame 9">
            <a:extLst>
              <a:ext uri="{FF2B5EF4-FFF2-40B4-BE49-F238E27FC236}">
                <a16:creationId xmlns:a16="http://schemas.microsoft.com/office/drawing/2014/main" id="{6469AD0E-7E2A-20A2-7EC7-06D6F4A5E70F}"/>
              </a:ext>
            </a:extLst>
          </p:cNvPr>
          <p:cNvSpPr/>
          <p:nvPr/>
        </p:nvSpPr>
        <p:spPr>
          <a:xfrm>
            <a:off x="768439" y="1435074"/>
            <a:ext cx="1906074" cy="1687133"/>
          </a:xfrm>
          <a:prstGeom prst="frame">
            <a:avLst/>
          </a:prstGeom>
          <a:solidFill>
            <a:srgbClr val="115A6A"/>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rame 10">
            <a:extLst>
              <a:ext uri="{FF2B5EF4-FFF2-40B4-BE49-F238E27FC236}">
                <a16:creationId xmlns:a16="http://schemas.microsoft.com/office/drawing/2014/main" id="{545EAE43-8C80-875D-FE2F-EF12D99F517D}"/>
              </a:ext>
            </a:extLst>
          </p:cNvPr>
          <p:cNvSpPr/>
          <p:nvPr/>
        </p:nvSpPr>
        <p:spPr>
          <a:xfrm>
            <a:off x="9517487" y="5082801"/>
            <a:ext cx="1906074" cy="1687133"/>
          </a:xfrm>
          <a:prstGeom prst="frame">
            <a:avLst/>
          </a:prstGeom>
          <a:solidFill>
            <a:srgbClr val="115A6A"/>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Frame 11">
            <a:extLst>
              <a:ext uri="{FF2B5EF4-FFF2-40B4-BE49-F238E27FC236}">
                <a16:creationId xmlns:a16="http://schemas.microsoft.com/office/drawing/2014/main" id="{BB2F4B2E-3235-2AE3-8732-1A4095406CF8}"/>
              </a:ext>
            </a:extLst>
          </p:cNvPr>
          <p:cNvSpPr/>
          <p:nvPr/>
        </p:nvSpPr>
        <p:spPr>
          <a:xfrm>
            <a:off x="768439" y="5082801"/>
            <a:ext cx="1906074" cy="1687133"/>
          </a:xfrm>
          <a:prstGeom prst="frame">
            <a:avLst/>
          </a:prstGeom>
          <a:solidFill>
            <a:srgbClr val="115A6A"/>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ame 12">
            <a:extLst>
              <a:ext uri="{FF2B5EF4-FFF2-40B4-BE49-F238E27FC236}">
                <a16:creationId xmlns:a16="http://schemas.microsoft.com/office/drawing/2014/main" id="{C2419820-8D1C-3784-2CE8-31530BA3A7D9}"/>
              </a:ext>
            </a:extLst>
          </p:cNvPr>
          <p:cNvSpPr/>
          <p:nvPr/>
        </p:nvSpPr>
        <p:spPr>
          <a:xfrm>
            <a:off x="9517487" y="1435074"/>
            <a:ext cx="1906074" cy="1687133"/>
          </a:xfrm>
          <a:prstGeom prst="frame">
            <a:avLst/>
          </a:prstGeom>
          <a:solidFill>
            <a:srgbClr val="115A6A"/>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84831C1-0FFB-4874-8BD9-B421357AE19C}"/>
              </a:ext>
            </a:extLst>
          </p:cNvPr>
          <p:cNvSpPr txBox="1"/>
          <p:nvPr/>
        </p:nvSpPr>
        <p:spPr>
          <a:xfrm>
            <a:off x="898613" y="1986252"/>
            <a:ext cx="16457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74F58"/>
                </a:solidFill>
                <a:effectLst/>
                <a:uLnTx/>
                <a:uFillTx/>
                <a:latin typeface="Open Sans" panose="020B0606030504020204" pitchFamily="34" charset="0"/>
                <a:ea typeface="Open Sans" panose="020B0606030504020204" pitchFamily="34" charset="0"/>
                <a:cs typeface="Open Sans" panose="020B0606030504020204" pitchFamily="34" charset="0"/>
              </a:rPr>
              <a:t>Childhood Immunization</a:t>
            </a: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1156D325-FF49-3778-67D1-B3B4D4E18650}"/>
              </a:ext>
            </a:extLst>
          </p:cNvPr>
          <p:cNvSpPr txBox="1"/>
          <p:nvPr/>
        </p:nvSpPr>
        <p:spPr>
          <a:xfrm>
            <a:off x="1188166" y="5510868"/>
            <a:ext cx="11177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74F58"/>
                </a:solidFill>
                <a:effectLst/>
                <a:uLnTx/>
                <a:uFillTx/>
                <a:latin typeface="Open Sans" panose="020B0606030504020204" pitchFamily="34" charset="0"/>
                <a:ea typeface="Open Sans" panose="020B0606030504020204" pitchFamily="34" charset="0"/>
                <a:cs typeface="Open Sans" panose="020B0606030504020204" pitchFamily="34" charset="0"/>
              </a:rPr>
              <a:t>Blood Pressure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74F58"/>
                </a:solidFill>
                <a:effectLst/>
                <a:uLnTx/>
                <a:uFillTx/>
                <a:latin typeface="Open Sans" panose="020B0606030504020204" pitchFamily="34" charset="0"/>
                <a:ea typeface="Open Sans" panose="020B0606030504020204" pitchFamily="34" charset="0"/>
                <a:cs typeface="Open Sans" panose="020B0606030504020204" pitchFamily="34" charset="0"/>
              </a:rPr>
              <a:t>Control</a:t>
            </a: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F0853646-C4A2-084A-F118-DFD4453069BF}"/>
              </a:ext>
            </a:extLst>
          </p:cNvPr>
          <p:cNvSpPr txBox="1"/>
          <p:nvPr/>
        </p:nvSpPr>
        <p:spPr>
          <a:xfrm>
            <a:off x="9877469" y="1986549"/>
            <a:ext cx="118611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74F58"/>
                </a:solidFill>
                <a:effectLst/>
                <a:uLnTx/>
                <a:uFillTx/>
                <a:latin typeface="Open Sans" panose="020B0606030504020204" pitchFamily="34" charset="0"/>
                <a:ea typeface="Open Sans" panose="020B0606030504020204" pitchFamily="34" charset="0"/>
                <a:cs typeface="Open Sans" panose="020B0606030504020204" pitchFamily="34" charset="0"/>
              </a:rPr>
              <a:t>Diabetes Control</a:t>
            </a: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62F87F3-99B1-F110-C73A-10C8E958CE96}"/>
              </a:ext>
            </a:extLst>
          </p:cNvPr>
          <p:cNvSpPr txBox="1"/>
          <p:nvPr/>
        </p:nvSpPr>
        <p:spPr>
          <a:xfrm>
            <a:off x="9791700" y="5510867"/>
            <a:ext cx="13480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74F58"/>
                </a:solidFill>
                <a:effectLst/>
                <a:uLnTx/>
                <a:uFillTx/>
                <a:latin typeface="Open Sans" panose="020B0606030504020204" pitchFamily="34" charset="0"/>
                <a:ea typeface="Open Sans" panose="020B0606030504020204" pitchFamily="34" charset="0"/>
                <a:cs typeface="Open Sans" panose="020B0606030504020204" pitchFamily="34" charset="0"/>
              </a:rPr>
              <a:t>Colorectal Cancer Screening</a:t>
            </a: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3" name="Connector: Elbow 32">
            <a:extLst>
              <a:ext uri="{FF2B5EF4-FFF2-40B4-BE49-F238E27FC236}">
                <a16:creationId xmlns:a16="http://schemas.microsoft.com/office/drawing/2014/main" id="{DD342132-C585-D4F8-6AE9-36D519EB0B4C}"/>
              </a:ext>
            </a:extLst>
          </p:cNvPr>
          <p:cNvCxnSpPr>
            <a:cxnSpLocks/>
            <a:endCxn id="11" idx="1"/>
          </p:cNvCxnSpPr>
          <p:nvPr/>
        </p:nvCxnSpPr>
        <p:spPr>
          <a:xfrm>
            <a:off x="6571129" y="5082799"/>
            <a:ext cx="2946358" cy="843569"/>
          </a:xfrm>
          <a:prstGeom prst="bentConnector3">
            <a:avLst>
              <a:gd name="adj1" fmla="val 405"/>
            </a:avLst>
          </a:prstGeom>
          <a:ln w="19050">
            <a:solidFill>
              <a:srgbClr val="554D56"/>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36" name="Connector: Elbow 35">
            <a:extLst>
              <a:ext uri="{FF2B5EF4-FFF2-40B4-BE49-F238E27FC236}">
                <a16:creationId xmlns:a16="http://schemas.microsoft.com/office/drawing/2014/main" id="{8108B076-45DE-8230-BB77-67A6225193FC}"/>
              </a:ext>
            </a:extLst>
          </p:cNvPr>
          <p:cNvCxnSpPr>
            <a:cxnSpLocks/>
            <a:endCxn id="12" idx="3"/>
          </p:cNvCxnSpPr>
          <p:nvPr/>
        </p:nvCxnSpPr>
        <p:spPr>
          <a:xfrm rot="10800000" flipV="1">
            <a:off x="2674513" y="5082798"/>
            <a:ext cx="2847746" cy="843569"/>
          </a:xfrm>
          <a:prstGeom prst="bentConnector3">
            <a:avLst>
              <a:gd name="adj1" fmla="val 262"/>
            </a:avLst>
          </a:prstGeom>
          <a:ln w="19050">
            <a:solidFill>
              <a:srgbClr val="554D56"/>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39" name="Connector: Elbow 38">
            <a:extLst>
              <a:ext uri="{FF2B5EF4-FFF2-40B4-BE49-F238E27FC236}">
                <a16:creationId xmlns:a16="http://schemas.microsoft.com/office/drawing/2014/main" id="{DFE7B2AB-9CDB-1EE9-1095-FE94B60B8935}"/>
              </a:ext>
            </a:extLst>
          </p:cNvPr>
          <p:cNvCxnSpPr>
            <a:endCxn id="10" idx="2"/>
          </p:cNvCxnSpPr>
          <p:nvPr/>
        </p:nvCxnSpPr>
        <p:spPr>
          <a:xfrm rot="16200000" flipV="1">
            <a:off x="1608990" y="3234694"/>
            <a:ext cx="1558653" cy="1333679"/>
          </a:xfrm>
          <a:prstGeom prst="bentConnector3">
            <a:avLst>
              <a:gd name="adj1" fmla="val -403"/>
            </a:avLst>
          </a:prstGeom>
          <a:ln w="19050">
            <a:solidFill>
              <a:srgbClr val="554D56"/>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282CDEEA-8DF7-708A-2A30-026A72C55ABA}"/>
              </a:ext>
            </a:extLst>
          </p:cNvPr>
          <p:cNvCxnSpPr>
            <a:endCxn id="13" idx="2"/>
          </p:cNvCxnSpPr>
          <p:nvPr/>
        </p:nvCxnSpPr>
        <p:spPr>
          <a:xfrm rot="5400000" flipH="1" flipV="1">
            <a:off x="8979282" y="3279771"/>
            <a:ext cx="1648805" cy="1333679"/>
          </a:xfrm>
          <a:prstGeom prst="bentConnector3">
            <a:avLst>
              <a:gd name="adj1" fmla="val 791"/>
            </a:avLst>
          </a:prstGeom>
          <a:ln w="19050">
            <a:solidFill>
              <a:srgbClr val="554D56"/>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49" name="Connector: Elbow 48">
            <a:extLst>
              <a:ext uri="{FF2B5EF4-FFF2-40B4-BE49-F238E27FC236}">
                <a16:creationId xmlns:a16="http://schemas.microsoft.com/office/drawing/2014/main" id="{23BE40FE-6B75-B020-01B0-9FDB22AFDE4C}"/>
              </a:ext>
            </a:extLst>
          </p:cNvPr>
          <p:cNvCxnSpPr>
            <a:endCxn id="10" idx="1"/>
          </p:cNvCxnSpPr>
          <p:nvPr/>
        </p:nvCxnSpPr>
        <p:spPr>
          <a:xfrm rot="10800000">
            <a:off x="768439" y="2278641"/>
            <a:ext cx="2286716" cy="1063952"/>
          </a:xfrm>
          <a:prstGeom prst="bentConnector3">
            <a:avLst>
              <a:gd name="adj1" fmla="val 109997"/>
            </a:avLst>
          </a:prstGeom>
          <a:ln w="28575">
            <a:solidFill>
              <a:srgbClr val="E6BF28"/>
            </a:solidFill>
            <a:prstDash val="lgDash"/>
            <a:tailEnd type="triangle"/>
          </a:ln>
        </p:spPr>
        <p:style>
          <a:lnRef idx="1">
            <a:schemeClr val="dk1"/>
          </a:lnRef>
          <a:fillRef idx="0">
            <a:schemeClr val="dk1"/>
          </a:fillRef>
          <a:effectRef idx="0">
            <a:schemeClr val="dk1"/>
          </a:effectRef>
          <a:fontRef idx="minor">
            <a:schemeClr val="tx1"/>
          </a:fontRef>
        </p:style>
      </p:cxnSp>
      <p:cxnSp>
        <p:nvCxnSpPr>
          <p:cNvPr id="62" name="Connector: Elbow 61">
            <a:extLst>
              <a:ext uri="{FF2B5EF4-FFF2-40B4-BE49-F238E27FC236}">
                <a16:creationId xmlns:a16="http://schemas.microsoft.com/office/drawing/2014/main" id="{88E6DA69-C143-626E-A189-EE78A57B06FA}"/>
              </a:ext>
            </a:extLst>
          </p:cNvPr>
          <p:cNvCxnSpPr>
            <a:endCxn id="13" idx="3"/>
          </p:cNvCxnSpPr>
          <p:nvPr/>
        </p:nvCxnSpPr>
        <p:spPr>
          <a:xfrm flipV="1">
            <a:off x="9136845" y="2278641"/>
            <a:ext cx="2286716" cy="1722858"/>
          </a:xfrm>
          <a:prstGeom prst="bentConnector3">
            <a:avLst>
              <a:gd name="adj1" fmla="val 109997"/>
            </a:avLst>
          </a:prstGeom>
          <a:ln w="34925">
            <a:solidFill>
              <a:srgbClr val="19B9CA"/>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31B77CFC-EA02-CC2D-6BB2-315C657C6B33}"/>
              </a:ext>
            </a:extLst>
          </p:cNvPr>
          <p:cNvCxnSpPr>
            <a:endCxn id="12" idx="1"/>
          </p:cNvCxnSpPr>
          <p:nvPr/>
        </p:nvCxnSpPr>
        <p:spPr>
          <a:xfrm rot="10800000" flipV="1">
            <a:off x="768439" y="3901532"/>
            <a:ext cx="2286716" cy="2024835"/>
          </a:xfrm>
          <a:prstGeom prst="bentConnector3">
            <a:avLst>
              <a:gd name="adj1" fmla="val 109997"/>
            </a:avLst>
          </a:prstGeom>
          <a:ln w="38100">
            <a:solidFill>
              <a:srgbClr val="19B9CA"/>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5A3FBC-FAEF-2005-DDC3-1DD0DDBF1C6E}"/>
              </a:ext>
            </a:extLst>
          </p:cNvPr>
          <p:cNvSpPr/>
          <p:nvPr/>
        </p:nvSpPr>
        <p:spPr>
          <a:xfrm>
            <a:off x="3060045" y="2985102"/>
            <a:ext cx="6076799" cy="658112"/>
          </a:xfrm>
          <a:prstGeom prst="rect">
            <a:avLst/>
          </a:prstGeom>
          <a:solidFill>
            <a:srgbClr val="FBAD32"/>
          </a:solidFill>
          <a:ln w="28575">
            <a:solidFill>
              <a:srgbClr val="DCB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Early Investments in Childhood Health and Wellness</a:t>
            </a:r>
          </a:p>
        </p:txBody>
      </p:sp>
      <p:sp>
        <p:nvSpPr>
          <p:cNvPr id="5" name="Rectangle 4">
            <a:extLst>
              <a:ext uri="{FF2B5EF4-FFF2-40B4-BE49-F238E27FC236}">
                <a16:creationId xmlns:a16="http://schemas.microsoft.com/office/drawing/2014/main" id="{DEFDB26C-0168-7AF9-452E-E2AE001930F9}"/>
              </a:ext>
            </a:extLst>
          </p:cNvPr>
          <p:cNvSpPr/>
          <p:nvPr/>
        </p:nvSpPr>
        <p:spPr>
          <a:xfrm>
            <a:off x="3055154" y="3687912"/>
            <a:ext cx="6076798" cy="653809"/>
          </a:xfrm>
          <a:prstGeom prst="rect">
            <a:avLst/>
          </a:prstGeom>
          <a:solidFill>
            <a:srgbClr val="60BDCE"/>
          </a:solidFill>
          <a:ln w="28575">
            <a:solidFill>
              <a:srgbClr val="60B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Direct Investments to Enhance Food Security</a:t>
            </a:r>
          </a:p>
        </p:txBody>
      </p:sp>
      <p:sp>
        <p:nvSpPr>
          <p:cNvPr id="6" name="Rectangle 5">
            <a:extLst>
              <a:ext uri="{FF2B5EF4-FFF2-40B4-BE49-F238E27FC236}">
                <a16:creationId xmlns:a16="http://schemas.microsoft.com/office/drawing/2014/main" id="{F31500FC-76C8-8199-7AC0-8B3F59BFF400}"/>
              </a:ext>
            </a:extLst>
          </p:cNvPr>
          <p:cNvSpPr/>
          <p:nvPr/>
        </p:nvSpPr>
        <p:spPr>
          <a:xfrm>
            <a:off x="3055154" y="4386419"/>
            <a:ext cx="6076798" cy="653809"/>
          </a:xfrm>
          <a:prstGeom prst="rect">
            <a:avLst/>
          </a:prstGeom>
          <a:solidFill>
            <a:srgbClr val="EB923A"/>
          </a:solidFill>
          <a:ln w="28575">
            <a:solidFill>
              <a:srgbClr val="EB92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Equity and Practice Transformation</a:t>
            </a:r>
          </a:p>
        </p:txBody>
      </p:sp>
      <p:sp>
        <p:nvSpPr>
          <p:cNvPr id="7" name="Rectangle 6">
            <a:extLst>
              <a:ext uri="{FF2B5EF4-FFF2-40B4-BE49-F238E27FC236}">
                <a16:creationId xmlns:a16="http://schemas.microsoft.com/office/drawing/2014/main" id="{22CD1EB5-6FC1-C78A-1ECA-C2FF8961D0C7}"/>
              </a:ext>
            </a:extLst>
          </p:cNvPr>
          <p:cNvSpPr/>
          <p:nvPr/>
        </p:nvSpPr>
        <p:spPr>
          <a:xfrm>
            <a:off x="3055153" y="2282292"/>
            <a:ext cx="6076799" cy="658112"/>
          </a:xfrm>
          <a:prstGeom prst="rect">
            <a:avLst/>
          </a:prstGeom>
          <a:solidFill>
            <a:srgbClr val="115A6A"/>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Population Health Investments</a:t>
            </a:r>
          </a:p>
        </p:txBody>
      </p:sp>
    </p:spTree>
    <p:extLst>
      <p:ext uri="{BB962C8B-B14F-4D97-AF65-F5344CB8AC3E}">
        <p14:creationId xmlns:p14="http://schemas.microsoft.com/office/powerpoint/2010/main" val="941336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835620" y="2318433"/>
            <a:ext cx="10515600" cy="1325033"/>
          </a:xfrm>
        </p:spPr>
        <p:txBody>
          <a:bodyPr>
            <a:noAutofit/>
          </a:bodyPr>
          <a:lstStyle/>
          <a:p>
            <a:r>
              <a:rPr lang="en-US" sz="6000"/>
              <a:t>Dental Program Overview</a:t>
            </a:r>
          </a:p>
        </p:txBody>
      </p:sp>
      <p:sp>
        <p:nvSpPr>
          <p:cNvPr id="4" name="Slide Number Placeholder 3"/>
          <p:cNvSpPr>
            <a:spLocks noGrp="1"/>
          </p:cNvSpPr>
          <p:nvPr>
            <p:ph type="sldNum" sz="quarter" idx="4294967295"/>
          </p:nvPr>
        </p:nvSpPr>
        <p:spPr>
          <a:xfrm>
            <a:off x="11217275" y="6362700"/>
            <a:ext cx="974725" cy="365125"/>
          </a:xfrm>
        </p:spPr>
        <p:txBody>
          <a:bodyPr/>
          <a:lstStyle/>
          <a:p>
            <a:fld id="{C8146628-1A01-9741-8A8B-916D51547CC7}" type="slidenum">
              <a:rPr lang="en-US" smtClean="0"/>
              <a:pPr/>
              <a:t>55</a:t>
            </a:fld>
            <a:endParaRPr lang="en-US"/>
          </a:p>
        </p:txBody>
      </p:sp>
      <p:sp>
        <p:nvSpPr>
          <p:cNvPr id="26" name="Text Placeholder 25"/>
          <p:cNvSpPr>
            <a:spLocks noGrp="1"/>
          </p:cNvSpPr>
          <p:nvPr>
            <p:ph type="body" idx="4294967295"/>
          </p:nvPr>
        </p:nvSpPr>
        <p:spPr>
          <a:xfrm>
            <a:off x="122237" y="3819661"/>
            <a:ext cx="11582400" cy="404813"/>
          </a:xfrm>
          <a:prstGeom prst="rect">
            <a:avLst/>
          </a:prstGeom>
        </p:spPr>
        <p:txBody>
          <a:bodyPr lIns="91440" tIns="45720" rIns="91440" bIns="45720" anchor="t" anchorCtr="0"/>
          <a:lstStyle/>
          <a:p>
            <a:pPr algn="ctr"/>
            <a:r>
              <a:rPr lang="en-US" sz="2200">
                <a:solidFill>
                  <a:schemeClr val="bg1"/>
                </a:solidFill>
              </a:rPr>
              <a:t>Taylor Priestley, MSW, MPH</a:t>
            </a:r>
          </a:p>
          <a:p>
            <a:pPr algn="ctr"/>
            <a:endParaRPr lang="en-US" sz="2200">
              <a:solidFill>
                <a:schemeClr val="bg1"/>
              </a:solidFill>
            </a:endParaRPr>
          </a:p>
          <a:p>
            <a:pPr algn="ctr"/>
            <a:r>
              <a:rPr lang="en-US" sz="2200">
                <a:solidFill>
                  <a:schemeClr val="bg1"/>
                </a:solidFill>
              </a:rPr>
              <a:t>Director, Health Equity and Quality Transformation (EQT)</a:t>
            </a:r>
          </a:p>
          <a:p>
            <a:pPr algn="ctr"/>
            <a:endParaRPr lang="en-US" sz="2200">
              <a:solidFill>
                <a:schemeClr val="bg1"/>
              </a:solidFill>
            </a:endParaRPr>
          </a:p>
          <a:p>
            <a:pPr algn="ctr"/>
            <a:endParaRPr lang="en-US" sz="2100">
              <a:solidFill>
                <a:schemeClr val="bg1"/>
              </a:solidFill>
            </a:endParaRPr>
          </a:p>
        </p:txBody>
      </p:sp>
    </p:spTree>
    <p:extLst>
      <p:ext uri="{BB962C8B-B14F-4D97-AF65-F5344CB8AC3E}">
        <p14:creationId xmlns:p14="http://schemas.microsoft.com/office/powerpoint/2010/main" val="89522281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4156-ECB1-8C6E-15DA-BF0B78322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98DC6-F78A-C2EF-632A-131841EB3BB3}"/>
              </a:ext>
            </a:extLst>
          </p:cNvPr>
          <p:cNvSpPr>
            <a:spLocks noGrp="1"/>
          </p:cNvSpPr>
          <p:nvPr>
            <p:ph type="title"/>
          </p:nvPr>
        </p:nvSpPr>
        <p:spPr>
          <a:xfrm>
            <a:off x="304800" y="1020931"/>
            <a:ext cx="11582400" cy="537981"/>
          </a:xfrm>
        </p:spPr>
        <p:txBody>
          <a:bodyPr/>
          <a:lstStyle/>
          <a:p>
            <a:r>
              <a:rPr lang="en-US"/>
              <a:t>2025 Dental Plans</a:t>
            </a:r>
          </a:p>
        </p:txBody>
      </p:sp>
      <p:sp>
        <p:nvSpPr>
          <p:cNvPr id="3" name="Slide Number Placeholder 2">
            <a:extLst>
              <a:ext uri="{FF2B5EF4-FFF2-40B4-BE49-F238E27FC236}">
                <a16:creationId xmlns:a16="http://schemas.microsoft.com/office/drawing/2014/main" id="{5AE71D1C-DF08-55F1-D17E-D2CEA1D3A8D1}"/>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pic>
        <p:nvPicPr>
          <p:cNvPr id="5" name="Picture 4">
            <a:extLst>
              <a:ext uri="{FF2B5EF4-FFF2-40B4-BE49-F238E27FC236}">
                <a16:creationId xmlns:a16="http://schemas.microsoft.com/office/drawing/2014/main" id="{0251F9C9-A4EC-E294-0B96-75F5FA98E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5285">
            <a:off x="521522" y="1919286"/>
            <a:ext cx="2893146" cy="3709469"/>
          </a:xfrm>
          <a:prstGeom prst="rect">
            <a:avLst/>
          </a:prstGeom>
        </p:spPr>
      </p:pic>
      <p:pic>
        <p:nvPicPr>
          <p:cNvPr id="8" name="Picture 7">
            <a:extLst>
              <a:ext uri="{FF2B5EF4-FFF2-40B4-BE49-F238E27FC236}">
                <a16:creationId xmlns:a16="http://schemas.microsoft.com/office/drawing/2014/main" id="{FD567483-B6FE-0B25-EFA3-B64B49C22689}"/>
              </a:ext>
            </a:extLst>
          </p:cNvPr>
          <p:cNvPicPr>
            <a:picLocks noChangeAspect="1"/>
          </p:cNvPicPr>
          <p:nvPr/>
        </p:nvPicPr>
        <p:blipFill>
          <a:blip r:embed="rId4"/>
          <a:stretch>
            <a:fillRect/>
          </a:stretch>
        </p:blipFill>
        <p:spPr>
          <a:xfrm>
            <a:off x="5948426" y="3778856"/>
            <a:ext cx="3056021" cy="1192630"/>
          </a:xfrm>
          <a:prstGeom prst="rect">
            <a:avLst/>
          </a:prstGeom>
        </p:spPr>
      </p:pic>
      <p:pic>
        <p:nvPicPr>
          <p:cNvPr id="10" name="Picture 9">
            <a:extLst>
              <a:ext uri="{FF2B5EF4-FFF2-40B4-BE49-F238E27FC236}">
                <a16:creationId xmlns:a16="http://schemas.microsoft.com/office/drawing/2014/main" id="{1139EAA8-A5E9-D3D1-A7FC-97F34FAAA5C8}"/>
              </a:ext>
            </a:extLst>
          </p:cNvPr>
          <p:cNvPicPr>
            <a:picLocks noChangeAspect="1"/>
          </p:cNvPicPr>
          <p:nvPr/>
        </p:nvPicPr>
        <p:blipFill>
          <a:blip r:embed="rId5"/>
          <a:stretch>
            <a:fillRect/>
          </a:stretch>
        </p:blipFill>
        <p:spPr>
          <a:xfrm>
            <a:off x="2065524" y="5712083"/>
            <a:ext cx="5295806" cy="886574"/>
          </a:xfrm>
          <a:prstGeom prst="rect">
            <a:avLst/>
          </a:prstGeom>
        </p:spPr>
      </p:pic>
      <p:pic>
        <p:nvPicPr>
          <p:cNvPr id="1026" name="Picture 2" descr="CAPE Blue Shield Medical Plans | California Association of Professional  Employees">
            <a:extLst>
              <a:ext uri="{FF2B5EF4-FFF2-40B4-BE49-F238E27FC236}">
                <a16:creationId xmlns:a16="http://schemas.microsoft.com/office/drawing/2014/main" id="{803958F1-ABA2-2347-182A-1C72ADCDF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290" y="1806476"/>
            <a:ext cx="3471304" cy="1816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ntist accepts Anthem Blue Cross PPO | Tustin, Orange County CA">
            <a:extLst>
              <a:ext uri="{FF2B5EF4-FFF2-40B4-BE49-F238E27FC236}">
                <a16:creationId xmlns:a16="http://schemas.microsoft.com/office/drawing/2014/main" id="{B42BF613-F7FC-DD53-0F2B-C3AB70834E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9713" y="1602871"/>
            <a:ext cx="3256724" cy="21711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ntal Insurance and Providers Accepted at Now Care Dental">
            <a:extLst>
              <a:ext uri="{FF2B5EF4-FFF2-40B4-BE49-F238E27FC236}">
                <a16:creationId xmlns:a16="http://schemas.microsoft.com/office/drawing/2014/main" id="{608EC831-9360-37CB-BD12-A821956CE8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7787" y="4971486"/>
            <a:ext cx="3980310" cy="199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759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FB1F-D8D1-BE4B-3823-59CD5D057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51906-4BD6-0599-EA6C-BC02E0DB390E}"/>
              </a:ext>
            </a:extLst>
          </p:cNvPr>
          <p:cNvSpPr>
            <a:spLocks noGrp="1"/>
          </p:cNvSpPr>
          <p:nvPr>
            <p:ph type="title"/>
          </p:nvPr>
        </p:nvSpPr>
        <p:spPr>
          <a:xfrm>
            <a:off x="600074" y="956215"/>
            <a:ext cx="11291357" cy="537981"/>
          </a:xfrm>
        </p:spPr>
        <p:txBody>
          <a:bodyPr/>
          <a:lstStyle/>
          <a:p>
            <a:r>
              <a:rPr lang="en-US"/>
              <a:t>Qualified Dental Plan (QDP) Contracting</a:t>
            </a:r>
          </a:p>
        </p:txBody>
      </p:sp>
      <p:sp>
        <p:nvSpPr>
          <p:cNvPr id="4" name="Text Placeholder 3">
            <a:extLst>
              <a:ext uri="{FF2B5EF4-FFF2-40B4-BE49-F238E27FC236}">
                <a16:creationId xmlns:a16="http://schemas.microsoft.com/office/drawing/2014/main" id="{12DC4AAB-EAB4-41E9-C248-522F972F27DA}"/>
              </a:ext>
            </a:extLst>
          </p:cNvPr>
          <p:cNvSpPr>
            <a:spLocks noGrp="1"/>
          </p:cNvSpPr>
          <p:nvPr>
            <p:ph type="body" sz="quarter" idx="10"/>
          </p:nvPr>
        </p:nvSpPr>
        <p:spPr>
          <a:xfrm>
            <a:off x="676275" y="1861415"/>
            <a:ext cx="10734675" cy="5468041"/>
          </a:xfrm>
        </p:spPr>
        <p:txBody>
          <a:bodyPr/>
          <a:lstStyle/>
          <a:p>
            <a:pPr marL="342900" indent="-342900" defTabSz="457200">
              <a:buFont typeface="Wingdings" panose="05000000000000000000" pitchFamily="2" charset="2"/>
              <a:buChar char="§"/>
            </a:pPr>
            <a:r>
              <a:rPr lang="en-US" sz="2400"/>
              <a:t>No financial assistance available to purchase benefits.</a:t>
            </a:r>
          </a:p>
          <a:p>
            <a:pPr marL="800100" lvl="1" indent="-342900" defTabSz="457200">
              <a:buFont typeface="Wingdings" panose="05000000000000000000" pitchFamily="2" charset="2"/>
              <a:buChar char="§"/>
            </a:pPr>
            <a:endParaRPr lang="en-US" sz="2400"/>
          </a:p>
          <a:p>
            <a:pPr marL="342900" lvl="2" indent="-342900" defTabSz="457200"/>
            <a:r>
              <a:rPr lang="en-US" sz="2400"/>
              <a:t>Standalone dental plans and adult dental benefits are not subject to many of the ACA market reforms, although Covered California extends these consumer protections to the QDPs by contract.</a:t>
            </a:r>
          </a:p>
          <a:p>
            <a:pPr marL="44465" lvl="2" indent="-342900" defTabSz="457200"/>
            <a:endParaRPr lang="en-US" sz="2400"/>
          </a:p>
          <a:p>
            <a:pPr marL="342900" lvl="2" indent="-342900" defTabSz="457200"/>
            <a:r>
              <a:rPr lang="en-US" sz="2400"/>
              <a:t>Covered California balances benefit richness and consumer protections by contract with price sensitivity and potential burden on participating dental plans to maintain adequate and meaningful choice and coverage for adult dental consumers. </a:t>
            </a:r>
            <a:endParaRPr lang="en-US" sz="2200"/>
          </a:p>
        </p:txBody>
      </p:sp>
      <p:sp>
        <p:nvSpPr>
          <p:cNvPr id="3" name="Slide Number Placeholder 2">
            <a:extLst>
              <a:ext uri="{FF2B5EF4-FFF2-40B4-BE49-F238E27FC236}">
                <a16:creationId xmlns:a16="http://schemas.microsoft.com/office/drawing/2014/main" id="{7C42C12C-525B-271B-92A3-9E9DB9213BFB}"/>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33" b="1" i="0"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1791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8B03-6305-E475-A657-5497AE4B7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22991-C84C-BBDD-F797-5D6A62036A90}"/>
              </a:ext>
            </a:extLst>
          </p:cNvPr>
          <p:cNvSpPr>
            <a:spLocks noGrp="1"/>
          </p:cNvSpPr>
          <p:nvPr>
            <p:ph type="title"/>
          </p:nvPr>
        </p:nvSpPr>
        <p:spPr>
          <a:xfrm>
            <a:off x="487708" y="931910"/>
            <a:ext cx="11582400" cy="537981"/>
          </a:xfrm>
        </p:spPr>
        <p:txBody>
          <a:bodyPr/>
          <a:lstStyle/>
          <a:p>
            <a:r>
              <a:rPr lang="en-US"/>
              <a:t>Covered California Dental Benefit Policy</a:t>
            </a:r>
          </a:p>
        </p:txBody>
      </p:sp>
      <p:sp>
        <p:nvSpPr>
          <p:cNvPr id="4" name="Text Placeholder 3">
            <a:extLst>
              <a:ext uri="{FF2B5EF4-FFF2-40B4-BE49-F238E27FC236}">
                <a16:creationId xmlns:a16="http://schemas.microsoft.com/office/drawing/2014/main" id="{4DC0CAFF-3D9E-C329-86C6-C156028C4185}"/>
              </a:ext>
            </a:extLst>
          </p:cNvPr>
          <p:cNvSpPr>
            <a:spLocks noGrp="1"/>
          </p:cNvSpPr>
          <p:nvPr>
            <p:ph type="body" sz="quarter" idx="10"/>
          </p:nvPr>
        </p:nvSpPr>
        <p:spPr>
          <a:xfrm>
            <a:off x="496175" y="1635005"/>
            <a:ext cx="11573933" cy="5468041"/>
          </a:xfrm>
        </p:spPr>
        <p:txBody>
          <a:bodyPr lIns="91440" tIns="45720" rIns="91440" bIns="45720" anchor="t">
            <a:normAutofit/>
          </a:bodyPr>
          <a:lstStyle/>
          <a:p>
            <a:pPr marL="342900" indent="-342900">
              <a:buFont typeface="Wingdings" panose="05000000000000000000" pitchFamily="2" charset="2"/>
              <a:buChar char="§"/>
            </a:pPr>
            <a:r>
              <a:rPr lang="en-US" sz="2000"/>
              <a:t>Dental Benefits </a:t>
            </a:r>
          </a:p>
          <a:p>
            <a:pPr marL="857250" lvl="1" indent="-342900">
              <a:buFont typeface="Wingdings" panose="05000000000000000000" pitchFamily="2" charset="2"/>
              <a:buChar char="§"/>
            </a:pPr>
            <a:r>
              <a:rPr lang="en-US" sz="1800"/>
              <a:t>No charge diagnostic and preventive services for children in 10.0 QHPs and all children and adults in QDPs</a:t>
            </a:r>
          </a:p>
          <a:p>
            <a:pPr marL="857250" lvl="1" indent="-342900">
              <a:buFont typeface="Wingdings" panose="05000000000000000000" pitchFamily="2" charset="2"/>
              <a:buChar char="§"/>
            </a:pPr>
            <a:r>
              <a:rPr lang="en-US" sz="1800"/>
              <a:t>Comprehensive coverage of Basic and Major Services for adults in DHMO and DPPO plans</a:t>
            </a:r>
          </a:p>
          <a:p>
            <a:pPr marL="857250" lvl="1" indent="-342900">
              <a:buFont typeface="Wingdings" panose="05000000000000000000" pitchFamily="2" charset="2"/>
              <a:buChar char="§"/>
            </a:pPr>
            <a:r>
              <a:rPr lang="en-US" sz="1800"/>
              <a:t>Embedded pediatric benefits are as comparable as possible to QDP pediatric benefits</a:t>
            </a:r>
          </a:p>
          <a:p>
            <a:pPr marL="857250" lvl="1" indent="-342900">
              <a:buFont typeface="Wingdings" panose="05000000000000000000" pitchFamily="2" charset="2"/>
              <a:buChar char="§"/>
            </a:pPr>
            <a:r>
              <a:rPr lang="en-US" sz="1800"/>
              <a:t>Standardized copayment schedule for copay plan design</a:t>
            </a:r>
          </a:p>
          <a:p>
            <a:pPr marL="857250" lvl="1" indent="-342900">
              <a:buFont typeface="Wingdings" panose="05000000000000000000" pitchFamily="2" charset="2"/>
              <a:buChar char="§"/>
            </a:pPr>
            <a:r>
              <a:rPr lang="en-US" sz="1800"/>
              <a:t>Each adult member in coinsurance plan must meet individual deductible</a:t>
            </a:r>
          </a:p>
          <a:p>
            <a:pPr marL="857250" lvl="1"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2000"/>
              <a:t>Maintain meaningful choice in dental plans and affordable QDP Premiums </a:t>
            </a:r>
          </a:p>
          <a:p>
            <a:pPr marL="857250" lvl="1" indent="-342900">
              <a:buFont typeface="Wingdings" panose="05000000000000000000" pitchFamily="2" charset="2"/>
              <a:buChar char="§"/>
            </a:pPr>
            <a:r>
              <a:rPr lang="en-US" sz="1800"/>
              <a:t>Waiting periods and annual limits are allowed for adult major services, but only included in the coinsurance plan design</a:t>
            </a:r>
          </a:p>
          <a:p>
            <a:pPr marL="1318895" lvl="2" indent="-342900"/>
            <a:r>
              <a:rPr lang="en-US" sz="1800"/>
              <a:t>Six month waiting period waived with proof of prior coverage</a:t>
            </a:r>
          </a:p>
          <a:p>
            <a:pPr marL="857250" lvl="1" indent="-342900">
              <a:buFont typeface="Wingdings" panose="05000000000000000000" pitchFamily="2" charset="2"/>
              <a:buChar char="§"/>
            </a:pPr>
            <a:r>
              <a:rPr lang="en-US" sz="1800"/>
              <a:t>Family Dental Plan enrollment rules</a:t>
            </a:r>
          </a:p>
          <a:p>
            <a:pPr marL="857250" lvl="1" indent="-342900">
              <a:buFont typeface="Wingdings" panose="05000000000000000000" pitchFamily="2" charset="2"/>
              <a:buChar char="§"/>
            </a:pPr>
            <a:r>
              <a:rPr lang="en-US" sz="1800"/>
              <a:t>Adult dental benefit not fully standardized, some standard exclusions  </a:t>
            </a:r>
          </a:p>
        </p:txBody>
      </p:sp>
      <p:sp>
        <p:nvSpPr>
          <p:cNvPr id="3" name="Slide Number Placeholder 2">
            <a:extLst>
              <a:ext uri="{FF2B5EF4-FFF2-40B4-BE49-F238E27FC236}">
                <a16:creationId xmlns:a16="http://schemas.microsoft.com/office/drawing/2014/main" id="{6EF602D0-4098-543D-11EE-4413CCD3EE1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800" b="1" i="0" u="none" strike="noStrike" kern="1200" cap="none" spc="0" normalizeH="0" baseline="0" noProof="0" smtClean="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8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088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174-70D8-4502-7711-34FA998451BD}"/>
              </a:ext>
            </a:extLst>
          </p:cNvPr>
          <p:cNvSpPr>
            <a:spLocks noGrp="1"/>
          </p:cNvSpPr>
          <p:nvPr>
            <p:ph type="title"/>
          </p:nvPr>
        </p:nvSpPr>
        <p:spPr>
          <a:xfrm>
            <a:off x="701675" y="1936167"/>
            <a:ext cx="10515600" cy="1325033"/>
          </a:xfrm>
        </p:spPr>
        <p:txBody>
          <a:bodyPr>
            <a:noAutofit/>
          </a:bodyPr>
          <a:lstStyle/>
          <a:p>
            <a:r>
              <a:rPr lang="en-US" sz="6000" cap="all" err="1"/>
              <a:t>Qdp</a:t>
            </a:r>
            <a:r>
              <a:rPr lang="en-US" sz="6000" cap="all"/>
              <a:t> e</a:t>
            </a:r>
            <a:r>
              <a:rPr lang="en-US" sz="6000"/>
              <a:t>nrollment Analysis: </a:t>
            </a:r>
            <a:br>
              <a:rPr lang="en-US" sz="6000"/>
            </a:br>
            <a:r>
              <a:rPr lang="en-US" sz="6000"/>
              <a:t>Review of Key Findings</a:t>
            </a:r>
            <a:r>
              <a:rPr lang="en-US" sz="6000" b="0"/>
              <a:t> </a:t>
            </a:r>
            <a:endParaRPr lang="en-US" sz="6000" b="0">
              <a:solidFill>
                <a:srgbClr val="000000"/>
              </a:solidFill>
            </a:endParaRPr>
          </a:p>
          <a:p>
            <a:endParaRPr lang="en-US" sz="4000"/>
          </a:p>
        </p:txBody>
      </p:sp>
    </p:spTree>
    <p:extLst>
      <p:ext uri="{BB962C8B-B14F-4D97-AF65-F5344CB8AC3E}">
        <p14:creationId xmlns:p14="http://schemas.microsoft.com/office/powerpoint/2010/main" val="1257126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0EF5-DAD3-A245-D6E1-5E6A943EC9FF}"/>
            </a:ext>
          </a:extLst>
        </p:cNvPr>
        <p:cNvGrpSpPr/>
        <p:nvPr/>
      </p:nvGrpSpPr>
      <p:grpSpPr>
        <a:xfrm>
          <a:off x="0" y="0"/>
          <a:ext cx="0" cy="0"/>
          <a:chOff x="0" y="0"/>
          <a:chExt cx="0" cy="0"/>
        </a:xfrm>
      </p:grpSpPr>
      <p:sp>
        <p:nvSpPr>
          <p:cNvPr id="195" name="Brand Guidelines">
            <a:extLst>
              <a:ext uri="{FF2B5EF4-FFF2-40B4-BE49-F238E27FC236}">
                <a16:creationId xmlns:a16="http://schemas.microsoft.com/office/drawing/2014/main" id="{53A57171-96A0-F6F3-4D0B-8699FEE64EB7}"/>
              </a:ext>
            </a:extLst>
          </p:cNvPr>
          <p:cNvSpPr txBox="1">
            <a:spLocks noGrp="1"/>
          </p:cNvSpPr>
          <p:nvPr>
            <p:ph type="title" idx="4294967295"/>
          </p:nvPr>
        </p:nvSpPr>
        <p:spPr>
          <a:xfrm>
            <a:off x="394494" y="1599463"/>
            <a:ext cx="11403012" cy="2324100"/>
          </a:xfrm>
          <a:prstGeom prst="rect">
            <a:avLst/>
          </a:prstGeom>
        </p:spPr>
        <p:txBody>
          <a:bodyPr vert="horz" lIns="25400" tIns="25400" rIns="25400" bIns="25400" rtlCol="0" anchor="b">
            <a:normAutofit/>
          </a:bodyPr>
          <a:lstStyle>
            <a:lvl1pPr algn="l" defTabSz="2438338">
              <a:lnSpc>
                <a:spcPct val="80000"/>
              </a:lnSpc>
              <a:defRPr sz="17000" spc="-340">
                <a:solidFill>
                  <a:srgbClr val="FFFFFF"/>
                </a:solidFill>
                <a:latin typeface="Source Serif 4 Bold"/>
                <a:ea typeface="Source Serif 4 Bold"/>
                <a:cs typeface="Source Serif 4 Bold"/>
                <a:sym typeface="Source Serif 4 Bold"/>
              </a:defRPr>
            </a:lvl1pPr>
          </a:lstStyle>
          <a:p>
            <a:pPr algn="ctr" defTabSz="1133828">
              <a:defRPr sz="11904">
                <a:solidFill>
                  <a:srgbClr val="FFFFFF"/>
                </a:solidFill>
                <a:latin typeface="Open Sans"/>
                <a:ea typeface="Open Sans"/>
                <a:cs typeface="Open Sans"/>
                <a:sym typeface="Open Sans"/>
              </a:defRPr>
            </a:pPr>
            <a:r>
              <a:rPr lang="en-US" sz="7200">
                <a:latin typeface="Source Serif 4 Black" panose="02040603050405020204" pitchFamily="18" charset="0"/>
                <a:ea typeface="Open Sans Bold" panose="020B0806030504020204" pitchFamily="34" charset="0"/>
                <a:cs typeface="Open Sans Bold" panose="020B0806030504020204" pitchFamily="34" charset="0"/>
              </a:rPr>
              <a:t>Covered California Updates</a:t>
            </a:r>
          </a:p>
        </p:txBody>
      </p:sp>
      <p:sp>
        <p:nvSpPr>
          <p:cNvPr id="2" name="TextBox 1">
            <a:extLst>
              <a:ext uri="{FF2B5EF4-FFF2-40B4-BE49-F238E27FC236}">
                <a16:creationId xmlns:a16="http://schemas.microsoft.com/office/drawing/2014/main" id="{C2D664B4-FECE-2114-BD48-104A20FE0F99}"/>
              </a:ext>
            </a:extLst>
          </p:cNvPr>
          <p:cNvSpPr txBox="1"/>
          <p:nvPr/>
        </p:nvSpPr>
        <p:spPr>
          <a:xfrm>
            <a:off x="6929441" y="653659"/>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08">
              <a:lnSpc>
                <a:spcPct val="90000"/>
              </a:lnSpc>
              <a:spcBef>
                <a:spcPts val="2251"/>
              </a:spcBef>
            </a:pPr>
            <a:endParaRPr lang="en-US">
              <a:latin typeface="Helvetica Neue"/>
              <a:sym typeface="Helvetica Neue"/>
            </a:endParaRPr>
          </a:p>
        </p:txBody>
      </p:sp>
      <p:pic>
        <p:nvPicPr>
          <p:cNvPr id="8" name="pasted-image.pdf" descr="pasted-image.pdf">
            <a:extLst>
              <a:ext uri="{FF2B5EF4-FFF2-40B4-BE49-F238E27FC236}">
                <a16:creationId xmlns:a16="http://schemas.microsoft.com/office/drawing/2014/main" id="{F5CF8596-8EB3-DD69-BE57-EAD380593E1C}"/>
              </a:ext>
            </a:extLst>
          </p:cNvPr>
          <p:cNvPicPr>
            <a:picLocks noChangeAspect="1"/>
          </p:cNvPicPr>
          <p:nvPr/>
        </p:nvPicPr>
        <p:blipFill>
          <a:blip r:embed="rId3"/>
          <a:stretch>
            <a:fillRect/>
          </a:stretch>
        </p:blipFill>
        <p:spPr>
          <a:xfrm>
            <a:off x="5277333" y="5306185"/>
            <a:ext cx="1912920" cy="442272"/>
          </a:xfrm>
          <a:prstGeom prst="rect">
            <a:avLst/>
          </a:prstGeom>
          <a:ln w="12700">
            <a:miter lim="400000"/>
          </a:ln>
        </p:spPr>
      </p:pic>
      <p:sp>
        <p:nvSpPr>
          <p:cNvPr id="3" name="August 28, 2025">
            <a:extLst>
              <a:ext uri="{FF2B5EF4-FFF2-40B4-BE49-F238E27FC236}">
                <a16:creationId xmlns:a16="http://schemas.microsoft.com/office/drawing/2014/main" id="{8707EB88-2FA9-C52F-3317-A4BFA07DD28A}"/>
              </a:ext>
            </a:extLst>
          </p:cNvPr>
          <p:cNvSpPr txBox="1"/>
          <p:nvPr/>
        </p:nvSpPr>
        <p:spPr>
          <a:xfrm>
            <a:off x="2925888" y="4096500"/>
            <a:ext cx="6615813" cy="21057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60959" rIns="6095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734694" rtl="0" fontAlgn="auto" latinLnBrk="0" hangingPunct="0">
              <a:lnSpc>
                <a:spcPct val="100000"/>
              </a:lnSpc>
              <a:spcBef>
                <a:spcPts val="0"/>
              </a:spcBef>
              <a:spcAft>
                <a:spcPts val="0"/>
              </a:spcAft>
              <a:buClrTx/>
              <a:buSzTx/>
              <a:buFontTx/>
              <a:buNone/>
              <a:tabLst/>
              <a:defRPr kumimoji="0" sz="3204" b="0" i="0" u="none" strike="noStrike" cap="none" spc="0" normalizeH="0" baseline="0">
                <a:ln>
                  <a:noFill/>
                </a:ln>
                <a:solidFill>
                  <a:srgbClr val="FFFFFF"/>
                </a:solidFill>
                <a:effectLst/>
                <a:uFillTx/>
                <a:latin typeface="Open Sans"/>
                <a:ea typeface="Open Sans"/>
                <a:cs typeface="Open Sans"/>
                <a:sym typeface="Open Sans"/>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defTabSz="979544"/>
            <a:endParaRPr lang="en-US" sz="4272"/>
          </a:p>
        </p:txBody>
      </p:sp>
      <p:sp>
        <p:nvSpPr>
          <p:cNvPr id="4" name="August 28, 2025">
            <a:extLst>
              <a:ext uri="{FF2B5EF4-FFF2-40B4-BE49-F238E27FC236}">
                <a16:creationId xmlns:a16="http://schemas.microsoft.com/office/drawing/2014/main" id="{D1D61D8C-6936-8259-9444-A8E57EDE0785}"/>
              </a:ext>
            </a:extLst>
          </p:cNvPr>
          <p:cNvSpPr txBox="1"/>
          <p:nvPr/>
        </p:nvSpPr>
        <p:spPr>
          <a:xfrm>
            <a:off x="603249" y="4190720"/>
            <a:ext cx="10985501" cy="78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Autofit/>
          </a:bodyPr>
          <a:lstStyle>
            <a:lvl1pPr defTabSz="734694">
              <a:lnSpc>
                <a:spcPct val="100000"/>
              </a:lnSpc>
              <a:spcBef>
                <a:spcPts val="0"/>
              </a:spcBef>
              <a:defRPr sz="3204">
                <a:solidFill>
                  <a:srgbClr val="FFFFFF"/>
                </a:solidFill>
                <a:latin typeface="Open Sans"/>
                <a:ea typeface="Open Sans"/>
                <a:cs typeface="Open Sans"/>
                <a:sym typeface="Open Sans"/>
              </a:defRPr>
            </a:lvl1pPr>
          </a:lstStyle>
          <a:p>
            <a:pPr algn="ctr"/>
            <a:r>
              <a:rPr lang="en-US" sz="2200"/>
              <a:t>Jessica Altman</a:t>
            </a:r>
          </a:p>
          <a:p>
            <a:pPr algn="ctr"/>
            <a:r>
              <a:rPr lang="en-US" sz="2200"/>
              <a:t>Executive Director</a:t>
            </a:r>
          </a:p>
        </p:txBody>
      </p:sp>
    </p:spTree>
    <p:extLst>
      <p:ext uri="{BB962C8B-B14F-4D97-AF65-F5344CB8AC3E}">
        <p14:creationId xmlns:p14="http://schemas.microsoft.com/office/powerpoint/2010/main" val="778553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9515-A2B1-5CF3-453F-B548276985D1}"/>
              </a:ext>
            </a:extLst>
          </p:cNvPr>
          <p:cNvSpPr>
            <a:spLocks noGrp="1"/>
          </p:cNvSpPr>
          <p:nvPr>
            <p:ph type="title"/>
          </p:nvPr>
        </p:nvSpPr>
        <p:spPr>
          <a:xfrm>
            <a:off x="498572" y="1056329"/>
            <a:ext cx="11582400" cy="537981"/>
          </a:xfrm>
        </p:spPr>
        <p:txBody>
          <a:bodyPr/>
          <a:lstStyle/>
          <a:p>
            <a:r>
              <a:rPr lang="en-US"/>
              <a:t>Dental Enrollment Continuity 2020-2024</a:t>
            </a:r>
          </a:p>
        </p:txBody>
      </p:sp>
      <p:sp>
        <p:nvSpPr>
          <p:cNvPr id="4" name="Text Placeholder 3">
            <a:extLst>
              <a:ext uri="{FF2B5EF4-FFF2-40B4-BE49-F238E27FC236}">
                <a16:creationId xmlns:a16="http://schemas.microsoft.com/office/drawing/2014/main" id="{34D10A50-1EB2-DD3B-485E-CFE054E1FD04}"/>
              </a:ext>
            </a:extLst>
          </p:cNvPr>
          <p:cNvSpPr>
            <a:spLocks noGrp="1"/>
          </p:cNvSpPr>
          <p:nvPr>
            <p:ph type="body" sz="quarter" idx="10"/>
          </p:nvPr>
        </p:nvSpPr>
        <p:spPr>
          <a:xfrm>
            <a:off x="317499" y="2600424"/>
            <a:ext cx="11573933" cy="5468041"/>
          </a:xfrm>
        </p:spPr>
        <p:txBody>
          <a:bodyPr lIns="121920" tIns="60960" rIns="121920" bIns="60960" anchor="t">
            <a:normAutofit/>
          </a:bodyPr>
          <a:lstStyle/>
          <a:p>
            <a:pPr marL="457189" indent="-457189">
              <a:spcBef>
                <a:spcPts val="1600"/>
              </a:spcBef>
              <a:buFont typeface="Wingdings" panose="05000000000000000000" pitchFamily="2" charset="2"/>
              <a:buChar char="§"/>
            </a:pPr>
            <a:r>
              <a:rPr lang="en-US" sz="2000"/>
              <a:t>Definition of Dental Enrollment Continuity: Average duration of enrollment (in months) for consumers who began in 2020 and have terminated by the end of 2024</a:t>
            </a:r>
          </a:p>
          <a:p>
            <a:pPr marL="457189" indent="-457189">
              <a:spcBef>
                <a:spcPts val="1600"/>
              </a:spcBef>
              <a:buFont typeface="Wingdings" panose="05000000000000000000" pitchFamily="2" charset="2"/>
              <a:buChar char="§"/>
            </a:pPr>
            <a:r>
              <a:rPr lang="en-US" sz="2000"/>
              <a:t>Results: Between 2020 and 2024, there were a total of </a:t>
            </a:r>
            <a:r>
              <a:rPr lang="en-US" sz="2000" b="1"/>
              <a:t>864,051</a:t>
            </a:r>
            <a:r>
              <a:rPr lang="en-US" sz="2000"/>
              <a:t> individuals who have enrolled in a QDP.</a:t>
            </a:r>
            <a:r>
              <a:rPr lang="en-US" sz="2000" baseline="30000"/>
              <a:t> 1</a:t>
            </a:r>
            <a:r>
              <a:rPr lang="en-US" sz="2000"/>
              <a:t> </a:t>
            </a:r>
            <a:r>
              <a:rPr lang="en-US" sz="2000" b="1"/>
              <a:t>The average enrollment segment lasted 13.1 months.</a:t>
            </a:r>
          </a:p>
          <a:p>
            <a:pPr marL="1147205" lvl="1" indent="-457189">
              <a:spcBef>
                <a:spcPts val="1600"/>
              </a:spcBef>
              <a:buFont typeface="Wingdings" panose="05000000000000000000" pitchFamily="2" charset="2"/>
              <a:buChar char="§"/>
            </a:pPr>
            <a:r>
              <a:rPr lang="en-US" sz="2000"/>
              <a:t>Among the ~283k cohort of 2020 QDP enrollees, </a:t>
            </a:r>
            <a:r>
              <a:rPr lang="en-US" sz="2000" b="1"/>
              <a:t>47,572</a:t>
            </a:r>
            <a:r>
              <a:rPr lang="en-US" sz="2000"/>
              <a:t> </a:t>
            </a:r>
            <a:r>
              <a:rPr lang="en-US" sz="2000" b="1"/>
              <a:t>or 17% </a:t>
            </a:r>
            <a:r>
              <a:rPr lang="en-US" sz="2000"/>
              <a:t>still remain and are enrolled through the end of 2024.</a:t>
            </a:r>
          </a:p>
          <a:p>
            <a:endParaRPr lang="en-US" sz="2000"/>
          </a:p>
        </p:txBody>
      </p:sp>
      <p:sp>
        <p:nvSpPr>
          <p:cNvPr id="3" name="Slide Number Placeholder 2">
            <a:extLst>
              <a:ext uri="{FF2B5EF4-FFF2-40B4-BE49-F238E27FC236}">
                <a16:creationId xmlns:a16="http://schemas.microsoft.com/office/drawing/2014/main" id="{77F2B616-66A7-DA3E-391E-A03D01AFF04D}"/>
              </a:ext>
            </a:extLst>
          </p:cNvPr>
          <p:cNvSpPr>
            <a:spLocks noGrp="1"/>
          </p:cNvSpPr>
          <p:nvPr>
            <p:ph type="sldNum" sz="quarter" idx="2"/>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a:ln>
                  <a:noFill/>
                </a:ln>
                <a:solidFill>
                  <a:srgbClr val="554D56"/>
                </a:solidFill>
                <a:effectLst/>
                <a:uLnTx/>
                <a:uFillTx/>
                <a:latin typeface="Arial"/>
                <a:ea typeface="+mn-ea"/>
                <a:cs typeface="Arial"/>
              </a:rPr>
              <a:pPr marL="0" marR="0" lvl="0" indent="0" algn="r" defTabSz="609570" rtl="0" eaLnBrk="1" fontAlgn="auto" latinLnBrk="0" hangingPunct="1">
                <a:lnSpc>
                  <a:spcPct val="100000"/>
                </a:lnSpc>
                <a:spcBef>
                  <a:spcPts val="0"/>
                </a:spcBef>
                <a:spcAft>
                  <a:spcPts val="0"/>
                </a:spcAft>
                <a:buClrTx/>
                <a:buSzTx/>
                <a:buFontTx/>
                <a:buNone/>
                <a:tabLst/>
                <a:defRPr/>
              </a:pPr>
              <a:t>60</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sp>
        <p:nvSpPr>
          <p:cNvPr id="5" name="TextBox 4">
            <a:extLst>
              <a:ext uri="{FF2B5EF4-FFF2-40B4-BE49-F238E27FC236}">
                <a16:creationId xmlns:a16="http://schemas.microsoft.com/office/drawing/2014/main" id="{FB3C6889-6FE8-B381-8D97-D7DB9357D0D0}"/>
              </a:ext>
            </a:extLst>
          </p:cNvPr>
          <p:cNvSpPr txBox="1"/>
          <p:nvPr/>
        </p:nvSpPr>
        <p:spPr>
          <a:xfrm>
            <a:off x="1450680" y="5808567"/>
            <a:ext cx="9678185" cy="646331"/>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Consumers are identified by having enrolled and/or terminated a QDP enrollment between 2020 and 2024</a:t>
            </a:r>
            <a:r>
              <a:rPr lang="en-US" sz="1200">
                <a:solidFill>
                  <a:prstClr val="black"/>
                </a:solidFill>
                <a:latin typeface="Arial" panose="020B0604020202020204" pitchFamily="34" charset="0"/>
                <a:cs typeface="Arial" panose="020B0604020202020204" pitchFamily="34" charset="0"/>
              </a:rPr>
              <a:t>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but cannot have an enrolled status ending 2024/12/31.</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1027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1076-3E3D-9F7C-BC44-06E3B69A7449}"/>
              </a:ext>
            </a:extLst>
          </p:cNvPr>
          <p:cNvSpPr>
            <a:spLocks noGrp="1"/>
          </p:cNvSpPr>
          <p:nvPr>
            <p:ph type="title"/>
          </p:nvPr>
        </p:nvSpPr>
        <p:spPr>
          <a:xfrm>
            <a:off x="527863" y="978460"/>
            <a:ext cx="11582400" cy="538162"/>
          </a:xfrm>
        </p:spPr>
        <p:txBody>
          <a:bodyPr/>
          <a:lstStyle/>
          <a:p>
            <a:r>
              <a:rPr lang="en-US"/>
              <a:t>Distribution of Enrollment Months 2023</a:t>
            </a:r>
          </a:p>
        </p:txBody>
      </p:sp>
      <p:sp>
        <p:nvSpPr>
          <p:cNvPr id="4" name="Text Placeholder 3">
            <a:extLst>
              <a:ext uri="{FF2B5EF4-FFF2-40B4-BE49-F238E27FC236}">
                <a16:creationId xmlns:a16="http://schemas.microsoft.com/office/drawing/2014/main" id="{36BE1E3A-C5AA-0A7A-3D31-4A91A2A0CE9B}"/>
              </a:ext>
            </a:extLst>
          </p:cNvPr>
          <p:cNvSpPr>
            <a:spLocks noGrp="1"/>
          </p:cNvSpPr>
          <p:nvPr>
            <p:ph type="body" sz="quarter" idx="10"/>
          </p:nvPr>
        </p:nvSpPr>
        <p:spPr>
          <a:xfrm>
            <a:off x="527863" y="2351230"/>
            <a:ext cx="4885385" cy="5467350"/>
          </a:xfrm>
        </p:spPr>
        <p:txBody>
          <a:bodyPr lIns="121920" tIns="60960" rIns="121920" bIns="60960" anchor="t"/>
          <a:lstStyle/>
          <a:p>
            <a:pPr marL="342900" indent="-342900">
              <a:buFont typeface="Wingdings" panose="05000000000000000000" pitchFamily="2" charset="2"/>
              <a:buChar char="§"/>
            </a:pPr>
            <a:r>
              <a:rPr lang="en-US" sz="2000"/>
              <a:t>Dental enrollees tend to enroll for the full 12 months</a:t>
            </a:r>
          </a:p>
          <a:p>
            <a:pPr marL="342900" indent="-342900">
              <a:buFont typeface="Wingdings" panose="05000000000000000000" pitchFamily="2" charset="2"/>
              <a:buChar char="§"/>
            </a:pPr>
            <a:r>
              <a:rPr lang="en-US" sz="2000"/>
              <a:t>However, 1 in 5 enrollees were enrolled in dental coverage for less than three months. </a:t>
            </a:r>
          </a:p>
          <a:p>
            <a:pPr marL="342900" indent="-342900">
              <a:buFont typeface="Wingdings" panose="05000000000000000000" pitchFamily="2" charset="2"/>
              <a:buChar char="§"/>
            </a:pPr>
            <a:endParaRPr lang="en-US" sz="2000"/>
          </a:p>
        </p:txBody>
      </p:sp>
      <p:sp>
        <p:nvSpPr>
          <p:cNvPr id="3" name="Slide Number Placeholder 2">
            <a:extLst>
              <a:ext uri="{FF2B5EF4-FFF2-40B4-BE49-F238E27FC236}">
                <a16:creationId xmlns:a16="http://schemas.microsoft.com/office/drawing/2014/main" id="{3D994FA8-89F7-6838-6492-E2CF23476F05}"/>
              </a:ext>
            </a:extLst>
          </p:cNvPr>
          <p:cNvSpPr>
            <a:spLocks noGrp="1"/>
          </p:cNvSpPr>
          <p:nvPr>
            <p:ph type="sldNum" sz="quarter" idx="2"/>
          </p:nvPr>
        </p:nvSpPr>
        <p:spPr>
          <a:xfrm>
            <a:off x="10598347" y="223237"/>
            <a:ext cx="998500" cy="365760"/>
          </a:xfrm>
        </p:spPr>
        <p:txBody>
          <a:bodyPr/>
          <a:lstStyle/>
          <a:p>
            <a:pPr lvl="0"/>
            <a:fld id="{C8146628-1A01-9741-8A8B-916D51547CC7}" type="slidenum">
              <a:rPr lang="en-US" noProof="0"/>
              <a:pPr lvl="0"/>
              <a:t>61</a:t>
            </a:fld>
            <a:endParaRPr lang="en-US" noProof="0"/>
          </a:p>
        </p:txBody>
      </p:sp>
      <p:graphicFrame>
        <p:nvGraphicFramePr>
          <p:cNvPr id="7" name="Table 6">
            <a:extLst>
              <a:ext uri="{FF2B5EF4-FFF2-40B4-BE49-F238E27FC236}">
                <a16:creationId xmlns:a16="http://schemas.microsoft.com/office/drawing/2014/main" id="{D5444BC8-357C-39A6-0430-C3EED6388CE1}"/>
              </a:ext>
            </a:extLst>
          </p:cNvPr>
          <p:cNvGraphicFramePr>
            <a:graphicFrameLocks noGrp="1"/>
          </p:cNvGraphicFramePr>
          <p:nvPr>
            <p:extLst>
              <p:ext uri="{D42A27DB-BD31-4B8C-83A1-F6EECF244321}">
                <p14:modId xmlns:p14="http://schemas.microsoft.com/office/powerpoint/2010/main" val="1009538050"/>
              </p:ext>
            </p:extLst>
          </p:nvPr>
        </p:nvGraphicFramePr>
        <p:xfrm>
          <a:off x="6095998" y="1861415"/>
          <a:ext cx="5050220" cy="4299011"/>
        </p:xfrm>
        <a:graphic>
          <a:graphicData uri="http://schemas.openxmlformats.org/drawingml/2006/table">
            <a:tbl>
              <a:tblPr bandRow="1">
                <a:tableStyleId>{7DF18680-E054-41AD-8BC1-D1AEF772440D}</a:tableStyleId>
              </a:tblPr>
              <a:tblGrid>
                <a:gridCol w="1641904">
                  <a:extLst>
                    <a:ext uri="{9D8B030D-6E8A-4147-A177-3AD203B41FA5}">
                      <a16:colId xmlns:a16="http://schemas.microsoft.com/office/drawing/2014/main" val="977207101"/>
                    </a:ext>
                  </a:extLst>
                </a:gridCol>
                <a:gridCol w="2230049">
                  <a:extLst>
                    <a:ext uri="{9D8B030D-6E8A-4147-A177-3AD203B41FA5}">
                      <a16:colId xmlns:a16="http://schemas.microsoft.com/office/drawing/2014/main" val="2573714061"/>
                    </a:ext>
                  </a:extLst>
                </a:gridCol>
                <a:gridCol w="1178267">
                  <a:extLst>
                    <a:ext uri="{9D8B030D-6E8A-4147-A177-3AD203B41FA5}">
                      <a16:colId xmlns:a16="http://schemas.microsoft.com/office/drawing/2014/main" val="1902934175"/>
                    </a:ext>
                  </a:extLst>
                </a:gridCol>
              </a:tblGrid>
              <a:tr h="686534">
                <a:tc>
                  <a:txBody>
                    <a:bodyPr/>
                    <a:lstStyle/>
                    <a:p>
                      <a:pPr algn="ctr" fontAlgn="ctr"/>
                      <a:r>
                        <a:rPr lang="en-US" sz="1300" b="1" i="0" u="none" strike="noStrike">
                          <a:solidFill>
                            <a:srgbClr val="FFFFFF"/>
                          </a:solidFill>
                          <a:effectLst/>
                          <a:latin typeface="Open Sans" panose="020B0606030504020204" pitchFamily="34" charset="0"/>
                          <a:ea typeface="Open Sans" panose="020B0606030504020204" pitchFamily="34" charset="0"/>
                          <a:cs typeface="Open Sans" panose="020B0606030504020204" pitchFamily="34" charset="0"/>
                        </a:rPr>
                        <a:t>Enrollment Months</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5A6A"/>
                    </a:solidFill>
                  </a:tcPr>
                </a:tc>
                <a:tc>
                  <a:txBody>
                    <a:bodyPr/>
                    <a:lstStyle/>
                    <a:p>
                      <a:pPr algn="ctr" fontAlgn="ctr"/>
                      <a:r>
                        <a:rPr lang="en-US" sz="1300" b="1" i="0" u="none" strike="noStrike">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of Effectuated Enrollees</a:t>
                      </a: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5A6A"/>
                    </a:solidFill>
                  </a:tcPr>
                </a:tc>
                <a:tc>
                  <a:txBody>
                    <a:bodyPr/>
                    <a:lstStyle/>
                    <a:p>
                      <a:pPr algn="ctr" fontAlgn="ctr"/>
                      <a:r>
                        <a:rPr lang="en-US" sz="1300" b="1" i="0" u="none" strike="noStrike">
                          <a:solidFill>
                            <a:srgbClr val="FFFFFF"/>
                          </a:solidFill>
                          <a:effectLst/>
                          <a:latin typeface="Open Sans" panose="020B0606030504020204" pitchFamily="34" charset="0"/>
                          <a:ea typeface="Open Sans" panose="020B0606030504020204" pitchFamily="34" charset="0"/>
                          <a:cs typeface="Open Sans" panose="020B0606030504020204" pitchFamily="34" charset="0"/>
                        </a:rPr>
                        <a:t>Percentage</a:t>
                      </a: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5A6A"/>
                    </a:solidFill>
                  </a:tcPr>
                </a:tc>
                <a:extLst>
                  <a:ext uri="{0D108BD9-81ED-4DB2-BD59-A6C34878D82A}">
                    <a16:rowId xmlns:a16="http://schemas.microsoft.com/office/drawing/2014/main" val="3722521580"/>
                  </a:ext>
                </a:extLst>
              </a:tr>
              <a:tr h="294228">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25,846</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0339974"/>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31,404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4004799"/>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24,784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2711583"/>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22,115</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83533673"/>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18,779</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4511337"/>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17,140</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3824191"/>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15,730</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05954694"/>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14,752</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3215339"/>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9</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15,957</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91279126"/>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10</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13,504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5916253"/>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11</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27,610</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3826056"/>
                  </a:ext>
                </a:extLst>
              </a:tr>
              <a:tr h="277883">
                <a:tc>
                  <a:txBody>
                    <a:bodyPr/>
                    <a:lstStyle/>
                    <a:p>
                      <a:pPr algn="ctr" fontAlgn="ctr"/>
                      <a:r>
                        <a:rPr lang="en-US" sz="13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12</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181,276</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300" b="0"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44%</a:t>
                      </a:r>
                      <a:endParaRPr lang="en-US" sz="2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48636672"/>
                  </a:ext>
                </a:extLst>
              </a:tr>
              <a:tr h="261536">
                <a:tc>
                  <a:txBody>
                    <a:bodyPr/>
                    <a:lstStyle/>
                    <a:p>
                      <a:pPr algn="ctr" fontAlgn="ctr"/>
                      <a:r>
                        <a:rPr lang="en-US" sz="13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Total</a:t>
                      </a:r>
                    </a:p>
                  </a:txBody>
                  <a:tcPr marL="10456" marR="10456" marT="10456"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buNone/>
                      </a:pPr>
                      <a:r>
                        <a:rPr lang="en-US" sz="1300" b="1" i="0" u="none" strike="noStrike" baseline="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398,978</a:t>
                      </a:r>
                      <a:r>
                        <a:rPr lang="en-US" sz="1600" b="1" i="0" u="none" strike="noStrike" baseline="30000" noProof="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3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10456" marR="10456" marT="1045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100%</a:t>
                      </a:r>
                    </a:p>
                  </a:txBody>
                  <a:tcPr marL="10456" marR="10456" marT="10456"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83024661"/>
                  </a:ext>
                </a:extLst>
              </a:tr>
            </a:tbl>
          </a:graphicData>
        </a:graphic>
      </p:graphicFrame>
      <p:sp>
        <p:nvSpPr>
          <p:cNvPr id="5" name="TextBox 4">
            <a:extLst>
              <a:ext uri="{FF2B5EF4-FFF2-40B4-BE49-F238E27FC236}">
                <a16:creationId xmlns:a16="http://schemas.microsoft.com/office/drawing/2014/main" id="{E18C51EE-F885-6D14-482D-6082BCE33F32}"/>
              </a:ext>
            </a:extLst>
          </p:cNvPr>
          <p:cNvSpPr txBox="1"/>
          <p:nvPr/>
        </p:nvSpPr>
        <p:spPr>
          <a:xfrm>
            <a:off x="5969876" y="6160426"/>
            <a:ext cx="7515224" cy="29238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R="0" lvl="0" algn="l" defTabSz="60957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 The total is based on the count of distinct members across all months.</a:t>
            </a:r>
          </a:p>
        </p:txBody>
      </p:sp>
    </p:spTree>
    <p:extLst>
      <p:ext uri="{BB962C8B-B14F-4D97-AF65-F5344CB8AC3E}">
        <p14:creationId xmlns:p14="http://schemas.microsoft.com/office/powerpoint/2010/main" val="2283313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77BC-5B66-DB84-5043-BB814CDF2E55}"/>
              </a:ext>
            </a:extLst>
          </p:cNvPr>
          <p:cNvSpPr>
            <a:spLocks noGrp="1"/>
          </p:cNvSpPr>
          <p:nvPr>
            <p:ph type="title"/>
          </p:nvPr>
        </p:nvSpPr>
        <p:spPr>
          <a:xfrm>
            <a:off x="553330" y="852274"/>
            <a:ext cx="11582400" cy="537981"/>
          </a:xfrm>
        </p:spPr>
        <p:txBody>
          <a:bodyPr/>
          <a:lstStyle/>
          <a:p>
            <a:r>
              <a:rPr lang="en-US"/>
              <a:t>2023 Renewing QDP Member Migration</a:t>
            </a:r>
            <a:endParaRPr lang="en-US" sz="4800"/>
          </a:p>
        </p:txBody>
      </p:sp>
      <p:sp>
        <p:nvSpPr>
          <p:cNvPr id="8" name="Text Placeholder 7">
            <a:extLst>
              <a:ext uri="{FF2B5EF4-FFF2-40B4-BE49-F238E27FC236}">
                <a16:creationId xmlns:a16="http://schemas.microsoft.com/office/drawing/2014/main" id="{7E34B6D3-83CE-119A-21A9-D0754FD988E2}"/>
              </a:ext>
            </a:extLst>
          </p:cNvPr>
          <p:cNvSpPr>
            <a:spLocks noGrp="1"/>
          </p:cNvSpPr>
          <p:nvPr>
            <p:ph type="body" sz="quarter" idx="10"/>
          </p:nvPr>
        </p:nvSpPr>
        <p:spPr>
          <a:xfrm>
            <a:off x="470474" y="1398964"/>
            <a:ext cx="11573933" cy="5468041"/>
          </a:xfrm>
        </p:spPr>
        <p:txBody>
          <a:bodyPr lIns="91440" tIns="45720" rIns="91440" bIns="45720" anchor="t"/>
          <a:lstStyle/>
          <a:p>
            <a:pPr>
              <a:spcBef>
                <a:spcPts val="0"/>
              </a:spcBef>
            </a:pPr>
            <a:r>
              <a:rPr lang="en-US" sz="1400">
                <a:solidFill>
                  <a:srgbClr val="323130"/>
                </a:solidFill>
              </a:rPr>
              <a:t>For enrollees who continue with their dental coverage across multiple plan years, &gt;99% stay with their same plan year to year. This is consistent across all plans as shown below.</a:t>
            </a:r>
            <a:endParaRPr lang="en-US" sz="1400"/>
          </a:p>
          <a:p>
            <a:endParaRPr lang="en-US"/>
          </a:p>
        </p:txBody>
      </p:sp>
      <p:sp>
        <p:nvSpPr>
          <p:cNvPr id="4" name="Slide Number Placeholder 3">
            <a:extLst>
              <a:ext uri="{FF2B5EF4-FFF2-40B4-BE49-F238E27FC236}">
                <a16:creationId xmlns:a16="http://schemas.microsoft.com/office/drawing/2014/main" id="{560CB367-42C0-A70C-9E75-78B41ADDD364}"/>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srgbClr val="554D56"/>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33" b="1" i="0" u="none" strike="noStrike" kern="1200" cap="none" spc="0" normalizeH="0" baseline="0" noProof="0">
              <a:ln>
                <a:noFill/>
              </a:ln>
              <a:solidFill>
                <a:srgbClr val="554D56"/>
              </a:solidFill>
              <a:effectLst/>
              <a:uLnTx/>
              <a:uFillTx/>
              <a:latin typeface="Arial"/>
              <a:ea typeface="+mn-ea"/>
              <a:cs typeface="Arial"/>
            </a:endParaRPr>
          </a:p>
        </p:txBody>
      </p:sp>
      <p:graphicFrame>
        <p:nvGraphicFramePr>
          <p:cNvPr id="7" name="Table 6">
            <a:extLst>
              <a:ext uri="{FF2B5EF4-FFF2-40B4-BE49-F238E27FC236}">
                <a16:creationId xmlns:a16="http://schemas.microsoft.com/office/drawing/2014/main" id="{40193892-2402-58DF-2B10-8296F08AB804}"/>
              </a:ext>
            </a:extLst>
          </p:cNvPr>
          <p:cNvGraphicFramePr>
            <a:graphicFrameLocks noGrp="1"/>
          </p:cNvGraphicFramePr>
          <p:nvPr>
            <p:extLst>
              <p:ext uri="{D42A27DB-BD31-4B8C-83A1-F6EECF244321}">
                <p14:modId xmlns:p14="http://schemas.microsoft.com/office/powerpoint/2010/main" val="2578658726"/>
              </p:ext>
            </p:extLst>
          </p:nvPr>
        </p:nvGraphicFramePr>
        <p:xfrm>
          <a:off x="466240" y="1923190"/>
          <a:ext cx="11484026" cy="4759234"/>
        </p:xfrm>
        <a:graphic>
          <a:graphicData uri="http://schemas.openxmlformats.org/drawingml/2006/table">
            <a:tbl>
              <a:tblPr bandRow="1">
                <a:tableStyleId>{7DF18680-E054-41AD-8BC1-D1AEF772440D}</a:tableStyleId>
              </a:tblPr>
              <a:tblGrid>
                <a:gridCol w="1638714">
                  <a:extLst>
                    <a:ext uri="{9D8B030D-6E8A-4147-A177-3AD203B41FA5}">
                      <a16:colId xmlns:a16="http://schemas.microsoft.com/office/drawing/2014/main" val="4104669357"/>
                    </a:ext>
                  </a:extLst>
                </a:gridCol>
                <a:gridCol w="1160872">
                  <a:extLst>
                    <a:ext uri="{9D8B030D-6E8A-4147-A177-3AD203B41FA5}">
                      <a16:colId xmlns:a16="http://schemas.microsoft.com/office/drawing/2014/main" val="2119572211"/>
                    </a:ext>
                  </a:extLst>
                </a:gridCol>
                <a:gridCol w="1085555">
                  <a:extLst>
                    <a:ext uri="{9D8B030D-6E8A-4147-A177-3AD203B41FA5}">
                      <a16:colId xmlns:a16="http://schemas.microsoft.com/office/drawing/2014/main" val="1171828846"/>
                    </a:ext>
                  </a:extLst>
                </a:gridCol>
                <a:gridCol w="1085555">
                  <a:extLst>
                    <a:ext uri="{9D8B030D-6E8A-4147-A177-3AD203B41FA5}">
                      <a16:colId xmlns:a16="http://schemas.microsoft.com/office/drawing/2014/main" val="3055059323"/>
                    </a:ext>
                  </a:extLst>
                </a:gridCol>
                <a:gridCol w="1085555">
                  <a:extLst>
                    <a:ext uri="{9D8B030D-6E8A-4147-A177-3AD203B41FA5}">
                      <a16:colId xmlns:a16="http://schemas.microsoft.com/office/drawing/2014/main" val="685874419"/>
                    </a:ext>
                  </a:extLst>
                </a:gridCol>
                <a:gridCol w="1085555">
                  <a:extLst>
                    <a:ext uri="{9D8B030D-6E8A-4147-A177-3AD203B41FA5}">
                      <a16:colId xmlns:a16="http://schemas.microsoft.com/office/drawing/2014/main" val="909719782"/>
                    </a:ext>
                  </a:extLst>
                </a:gridCol>
                <a:gridCol w="1085555">
                  <a:extLst>
                    <a:ext uri="{9D8B030D-6E8A-4147-A177-3AD203B41FA5}">
                      <a16:colId xmlns:a16="http://schemas.microsoft.com/office/drawing/2014/main" val="3416828226"/>
                    </a:ext>
                  </a:extLst>
                </a:gridCol>
                <a:gridCol w="1085555">
                  <a:extLst>
                    <a:ext uri="{9D8B030D-6E8A-4147-A177-3AD203B41FA5}">
                      <a16:colId xmlns:a16="http://schemas.microsoft.com/office/drawing/2014/main" val="773228438"/>
                    </a:ext>
                  </a:extLst>
                </a:gridCol>
                <a:gridCol w="1085555">
                  <a:extLst>
                    <a:ext uri="{9D8B030D-6E8A-4147-A177-3AD203B41FA5}">
                      <a16:colId xmlns:a16="http://schemas.microsoft.com/office/drawing/2014/main" val="1656952388"/>
                    </a:ext>
                  </a:extLst>
                </a:gridCol>
                <a:gridCol w="1085555">
                  <a:extLst>
                    <a:ext uri="{9D8B030D-6E8A-4147-A177-3AD203B41FA5}">
                      <a16:colId xmlns:a16="http://schemas.microsoft.com/office/drawing/2014/main" val="4172561406"/>
                    </a:ext>
                  </a:extLst>
                </a:gridCol>
              </a:tblGrid>
              <a:tr h="229057">
                <a:tc gridSpan="10">
                  <a:txBody>
                    <a:bodyPr/>
                    <a:lstStyle/>
                    <a:p>
                      <a:pPr marL="0" algn="ctr" fontAlgn="ctr"/>
                      <a:r>
                        <a:rPr lang="en-US"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Current Plan</a:t>
                      </a:r>
                    </a:p>
                  </a:txBody>
                  <a:tcPr marL="12700" marR="12700" marT="12700" marB="0" anchor="b">
                    <a:solidFill>
                      <a:srgbClr val="DC6020"/>
                    </a:solidFill>
                  </a:tcPr>
                </a:tc>
                <a:tc hMerge="1">
                  <a:txBody>
                    <a:bodyPr/>
                    <a:lstStyle/>
                    <a:p>
                      <a:endParaRPr lang="en-US"/>
                    </a:p>
                  </a:txBody>
                  <a:tcPr marL="12700" marR="12700" marT="12700" marB="0" anchor="ctr">
                    <a:solidFill>
                      <a:srgbClr val="DC6020"/>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611484418"/>
                  </a:ext>
                </a:extLst>
              </a:tr>
              <a:tr h="836557">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Previous Year Plan</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Anthem Blue Cross HMO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Anthem Blue Cross PPO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Blue Shield HMO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Blue Shield PPO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California Dental Network, Inc. HMO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Delta Dental HMO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Delta Dental PPO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Dental Health Services HMO</a:t>
                      </a:r>
                    </a:p>
                  </a:txBody>
                  <a:tcPr marL="12700" marR="12700" marT="12700" marB="0" anchor="ctr">
                    <a:solidFill>
                      <a:srgbClr val="115A6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Total</a:t>
                      </a:r>
                    </a:p>
                  </a:txBody>
                  <a:tcPr marL="12700" marR="12700" marT="12700" marB="0" anchor="ctr">
                    <a:solidFill>
                      <a:srgbClr val="115A6A"/>
                    </a:solidFill>
                  </a:tcPr>
                </a:tc>
                <a:extLst>
                  <a:ext uri="{0D108BD9-81ED-4DB2-BD59-A6C34878D82A}">
                    <a16:rowId xmlns:a16="http://schemas.microsoft.com/office/drawing/2014/main" val="774367413"/>
                  </a:ext>
                </a:extLst>
              </a:tr>
              <a:tr h="428237">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Anthem Blue Cross HMO</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99.8%</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1894389083"/>
                  </a:ext>
                </a:extLst>
              </a:tr>
              <a:tr h="428237">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Anthem Blue Cross PPO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99.9%</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2418169132"/>
                  </a:ext>
                </a:extLst>
              </a:tr>
              <a:tr h="239016">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Blue Shield HMO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99.8%</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2008975033"/>
                  </a:ext>
                </a:extLst>
              </a:tr>
              <a:tr h="239016">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Blue Shield PPO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99.9%</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1594587750"/>
                  </a:ext>
                </a:extLst>
              </a:tr>
              <a:tr h="597541">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California Dental Network, Inc. HMO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99.6%</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3920803092"/>
                  </a:ext>
                </a:extLst>
              </a:tr>
              <a:tr h="398360">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Delta Dental HMO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99.8%</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63992436"/>
                  </a:ext>
                </a:extLst>
              </a:tr>
              <a:tr h="239016">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Delta Dental PPO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99.9%</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4865585"/>
                  </a:ext>
                </a:extLst>
              </a:tr>
              <a:tr h="428237">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Dental Health Services HMO</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tc>
                <a:tc>
                  <a:txBody>
                    <a:bodyPr/>
                    <a:lstStyle/>
                    <a:p>
                      <a:pPr marL="0" algn="ctr" fontAlgn="ctr"/>
                      <a:r>
                        <a:rPr lang="en-US" sz="1100" b="1"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99.6%</a:t>
                      </a:r>
                    </a:p>
                  </a:txBody>
                  <a:tcPr marL="12700" marR="12700" marT="12700" marB="0" anchor="ct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tc>
                <a:extLst>
                  <a:ext uri="{0D108BD9-81ED-4DB2-BD59-A6C34878D82A}">
                    <a16:rowId xmlns:a16="http://schemas.microsoft.com/office/drawing/2014/main" val="2256549424"/>
                  </a:ext>
                </a:extLst>
              </a:tr>
              <a:tr h="239016">
                <a:tc>
                  <a:txBody>
                    <a:bodyPr/>
                    <a:lstStyle/>
                    <a:p>
                      <a:pPr marL="0" algn="l"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Liberty HMO </a:t>
                      </a:r>
                      <a:r>
                        <a:rPr lang="en-US" sz="1100" i="1"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(exited 2022)</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0.0%</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1.3%</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0.4%</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93.7%</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0.1%</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1.3%</a:t>
                      </a:r>
                    </a:p>
                  </a:txBody>
                  <a:tcPr marL="12700" marR="12700" marT="12700" marB="0" anchor="ctr">
                    <a:lnB w="12700" cap="flat" cmpd="sng" algn="ctr">
                      <a:solidFill>
                        <a:schemeClr val="tx1"/>
                      </a:solidFill>
                      <a:prstDash val="solid"/>
                      <a:round/>
                      <a:headEnd type="none" w="med" len="med"/>
                      <a:tailEnd type="none" w="med" len="med"/>
                    </a:lnB>
                  </a:tcPr>
                </a:tc>
                <a:tc>
                  <a:txBody>
                    <a:bodyPr/>
                    <a:lstStyle/>
                    <a:p>
                      <a:pPr marL="0" algn="ctr" fontAlgn="ctr"/>
                      <a:r>
                        <a:rPr lang="en-US" sz="110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2669847"/>
                  </a:ext>
                </a:extLst>
              </a:tr>
              <a:tr h="239016">
                <a:tc>
                  <a:txBody>
                    <a:bodyPr/>
                    <a:lstStyle/>
                    <a:p>
                      <a:pPr marL="0" algn="l"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of Total QDP Enrollment </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6.1%</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6.0%</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10.8%</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12.6%</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11.8%</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32.7%</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19.3%</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0.7%</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tc>
                  <a:txBody>
                    <a:bodyPr/>
                    <a:lstStyle/>
                    <a:p>
                      <a:pPr marL="0" algn="ctr" fontAlgn="ctr"/>
                      <a:r>
                        <a:rPr lang="en-US" sz="11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100.0%</a:t>
                      </a:r>
                    </a:p>
                  </a:txBody>
                  <a:tcPr marL="12700" marR="12700" marT="12700" marB="0" anchor="ctr">
                    <a:lnT w="12700" cap="flat" cmpd="sng" algn="ctr">
                      <a:solidFill>
                        <a:schemeClr val="tx1"/>
                      </a:solidFill>
                      <a:prstDash val="solid"/>
                      <a:round/>
                      <a:headEnd type="none" w="med" len="med"/>
                      <a:tailEnd type="none" w="med" len="med"/>
                    </a:lnT>
                    <a:solidFill>
                      <a:srgbClr val="EB923A"/>
                    </a:solidFill>
                  </a:tcPr>
                </a:tc>
                <a:extLst>
                  <a:ext uri="{0D108BD9-81ED-4DB2-BD59-A6C34878D82A}">
                    <a16:rowId xmlns:a16="http://schemas.microsoft.com/office/drawing/2014/main" val="69714946"/>
                  </a:ext>
                </a:extLst>
              </a:tr>
            </a:tbl>
          </a:graphicData>
        </a:graphic>
      </p:graphicFrame>
    </p:spTree>
    <p:extLst>
      <p:ext uri="{BB962C8B-B14F-4D97-AF65-F5344CB8AC3E}">
        <p14:creationId xmlns:p14="http://schemas.microsoft.com/office/powerpoint/2010/main" val="1673233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66F2-61CF-47C3-8638-341F0FD35874}"/>
              </a:ext>
            </a:extLst>
          </p:cNvPr>
          <p:cNvSpPr>
            <a:spLocks noGrp="1"/>
          </p:cNvSpPr>
          <p:nvPr>
            <p:ph type="title"/>
          </p:nvPr>
        </p:nvSpPr>
        <p:spPr>
          <a:xfrm>
            <a:off x="730517" y="1873105"/>
            <a:ext cx="10515600" cy="1325033"/>
          </a:xfrm>
        </p:spPr>
        <p:txBody>
          <a:bodyPr/>
          <a:lstStyle/>
          <a:p>
            <a:r>
              <a:rPr lang="en-US" sz="6000"/>
              <a:t>QDP Utilization Analysis: </a:t>
            </a:r>
            <a:br>
              <a:rPr lang="en-US" sz="6000"/>
            </a:br>
            <a:r>
              <a:rPr lang="en-US" sz="6000"/>
              <a:t>Review of Key Findings</a:t>
            </a:r>
            <a:r>
              <a:rPr lang="en-US" sz="6000" b="0"/>
              <a:t>​</a:t>
            </a:r>
            <a:endParaRPr lang="en-US" sz="6000"/>
          </a:p>
        </p:txBody>
      </p:sp>
    </p:spTree>
    <p:extLst>
      <p:ext uri="{BB962C8B-B14F-4D97-AF65-F5344CB8AC3E}">
        <p14:creationId xmlns:p14="http://schemas.microsoft.com/office/powerpoint/2010/main" val="169032812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AE55-1C5B-FBF8-4542-29C750FABDAB}"/>
              </a:ext>
            </a:extLst>
          </p:cNvPr>
          <p:cNvSpPr>
            <a:spLocks noGrp="1"/>
          </p:cNvSpPr>
          <p:nvPr>
            <p:ph type="title"/>
          </p:nvPr>
        </p:nvSpPr>
        <p:spPr>
          <a:xfrm>
            <a:off x="521282" y="947359"/>
            <a:ext cx="11582400" cy="537981"/>
          </a:xfrm>
        </p:spPr>
        <p:txBody>
          <a:bodyPr>
            <a:noAutofit/>
          </a:bodyPr>
          <a:lstStyle/>
          <a:p>
            <a:r>
              <a:rPr lang="en-US"/>
              <a:t>Equity and Disparities Reduction: </a:t>
            </a:r>
            <a:br>
              <a:rPr lang="en-US"/>
            </a:br>
            <a:r>
              <a:rPr lang="en-US"/>
              <a:t>Equity is Quality </a:t>
            </a:r>
          </a:p>
        </p:txBody>
      </p:sp>
      <p:sp>
        <p:nvSpPr>
          <p:cNvPr id="3" name="Text Placeholder 2">
            <a:extLst>
              <a:ext uri="{FF2B5EF4-FFF2-40B4-BE49-F238E27FC236}">
                <a16:creationId xmlns:a16="http://schemas.microsoft.com/office/drawing/2014/main" id="{09D0C839-C06F-2D97-FEA6-BF2E99D06FEF}"/>
              </a:ext>
            </a:extLst>
          </p:cNvPr>
          <p:cNvSpPr>
            <a:spLocks noGrp="1"/>
          </p:cNvSpPr>
          <p:nvPr>
            <p:ph type="body" sz="quarter" idx="10"/>
          </p:nvPr>
        </p:nvSpPr>
        <p:spPr>
          <a:xfrm>
            <a:off x="616946" y="2166215"/>
            <a:ext cx="10620260" cy="5468041"/>
          </a:xfrm>
        </p:spPr>
        <p:txBody>
          <a:bodyPr lIns="91440" tIns="45720" rIns="91440" bIns="45720" anchor="t"/>
          <a:lstStyle/>
          <a:p>
            <a:endParaRPr lang="en-US"/>
          </a:p>
          <a:p>
            <a:r>
              <a:rPr lang="en-US"/>
              <a:t>Data analysis reveals that disparities in dental service utilization among Covered California members are primarily driven by two factors: geographic differences and the distinct effects of plan types, especially PPO versus HMO plans.</a:t>
            </a:r>
          </a:p>
          <a:p>
            <a:r>
              <a:rPr lang="en-US"/>
              <a:t>The findings underscore the need for strategies that enhance dental care access and affordability, particularly in underserved regions, ensuring equitable oral health outcomes for all.</a:t>
            </a:r>
          </a:p>
          <a:p>
            <a:endParaRPr lang="en-US"/>
          </a:p>
          <a:p>
            <a:endParaRPr lang="en-US"/>
          </a:p>
        </p:txBody>
      </p:sp>
    </p:spTree>
    <p:extLst>
      <p:ext uri="{BB962C8B-B14F-4D97-AF65-F5344CB8AC3E}">
        <p14:creationId xmlns:p14="http://schemas.microsoft.com/office/powerpoint/2010/main" val="1999989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D5AC-647C-8178-A586-F5BBF80F5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B559E-9662-993A-9D45-0E4DD6160837}"/>
              </a:ext>
            </a:extLst>
          </p:cNvPr>
          <p:cNvSpPr>
            <a:spLocks noGrp="1"/>
          </p:cNvSpPr>
          <p:nvPr>
            <p:ph type="title"/>
          </p:nvPr>
        </p:nvSpPr>
        <p:spPr>
          <a:xfrm>
            <a:off x="556343" y="956215"/>
            <a:ext cx="11582400" cy="537981"/>
          </a:xfrm>
        </p:spPr>
        <p:txBody>
          <a:bodyPr/>
          <a:lstStyle/>
          <a:p>
            <a:r>
              <a:rPr lang="en-US"/>
              <a:t>Methodology</a:t>
            </a:r>
          </a:p>
        </p:txBody>
      </p:sp>
      <p:sp>
        <p:nvSpPr>
          <p:cNvPr id="4" name="Text Placeholder 3">
            <a:extLst>
              <a:ext uri="{FF2B5EF4-FFF2-40B4-BE49-F238E27FC236}">
                <a16:creationId xmlns:a16="http://schemas.microsoft.com/office/drawing/2014/main" id="{C6945486-3C78-2BAF-71BF-6C7EBDD9B967}"/>
              </a:ext>
            </a:extLst>
          </p:cNvPr>
          <p:cNvSpPr>
            <a:spLocks noGrp="1"/>
          </p:cNvSpPr>
          <p:nvPr>
            <p:ph type="body" sz="quarter" idx="10"/>
          </p:nvPr>
        </p:nvSpPr>
        <p:spPr>
          <a:xfrm>
            <a:off x="533400" y="1861415"/>
            <a:ext cx="11063447" cy="4638537"/>
          </a:xfrm>
        </p:spPr>
        <p:txBody>
          <a:bodyPr lIns="91440" tIns="45720" rIns="91440" bIns="45720" anchor="t">
            <a:normAutofit/>
          </a:bodyPr>
          <a:lstStyle/>
          <a:p>
            <a:r>
              <a:rPr lang="en-US" sz="2000"/>
              <a:t>Using HEI 2023 data, we assed utilization across a variety of service categories for enrollees in QDPs</a:t>
            </a:r>
          </a:p>
          <a:p>
            <a:r>
              <a:rPr lang="en-US" sz="2000"/>
              <a:t>Data was stratified for:</a:t>
            </a:r>
          </a:p>
          <a:p>
            <a:pPr lvl="1">
              <a:buFont typeface="Wingdings" panose="05000000000000000000" pitchFamily="2" charset="2"/>
              <a:buChar char="§"/>
            </a:pPr>
            <a:r>
              <a:rPr lang="en-US" sz="2000"/>
              <a:t>Pediatric (0-18 years) and Adult enrollees (19+ years)</a:t>
            </a:r>
          </a:p>
          <a:p>
            <a:pPr lvl="1">
              <a:buFont typeface="Wingdings" panose="05000000000000000000" pitchFamily="2" charset="2"/>
              <a:buChar char="§"/>
            </a:pPr>
            <a:r>
              <a:rPr lang="en-US" sz="2000"/>
              <a:t>90 versus 180-day continuous enrollment to evaluate enrollees with several months of coverage making it more likely that they'd utilize services</a:t>
            </a:r>
          </a:p>
          <a:p>
            <a:pPr lvl="1">
              <a:buFont typeface="Wingdings" panose="05000000000000000000" pitchFamily="2" charset="2"/>
              <a:buChar char="§"/>
            </a:pPr>
            <a:r>
              <a:rPr lang="en-US" sz="2000"/>
              <a:t>Additional stratifications using CalHEERS data include race/ethnicity, income, and region </a:t>
            </a:r>
          </a:p>
          <a:p>
            <a:r>
              <a:rPr lang="en-US" sz="2000"/>
              <a:t>Often, we present utilization data as patients per 1000 members in order to normalize for differing membership sizes across plans and stratifications</a:t>
            </a:r>
          </a:p>
          <a:p>
            <a:r>
              <a:rPr lang="en-US" sz="2000"/>
              <a:t>Data is segmented into 11 service types, detailed in the appendix.</a:t>
            </a:r>
          </a:p>
          <a:p>
            <a:r>
              <a:rPr lang="en-US" sz="2000"/>
              <a:t>Rates will be suppressed if the numerator is less than 11 or the denominator is less than 30.</a:t>
            </a:r>
          </a:p>
          <a:p>
            <a:endParaRPr lang="en-US" sz="2000"/>
          </a:p>
        </p:txBody>
      </p:sp>
      <p:sp>
        <p:nvSpPr>
          <p:cNvPr id="3" name="Slide Number Placeholder 2">
            <a:extLst>
              <a:ext uri="{FF2B5EF4-FFF2-40B4-BE49-F238E27FC236}">
                <a16:creationId xmlns:a16="http://schemas.microsoft.com/office/drawing/2014/main" id="{E73EB1B1-EB0F-145A-A02C-A55570129472}"/>
              </a:ext>
            </a:extLst>
          </p:cNvPr>
          <p:cNvSpPr>
            <a:spLocks noGrp="1"/>
          </p:cNvSpPr>
          <p:nvPr>
            <p:ph type="sldNum" sz="quarter" idx="2"/>
          </p:nvPr>
        </p:nvSpPr>
        <p:spPr/>
        <p:txBody>
          <a:bodyPr/>
          <a:lstStyle/>
          <a:p>
            <a:pPr lvl="0"/>
            <a:fld id="{C8146628-1A01-9741-8A8B-916D51547CC7}" type="slidenum">
              <a:rPr lang="en-US" noProof="0" smtClean="0"/>
              <a:pPr lvl="0"/>
              <a:t>65</a:t>
            </a:fld>
            <a:endParaRPr lang="en-US" noProof="0"/>
          </a:p>
        </p:txBody>
      </p:sp>
    </p:spTree>
    <p:extLst>
      <p:ext uri="{BB962C8B-B14F-4D97-AF65-F5344CB8AC3E}">
        <p14:creationId xmlns:p14="http://schemas.microsoft.com/office/powerpoint/2010/main" val="3022289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B132B-8213-388E-C74E-34FD95542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46E00-8CA6-323F-80C7-488C3B3319A1}"/>
              </a:ext>
            </a:extLst>
          </p:cNvPr>
          <p:cNvSpPr>
            <a:spLocks noGrp="1"/>
          </p:cNvSpPr>
          <p:nvPr>
            <p:ph type="title"/>
          </p:nvPr>
        </p:nvSpPr>
        <p:spPr>
          <a:xfrm>
            <a:off x="581024" y="1025978"/>
            <a:ext cx="11310407" cy="537981"/>
          </a:xfrm>
        </p:spPr>
        <p:txBody>
          <a:bodyPr/>
          <a:lstStyle/>
          <a:p>
            <a:r>
              <a:rPr lang="en-US"/>
              <a:t>QDP Overall Utilization Rates for Pediatric and Adult Enrollees in 2023</a:t>
            </a:r>
          </a:p>
        </p:txBody>
      </p:sp>
      <p:sp>
        <p:nvSpPr>
          <p:cNvPr id="3" name="Slide Number Placeholder 2">
            <a:extLst>
              <a:ext uri="{FF2B5EF4-FFF2-40B4-BE49-F238E27FC236}">
                <a16:creationId xmlns:a16="http://schemas.microsoft.com/office/drawing/2014/main" id="{69EC2979-D348-2677-9AB2-5C078D9568C4}"/>
              </a:ext>
            </a:extLst>
          </p:cNvPr>
          <p:cNvSpPr>
            <a:spLocks noGrp="1"/>
          </p:cNvSpPr>
          <p:nvPr>
            <p:ph type="sldNum" sz="quarter" idx="2"/>
          </p:nvPr>
        </p:nvSpPr>
        <p:spPr/>
        <p:txBody>
          <a:bodyPr/>
          <a:lstStyle/>
          <a:p>
            <a:pPr lvl="0"/>
            <a:fld id="{C8146628-1A01-9741-8A8B-916D51547CC7}" type="slidenum">
              <a:rPr lang="en-US" noProof="0" smtClean="0"/>
              <a:pPr lvl="0"/>
              <a:t>66</a:t>
            </a:fld>
            <a:endParaRPr lang="en-US" noProof="0"/>
          </a:p>
        </p:txBody>
      </p:sp>
      <p:graphicFrame>
        <p:nvGraphicFramePr>
          <p:cNvPr id="4" name="Table 3">
            <a:extLst>
              <a:ext uri="{FF2B5EF4-FFF2-40B4-BE49-F238E27FC236}">
                <a16:creationId xmlns:a16="http://schemas.microsoft.com/office/drawing/2014/main" id="{56DF609C-B220-EB5A-01FB-86BA39475AC0}"/>
              </a:ext>
            </a:extLst>
          </p:cNvPr>
          <p:cNvGraphicFramePr>
            <a:graphicFrameLocks noGrp="1"/>
          </p:cNvGraphicFramePr>
          <p:nvPr>
            <p:extLst>
              <p:ext uri="{D42A27DB-BD31-4B8C-83A1-F6EECF244321}">
                <p14:modId xmlns:p14="http://schemas.microsoft.com/office/powerpoint/2010/main" val="2824147822"/>
              </p:ext>
            </p:extLst>
          </p:nvPr>
        </p:nvGraphicFramePr>
        <p:xfrm>
          <a:off x="4758850" y="2824654"/>
          <a:ext cx="7048499" cy="2730751"/>
        </p:xfrm>
        <a:graphic>
          <a:graphicData uri="http://schemas.openxmlformats.org/drawingml/2006/table">
            <a:tbl>
              <a:tblPr firstRow="1" bandRow="1">
                <a:tableStyleId>{7DF18680-E054-41AD-8BC1-D1AEF772440D}</a:tableStyleId>
              </a:tblPr>
              <a:tblGrid>
                <a:gridCol w="2274270">
                  <a:extLst>
                    <a:ext uri="{9D8B030D-6E8A-4147-A177-3AD203B41FA5}">
                      <a16:colId xmlns:a16="http://schemas.microsoft.com/office/drawing/2014/main" val="702415426"/>
                    </a:ext>
                  </a:extLst>
                </a:gridCol>
                <a:gridCol w="2340316">
                  <a:extLst>
                    <a:ext uri="{9D8B030D-6E8A-4147-A177-3AD203B41FA5}">
                      <a16:colId xmlns:a16="http://schemas.microsoft.com/office/drawing/2014/main" val="2930236542"/>
                    </a:ext>
                  </a:extLst>
                </a:gridCol>
                <a:gridCol w="2433913">
                  <a:extLst>
                    <a:ext uri="{9D8B030D-6E8A-4147-A177-3AD203B41FA5}">
                      <a16:colId xmlns:a16="http://schemas.microsoft.com/office/drawing/2014/main" val="2987080106"/>
                    </a:ext>
                  </a:extLst>
                </a:gridCol>
              </a:tblGrid>
              <a:tr h="1138531">
                <a:tc>
                  <a:txBody>
                    <a:bodyPr/>
                    <a:lstStyle/>
                    <a:p>
                      <a:pPr lvl="0" algn="ctr">
                        <a:buNone/>
                      </a:pPr>
                      <a:r>
                        <a:rPr lang="en-US" sz="1800">
                          <a:latin typeface="Open Sans" panose="020B0606030504020204" pitchFamily="34" charset="0"/>
                          <a:ea typeface="Open Sans" panose="020B0606030504020204" pitchFamily="34" charset="0"/>
                          <a:cs typeface="Open Sans" panose="020B0606030504020204" pitchFamily="34" charset="0"/>
                        </a:rPr>
                        <a:t>Continuous enrollment period</a:t>
                      </a:r>
                    </a:p>
                  </a:txBody>
                  <a:tcPr>
                    <a:solidFill>
                      <a:srgbClr val="115A6A"/>
                    </a:solidFill>
                  </a:tcPr>
                </a:tc>
                <a:tc>
                  <a:txBody>
                    <a:bodyPr/>
                    <a:lstStyle/>
                    <a:p>
                      <a:pPr lvl="0" algn="ctr">
                        <a:buNone/>
                      </a:pPr>
                      <a:r>
                        <a:rPr lang="en-US" sz="1800">
                          <a:latin typeface="Open Sans" panose="020B0606030504020204" pitchFamily="34" charset="0"/>
                          <a:ea typeface="Open Sans" panose="020B0606030504020204" pitchFamily="34" charset="0"/>
                          <a:cs typeface="Open Sans" panose="020B0606030504020204" pitchFamily="34" charset="0"/>
                        </a:rPr>
                        <a:t>Population</a:t>
                      </a:r>
                    </a:p>
                  </a:txBody>
                  <a:tcPr>
                    <a:solidFill>
                      <a:srgbClr val="115A6A"/>
                    </a:solidFill>
                  </a:tcPr>
                </a:tc>
                <a:tc>
                  <a:txBody>
                    <a:bodyPr/>
                    <a:lstStyle/>
                    <a:p>
                      <a:pPr lvl="0" algn="ctr">
                        <a:buNone/>
                      </a:pPr>
                      <a:r>
                        <a:rPr lang="en-US" sz="1800">
                          <a:latin typeface="Open Sans" panose="020B0606030504020204" pitchFamily="34" charset="0"/>
                          <a:ea typeface="Open Sans" panose="020B0606030504020204" pitchFamily="34" charset="0"/>
                          <a:cs typeface="Open Sans" panose="020B0606030504020204" pitchFamily="34" charset="0"/>
                        </a:rPr>
                        <a:t>% of enrollees who utilized any service</a:t>
                      </a:r>
                    </a:p>
                  </a:txBody>
                  <a:tcPr>
                    <a:solidFill>
                      <a:srgbClr val="115A6A"/>
                    </a:solidFill>
                  </a:tcPr>
                </a:tc>
                <a:extLst>
                  <a:ext uri="{0D108BD9-81ED-4DB2-BD59-A6C34878D82A}">
                    <a16:rowId xmlns:a16="http://schemas.microsoft.com/office/drawing/2014/main" val="2897712106"/>
                  </a:ext>
                </a:extLst>
              </a:tr>
              <a:tr h="398055">
                <a:tc rowSpan="2">
                  <a:txBody>
                    <a:bodyPr/>
                    <a:lstStyle/>
                    <a:p>
                      <a:pPr lvl="0" algn="ctr">
                        <a:buNone/>
                      </a:pPr>
                      <a:r>
                        <a:rPr lang="en-US" sz="1800">
                          <a:latin typeface="Open Sans" panose="020B0606030504020204" pitchFamily="34" charset="0"/>
                          <a:ea typeface="Open Sans" panose="020B0606030504020204" pitchFamily="34" charset="0"/>
                          <a:cs typeface="Open Sans" panose="020B0606030504020204" pitchFamily="34" charset="0"/>
                        </a:rPr>
                        <a:t>90d</a:t>
                      </a:r>
                    </a:p>
                  </a:txBody>
                  <a:tcPr anchor="ctr">
                    <a:solidFill>
                      <a:srgbClr val="F5F5F5"/>
                    </a:solidFill>
                  </a:tcPr>
                </a:tc>
                <a:tc>
                  <a:txBody>
                    <a:bodyPr/>
                    <a:lstStyle/>
                    <a:p>
                      <a:pPr lvl="0" algn="ctr">
                        <a:buNone/>
                      </a:pPr>
                      <a:r>
                        <a:rPr lang="en-US" sz="1800" b="0" i="0" u="none" strike="noStrike" noProof="0">
                          <a:latin typeface="Open Sans" panose="020B0606030504020204" pitchFamily="34" charset="0"/>
                          <a:ea typeface="Open Sans" panose="020B0606030504020204" pitchFamily="34" charset="0"/>
                          <a:cs typeface="Open Sans" panose="020B0606030504020204" pitchFamily="34" charset="0"/>
                        </a:rPr>
                        <a:t>Pediatric</a:t>
                      </a:r>
                    </a:p>
                  </a:txBody>
                  <a:tcPr anchor="ctr">
                    <a:solidFill>
                      <a:srgbClr val="F5F5F5"/>
                    </a:solidFill>
                  </a:tcPr>
                </a:tc>
                <a:tc>
                  <a:txBody>
                    <a:bodyPr/>
                    <a:lstStyle/>
                    <a:p>
                      <a:pPr lvl="0" algn="ctr">
                        <a:buNone/>
                      </a:pPr>
                      <a:r>
                        <a:rPr lang="en-US" sz="1800" b="1" i="0" u="none" strike="noStrike" noProof="0">
                          <a:latin typeface="Open Sans" panose="020B0606030504020204" pitchFamily="34" charset="0"/>
                          <a:ea typeface="Open Sans" panose="020B0606030504020204" pitchFamily="34" charset="0"/>
                          <a:cs typeface="Open Sans" panose="020B0606030504020204" pitchFamily="34" charset="0"/>
                        </a:rPr>
                        <a:t>44.8%</a:t>
                      </a:r>
                    </a:p>
                  </a:txBody>
                  <a:tcPr anchor="ctr">
                    <a:solidFill>
                      <a:srgbClr val="F5F5F5"/>
                    </a:solidFill>
                  </a:tcPr>
                </a:tc>
                <a:extLst>
                  <a:ext uri="{0D108BD9-81ED-4DB2-BD59-A6C34878D82A}">
                    <a16:rowId xmlns:a16="http://schemas.microsoft.com/office/drawing/2014/main" val="3950466977"/>
                  </a:ext>
                </a:extLst>
              </a:tr>
              <a:tr h="398055">
                <a:tc vMerge="1">
                  <a:txBody>
                    <a:bodyPr/>
                    <a:lstStyle/>
                    <a:p>
                      <a:endParaRPr lang="en-US"/>
                    </a:p>
                  </a:txBody>
                  <a:tcPr anchor="ctr"/>
                </a:tc>
                <a:tc>
                  <a:txBody>
                    <a:bodyPr/>
                    <a:lstStyle/>
                    <a:p>
                      <a:pPr lvl="0" algn="ctr">
                        <a:buNone/>
                      </a:pPr>
                      <a:r>
                        <a:rPr lang="en-US" sz="1800" b="0" i="0" u="none" strike="noStrike" noProof="0">
                          <a:latin typeface="Open Sans" panose="020B0606030504020204" pitchFamily="34" charset="0"/>
                          <a:ea typeface="Open Sans" panose="020B0606030504020204" pitchFamily="34" charset="0"/>
                          <a:cs typeface="Open Sans" panose="020B0606030504020204" pitchFamily="34" charset="0"/>
                        </a:rPr>
                        <a:t>Adult</a:t>
                      </a:r>
                    </a:p>
                  </a:txBody>
                  <a:tcPr anchor="ctr">
                    <a:solidFill>
                      <a:srgbClr val="F5F5F5"/>
                    </a:solidFill>
                  </a:tcPr>
                </a:tc>
                <a:tc>
                  <a:txBody>
                    <a:bodyPr/>
                    <a:lstStyle/>
                    <a:p>
                      <a:pPr lvl="0" algn="ctr">
                        <a:buNone/>
                      </a:pPr>
                      <a:r>
                        <a:rPr lang="en-US" sz="1800" b="1" i="0" u="none" strike="noStrike" noProof="0">
                          <a:latin typeface="Open Sans" panose="020B0606030504020204" pitchFamily="34" charset="0"/>
                          <a:ea typeface="Open Sans" panose="020B0606030504020204" pitchFamily="34" charset="0"/>
                          <a:cs typeface="Open Sans" panose="020B0606030504020204" pitchFamily="34" charset="0"/>
                        </a:rPr>
                        <a:t>35.0%</a:t>
                      </a:r>
                    </a:p>
                  </a:txBody>
                  <a:tcPr anchor="ctr">
                    <a:solidFill>
                      <a:srgbClr val="F5F5F5"/>
                    </a:solidFill>
                  </a:tcPr>
                </a:tc>
                <a:extLst>
                  <a:ext uri="{0D108BD9-81ED-4DB2-BD59-A6C34878D82A}">
                    <a16:rowId xmlns:a16="http://schemas.microsoft.com/office/drawing/2014/main" val="678105968"/>
                  </a:ext>
                </a:extLst>
              </a:tr>
              <a:tr h="398055">
                <a:tc rowSpan="2">
                  <a:txBody>
                    <a:bodyPr/>
                    <a:lstStyle/>
                    <a:p>
                      <a:pPr lvl="0" algn="ctr">
                        <a:buNone/>
                      </a:pPr>
                      <a:r>
                        <a:rPr lang="en-US" sz="1800">
                          <a:latin typeface="Open Sans" panose="020B0606030504020204" pitchFamily="34" charset="0"/>
                          <a:ea typeface="Open Sans" panose="020B0606030504020204" pitchFamily="34" charset="0"/>
                          <a:cs typeface="Open Sans" panose="020B0606030504020204" pitchFamily="34" charset="0"/>
                        </a:rPr>
                        <a:t>180d</a:t>
                      </a:r>
                    </a:p>
                  </a:txBody>
                  <a:tcPr anchor="ctr">
                    <a:solidFill>
                      <a:srgbClr val="F5F5F5"/>
                    </a:solidFill>
                  </a:tcPr>
                </a:tc>
                <a:tc>
                  <a:txBody>
                    <a:bodyPr/>
                    <a:lstStyle/>
                    <a:p>
                      <a:pPr lvl="0" algn="ctr">
                        <a:buNone/>
                      </a:pPr>
                      <a:r>
                        <a:rPr lang="en-US" sz="1800" b="0" i="0" u="none" strike="noStrike" noProof="0">
                          <a:latin typeface="Open Sans" panose="020B0606030504020204" pitchFamily="34" charset="0"/>
                          <a:ea typeface="Open Sans" panose="020B0606030504020204" pitchFamily="34" charset="0"/>
                          <a:cs typeface="Open Sans" panose="020B0606030504020204" pitchFamily="34" charset="0"/>
                        </a:rPr>
                        <a:t>Pediatric</a:t>
                      </a:r>
                    </a:p>
                  </a:txBody>
                  <a:tcPr anchor="ctr">
                    <a:solidFill>
                      <a:srgbClr val="F5F5F5"/>
                    </a:solidFill>
                  </a:tcPr>
                </a:tc>
                <a:tc>
                  <a:txBody>
                    <a:bodyPr/>
                    <a:lstStyle/>
                    <a:p>
                      <a:pPr lvl="0" algn="ctr">
                        <a:buNone/>
                      </a:pPr>
                      <a:r>
                        <a:rPr lang="en-US" sz="1800" b="1" i="0" u="none" strike="noStrike" noProof="0">
                          <a:latin typeface="Open Sans" panose="020B0606030504020204" pitchFamily="34" charset="0"/>
                          <a:ea typeface="Open Sans" panose="020B0606030504020204" pitchFamily="34" charset="0"/>
                          <a:cs typeface="Open Sans" panose="020B0606030504020204" pitchFamily="34" charset="0"/>
                        </a:rPr>
                        <a:t>50.1%</a:t>
                      </a:r>
                    </a:p>
                  </a:txBody>
                  <a:tcPr anchor="ctr">
                    <a:solidFill>
                      <a:srgbClr val="F5F5F5"/>
                    </a:solidFill>
                  </a:tcPr>
                </a:tc>
                <a:extLst>
                  <a:ext uri="{0D108BD9-81ED-4DB2-BD59-A6C34878D82A}">
                    <a16:rowId xmlns:a16="http://schemas.microsoft.com/office/drawing/2014/main" val="2993210125"/>
                  </a:ext>
                </a:extLst>
              </a:tr>
              <a:tr h="398055">
                <a:tc vMerge="1">
                  <a:txBody>
                    <a:bodyPr/>
                    <a:lstStyle/>
                    <a:p>
                      <a:endParaRPr lang="en-US"/>
                    </a:p>
                  </a:txBody>
                  <a:tcPr anchor="ctr"/>
                </a:tc>
                <a:tc>
                  <a:txBody>
                    <a:bodyPr/>
                    <a:lstStyle/>
                    <a:p>
                      <a:pPr lvl="0" algn="ctr">
                        <a:buNone/>
                      </a:pPr>
                      <a:r>
                        <a:rPr lang="en-US" sz="1800" b="0" i="0" u="none" strike="noStrike" noProof="0">
                          <a:latin typeface="Open Sans" panose="020B0606030504020204" pitchFamily="34" charset="0"/>
                          <a:ea typeface="Open Sans" panose="020B0606030504020204" pitchFamily="34" charset="0"/>
                          <a:cs typeface="Open Sans" panose="020B0606030504020204" pitchFamily="34" charset="0"/>
                        </a:rPr>
                        <a:t>Adult</a:t>
                      </a:r>
                    </a:p>
                  </a:txBody>
                  <a:tcPr anchor="ctr">
                    <a:solidFill>
                      <a:srgbClr val="F5F5F5"/>
                    </a:solidFill>
                  </a:tcPr>
                </a:tc>
                <a:tc>
                  <a:txBody>
                    <a:bodyPr/>
                    <a:lstStyle/>
                    <a:p>
                      <a:pPr lvl="0" algn="ctr">
                        <a:buNone/>
                      </a:pPr>
                      <a:r>
                        <a:rPr lang="en-US" sz="1800" b="1" i="0" u="none" strike="noStrike" noProof="0">
                          <a:latin typeface="Open Sans" panose="020B0606030504020204" pitchFamily="34" charset="0"/>
                          <a:ea typeface="Open Sans" panose="020B0606030504020204" pitchFamily="34" charset="0"/>
                          <a:cs typeface="Open Sans" panose="020B0606030504020204" pitchFamily="34" charset="0"/>
                        </a:rPr>
                        <a:t>39.8%</a:t>
                      </a:r>
                    </a:p>
                  </a:txBody>
                  <a:tcPr anchor="ctr">
                    <a:solidFill>
                      <a:srgbClr val="F5F5F5"/>
                    </a:solidFill>
                  </a:tcPr>
                </a:tc>
                <a:extLst>
                  <a:ext uri="{0D108BD9-81ED-4DB2-BD59-A6C34878D82A}">
                    <a16:rowId xmlns:a16="http://schemas.microsoft.com/office/drawing/2014/main" val="1477632219"/>
                  </a:ext>
                </a:extLst>
              </a:tr>
            </a:tbl>
          </a:graphicData>
        </a:graphic>
      </p:graphicFrame>
      <p:sp>
        <p:nvSpPr>
          <p:cNvPr id="5" name="TextBox 4">
            <a:extLst>
              <a:ext uri="{FF2B5EF4-FFF2-40B4-BE49-F238E27FC236}">
                <a16:creationId xmlns:a16="http://schemas.microsoft.com/office/drawing/2014/main" id="{84D72023-7378-1E9A-3C86-681E97813986}"/>
              </a:ext>
            </a:extLst>
          </p:cNvPr>
          <p:cNvSpPr txBox="1"/>
          <p:nvPr/>
        </p:nvSpPr>
        <p:spPr>
          <a:xfrm>
            <a:off x="309032" y="2435771"/>
            <a:ext cx="434763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Overall, fewer than half of enrollees in standalone dental plans utilize any services</a:t>
            </a:r>
          </a:p>
          <a:p>
            <a:pPr marL="62865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Pediatric enrollees have higher rates of utilization</a:t>
            </a:r>
            <a:r>
              <a:rPr kumimoji="0" lang="en-US" sz="20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as compared to adult enrollees</a:t>
            </a:r>
          </a:p>
          <a:p>
            <a:pPr marL="62865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Applying a 180-day versus 90-  day continuous enrollment rule only leads to a small increase in the portion of members utilizing care</a:t>
            </a:r>
          </a:p>
        </p:txBody>
      </p:sp>
    </p:spTree>
    <p:extLst>
      <p:ext uri="{BB962C8B-B14F-4D97-AF65-F5344CB8AC3E}">
        <p14:creationId xmlns:p14="http://schemas.microsoft.com/office/powerpoint/2010/main" val="2206106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5A174-8BEC-7463-8922-066E36E9C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D80B8-1D91-7AAA-F2CE-444B65BC8848}"/>
              </a:ext>
            </a:extLst>
          </p:cNvPr>
          <p:cNvSpPr>
            <a:spLocks noGrp="1"/>
          </p:cNvSpPr>
          <p:nvPr>
            <p:ph type="title"/>
          </p:nvPr>
        </p:nvSpPr>
        <p:spPr>
          <a:xfrm>
            <a:off x="609600" y="1003316"/>
            <a:ext cx="11355404" cy="537981"/>
          </a:xfrm>
        </p:spPr>
        <p:txBody>
          <a:bodyPr/>
          <a:lstStyle/>
          <a:p>
            <a:r>
              <a:rPr lang="en-US"/>
              <a:t>QDP 2023 Utilization Rates Per 1000 by Product</a:t>
            </a:r>
          </a:p>
        </p:txBody>
      </p:sp>
      <p:sp>
        <p:nvSpPr>
          <p:cNvPr id="5" name="Text Placeholder 4">
            <a:extLst>
              <a:ext uri="{FF2B5EF4-FFF2-40B4-BE49-F238E27FC236}">
                <a16:creationId xmlns:a16="http://schemas.microsoft.com/office/drawing/2014/main" id="{32D164BD-8258-2948-1BDB-6945DAE8FCEF}"/>
              </a:ext>
            </a:extLst>
          </p:cNvPr>
          <p:cNvSpPr>
            <a:spLocks noGrp="1"/>
          </p:cNvSpPr>
          <p:nvPr>
            <p:ph type="body" sz="quarter" idx="10"/>
          </p:nvPr>
        </p:nvSpPr>
        <p:spPr>
          <a:xfrm>
            <a:off x="309032" y="2513057"/>
            <a:ext cx="4326030" cy="3656515"/>
          </a:xfrm>
        </p:spPr>
        <p:txBody>
          <a:bodyPr lIns="91440" tIns="45720" rIns="91440" bIns="45720" anchor="t">
            <a:normAutofit/>
          </a:bodyPr>
          <a:lstStyle/>
          <a:p>
            <a:pPr marL="342900" indent="-342900">
              <a:buFont typeface="Wingdings" panose="05000000000000000000" pitchFamily="2" charset="2"/>
              <a:buChar char="§"/>
            </a:pPr>
            <a:r>
              <a:rPr lang="en-US" sz="2000"/>
              <a:t>Plan type (DHMO vs DPPO) results in the most significant difference in utilization rates.</a:t>
            </a:r>
          </a:p>
          <a:p>
            <a:pPr lvl="1">
              <a:buFont typeface="Wingdings" panose="05000000000000000000" pitchFamily="2" charset="2"/>
              <a:buChar char="§"/>
            </a:pPr>
            <a:r>
              <a:rPr lang="en-US" sz="2000"/>
              <a:t>Over 600 patients / 1000 members in PPO plans use care, compared to about 200 patients / 1000 members in HMO plans</a:t>
            </a:r>
          </a:p>
          <a:p>
            <a:pPr marL="342900" indent="-342900">
              <a:buFont typeface="Wingdings" panose="05000000000000000000" pitchFamily="2" charset="2"/>
              <a:buChar char="§"/>
            </a:pPr>
            <a:r>
              <a:rPr lang="en-US" sz="2000"/>
              <a:t>This holds true both for pediatric and adult populations.</a:t>
            </a:r>
          </a:p>
          <a:p>
            <a:pPr marL="342900" indent="-342900">
              <a:buFont typeface="Wingdings" panose="05000000000000000000" pitchFamily="2" charset="2"/>
              <a:buChar char="§"/>
            </a:pPr>
            <a:endParaRPr lang="en-US" sz="2000"/>
          </a:p>
          <a:p>
            <a:pPr marL="342900" indent="-342900">
              <a:buFont typeface="Wingdings" panose="05000000000000000000" pitchFamily="2" charset="2"/>
              <a:buChar char="§"/>
            </a:pPr>
            <a:endParaRPr lang="en-US" sz="2000"/>
          </a:p>
          <a:p>
            <a:pPr marL="342900" indent="-342900">
              <a:buFont typeface="Wingdings" panose="05000000000000000000" pitchFamily="2" charset="2"/>
              <a:buChar char="§"/>
            </a:pPr>
            <a:endParaRPr lang="en-US" sz="2000"/>
          </a:p>
          <a:p>
            <a:pPr marL="342900" indent="-342900">
              <a:buFont typeface="Wingdings" panose="05000000000000000000" pitchFamily="2" charset="2"/>
              <a:buChar char="§"/>
            </a:pPr>
            <a:endParaRPr lang="en-US" sz="2000"/>
          </a:p>
        </p:txBody>
      </p:sp>
      <p:sp>
        <p:nvSpPr>
          <p:cNvPr id="3" name="Slide Number Placeholder 2">
            <a:extLst>
              <a:ext uri="{FF2B5EF4-FFF2-40B4-BE49-F238E27FC236}">
                <a16:creationId xmlns:a16="http://schemas.microsoft.com/office/drawing/2014/main" id="{AD8D463C-6591-2A17-CCA1-0D53B9BACB4B}"/>
              </a:ext>
            </a:extLst>
          </p:cNvPr>
          <p:cNvSpPr>
            <a:spLocks noGrp="1"/>
          </p:cNvSpPr>
          <p:nvPr>
            <p:ph type="sldNum" sz="quarter" idx="2"/>
          </p:nvPr>
        </p:nvSpPr>
        <p:spPr/>
        <p:txBody>
          <a:bodyPr/>
          <a:lstStyle/>
          <a:p>
            <a:pPr lvl="0"/>
            <a:fld id="{C8146628-1A01-9741-8A8B-916D51547CC7}" type="slidenum">
              <a:rPr lang="en-US" noProof="0" smtClean="0"/>
              <a:pPr lvl="0"/>
              <a:t>67</a:t>
            </a:fld>
            <a:endParaRPr lang="en-US" noProof="0"/>
          </a:p>
        </p:txBody>
      </p:sp>
      <p:pic>
        <p:nvPicPr>
          <p:cNvPr id="1028" name="Picture 4">
            <a:extLst>
              <a:ext uri="{FF2B5EF4-FFF2-40B4-BE49-F238E27FC236}">
                <a16:creationId xmlns:a16="http://schemas.microsoft.com/office/drawing/2014/main" id="{910B58BF-2CF4-3DB2-77C1-EB52FC35E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253" y="2371279"/>
            <a:ext cx="6864393" cy="40438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E3851C-3A3F-4B22-ADA0-7179A817300E}"/>
              </a:ext>
            </a:extLst>
          </p:cNvPr>
          <p:cNvSpPr txBox="1"/>
          <p:nvPr/>
        </p:nvSpPr>
        <p:spPr>
          <a:xfrm>
            <a:off x="5078745" y="2047273"/>
            <a:ext cx="68042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2023 QDP Utilization by Product Type for Adult and Pediatric Enrollees</a:t>
            </a:r>
          </a:p>
        </p:txBody>
      </p:sp>
    </p:spTree>
    <p:extLst>
      <p:ext uri="{BB962C8B-B14F-4D97-AF65-F5344CB8AC3E}">
        <p14:creationId xmlns:p14="http://schemas.microsoft.com/office/powerpoint/2010/main" val="1853236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E4D36-75FA-1F18-EE2D-E04A4E697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1813D-CC27-EA97-2D72-DAC2907A95CA}"/>
              </a:ext>
            </a:extLst>
          </p:cNvPr>
          <p:cNvSpPr>
            <a:spLocks noGrp="1"/>
          </p:cNvSpPr>
          <p:nvPr>
            <p:ph type="title"/>
          </p:nvPr>
        </p:nvSpPr>
        <p:spPr>
          <a:xfrm>
            <a:off x="595153" y="1037465"/>
            <a:ext cx="11582400" cy="537981"/>
          </a:xfrm>
        </p:spPr>
        <p:txBody>
          <a:bodyPr/>
          <a:lstStyle/>
          <a:p>
            <a:r>
              <a:rPr lang="en-US"/>
              <a:t>QDP 2023 Utilization Rates by Income</a:t>
            </a:r>
          </a:p>
        </p:txBody>
      </p:sp>
      <p:sp>
        <p:nvSpPr>
          <p:cNvPr id="7" name="Text Placeholder 6">
            <a:extLst>
              <a:ext uri="{FF2B5EF4-FFF2-40B4-BE49-F238E27FC236}">
                <a16:creationId xmlns:a16="http://schemas.microsoft.com/office/drawing/2014/main" id="{2BA72639-0AAB-38AE-C9A3-F4FAEA78E860}"/>
              </a:ext>
            </a:extLst>
          </p:cNvPr>
          <p:cNvSpPr>
            <a:spLocks noGrp="1"/>
          </p:cNvSpPr>
          <p:nvPr>
            <p:ph type="body" sz="quarter" idx="10"/>
          </p:nvPr>
        </p:nvSpPr>
        <p:spPr>
          <a:xfrm>
            <a:off x="742806" y="2302849"/>
            <a:ext cx="5114306" cy="5468041"/>
          </a:xfrm>
        </p:spPr>
        <p:txBody>
          <a:bodyPr lIns="91440" tIns="45720" rIns="91440" bIns="45720" anchor="t"/>
          <a:lstStyle/>
          <a:p>
            <a:r>
              <a:rPr lang="en-US" sz="2000"/>
              <a:t>Both pediatric and adult utilization rates tend to increase with rising income levels.</a:t>
            </a:r>
          </a:p>
          <a:p>
            <a:r>
              <a:rPr lang="en-US" sz="2000"/>
              <a:t>Pediatric and Adult member utilization is higher in 400+ income level, and this difference is statistically significant.</a:t>
            </a:r>
          </a:p>
        </p:txBody>
      </p:sp>
      <p:sp>
        <p:nvSpPr>
          <p:cNvPr id="3" name="Slide Number Placeholder 2">
            <a:extLst>
              <a:ext uri="{FF2B5EF4-FFF2-40B4-BE49-F238E27FC236}">
                <a16:creationId xmlns:a16="http://schemas.microsoft.com/office/drawing/2014/main" id="{523A83DB-096C-DF2D-B1CD-B6A1950AEE8B}"/>
              </a:ext>
            </a:extLst>
          </p:cNvPr>
          <p:cNvSpPr>
            <a:spLocks noGrp="1"/>
          </p:cNvSpPr>
          <p:nvPr>
            <p:ph type="sldNum" sz="quarter" idx="2"/>
          </p:nvPr>
        </p:nvSpPr>
        <p:spPr/>
        <p:txBody>
          <a:bodyPr/>
          <a:lstStyle/>
          <a:p>
            <a:pPr lvl="0"/>
            <a:fld id="{C8146628-1A01-9741-8A8B-916D51547CC7}" type="slidenum">
              <a:rPr lang="en-US" noProof="0" smtClean="0"/>
              <a:pPr lvl="0"/>
              <a:t>68</a:t>
            </a:fld>
            <a:endParaRPr lang="en-US" noProof="0"/>
          </a:p>
        </p:txBody>
      </p:sp>
      <p:graphicFrame>
        <p:nvGraphicFramePr>
          <p:cNvPr id="4" name="Table 3">
            <a:extLst>
              <a:ext uri="{FF2B5EF4-FFF2-40B4-BE49-F238E27FC236}">
                <a16:creationId xmlns:a16="http://schemas.microsoft.com/office/drawing/2014/main" id="{DD152B81-79BF-526F-C5DA-20C710D31C7F}"/>
              </a:ext>
            </a:extLst>
          </p:cNvPr>
          <p:cNvGraphicFramePr>
            <a:graphicFrameLocks noGrp="1"/>
          </p:cNvGraphicFramePr>
          <p:nvPr>
            <p:extLst>
              <p:ext uri="{D42A27DB-BD31-4B8C-83A1-F6EECF244321}">
                <p14:modId xmlns:p14="http://schemas.microsoft.com/office/powerpoint/2010/main" val="1045677954"/>
              </p:ext>
            </p:extLst>
          </p:nvPr>
        </p:nvGraphicFramePr>
        <p:xfrm>
          <a:off x="6184899" y="2217683"/>
          <a:ext cx="5702299" cy="4109723"/>
        </p:xfrm>
        <a:graphic>
          <a:graphicData uri="http://schemas.openxmlformats.org/drawingml/2006/table">
            <a:tbl>
              <a:tblPr firstRow="1" bandRow="1">
                <a:tableStyleId>{7DF18680-E054-41AD-8BC1-D1AEF772440D}</a:tableStyleId>
              </a:tblPr>
              <a:tblGrid>
                <a:gridCol w="1875760">
                  <a:extLst>
                    <a:ext uri="{9D8B030D-6E8A-4147-A177-3AD203B41FA5}">
                      <a16:colId xmlns:a16="http://schemas.microsoft.com/office/drawing/2014/main" val="2286680271"/>
                    </a:ext>
                  </a:extLst>
                </a:gridCol>
                <a:gridCol w="1875760">
                  <a:extLst>
                    <a:ext uri="{9D8B030D-6E8A-4147-A177-3AD203B41FA5}">
                      <a16:colId xmlns:a16="http://schemas.microsoft.com/office/drawing/2014/main" val="2930236542"/>
                    </a:ext>
                  </a:extLst>
                </a:gridCol>
                <a:gridCol w="1950779">
                  <a:extLst>
                    <a:ext uri="{9D8B030D-6E8A-4147-A177-3AD203B41FA5}">
                      <a16:colId xmlns:a16="http://schemas.microsoft.com/office/drawing/2014/main" val="2987080106"/>
                    </a:ext>
                  </a:extLst>
                </a:gridCol>
              </a:tblGrid>
              <a:tr h="792085">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Income Level</a:t>
                      </a:r>
                    </a:p>
                  </a:txBody>
                  <a:tcPr>
                    <a:solidFill>
                      <a:srgbClr val="115A6A"/>
                    </a:solidFill>
                  </a:tcPr>
                </a:tc>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Pediatric Age 0-18 Utilization </a:t>
                      </a:r>
                      <a:endParaRPr lang="en-US">
                        <a:latin typeface="Open Sans" panose="020B0606030504020204" pitchFamily="34" charset="0"/>
                        <a:ea typeface="Open Sans" panose="020B0606030504020204" pitchFamily="34" charset="0"/>
                        <a:cs typeface="Open Sans" panose="020B0606030504020204" pitchFamily="34" charset="0"/>
                      </a:endParaRPr>
                    </a:p>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(Patients / 1000 Members)</a:t>
                      </a:r>
                    </a:p>
                  </a:txBody>
                  <a:tcPr>
                    <a:solidFill>
                      <a:srgbClr val="115A6A"/>
                    </a:solidFill>
                  </a:tcPr>
                </a:tc>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Adult Age 19+ Utilization </a:t>
                      </a:r>
                      <a:endParaRPr lang="en-US">
                        <a:latin typeface="Open Sans" panose="020B0606030504020204" pitchFamily="34" charset="0"/>
                        <a:ea typeface="Open Sans" panose="020B0606030504020204" pitchFamily="34" charset="0"/>
                        <a:cs typeface="Open Sans" panose="020B0606030504020204" pitchFamily="34" charset="0"/>
                      </a:endParaRPr>
                    </a:p>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(Patients / 1000 Members)</a:t>
                      </a:r>
                    </a:p>
                  </a:txBody>
                  <a:tcPr>
                    <a:solidFill>
                      <a:srgbClr val="115A6A"/>
                    </a:solidFill>
                  </a:tcPr>
                </a:tc>
                <a:extLst>
                  <a:ext uri="{0D108BD9-81ED-4DB2-BD59-A6C34878D82A}">
                    <a16:rowId xmlns:a16="http://schemas.microsoft.com/office/drawing/2014/main" val="2897712106"/>
                  </a:ext>
                </a:extLst>
              </a:tr>
              <a:tr h="422666">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0&lt;=138</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362.5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309.85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477632219"/>
                  </a:ext>
                </a:extLst>
              </a:tr>
              <a:tr h="381431">
                <a:tc>
                  <a:txBody>
                    <a:bodyPr/>
                    <a:lstStyle/>
                    <a:p>
                      <a:pPr lvl="0" algn="ctr">
                        <a:buNone/>
                      </a:pPr>
                      <a:r>
                        <a:rPr lang="en-US" sz="1400" b="0" i="0" u="none" strike="noStrike" noProof="0">
                          <a:solidFill>
                            <a:schemeClr val="tx1"/>
                          </a:solidFill>
                          <a:latin typeface="Open Sans" panose="020B0606030504020204" pitchFamily="34" charset="0"/>
                          <a:ea typeface="Open Sans" panose="020B0606030504020204" pitchFamily="34" charset="0"/>
                          <a:cs typeface="Open Sans" panose="020B0606030504020204" pitchFamily="34" charset="0"/>
                        </a:rPr>
                        <a:t>138&lt;=150</a:t>
                      </a: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marL="0" lvl="0" indent="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a:t>
                      </a: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290.15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65100872"/>
                  </a:ext>
                </a:extLst>
              </a:tr>
              <a:tr h="391740">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150&lt;=200</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418.53</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314.85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815770296"/>
                  </a:ext>
                </a:extLst>
              </a:tr>
              <a:tr h="453593">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200&lt;=250</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328</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312.47</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3252050706"/>
                  </a:ext>
                </a:extLst>
              </a:tr>
              <a:tr h="381431">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250&lt;=400</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420.77</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353.85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2820446402"/>
                  </a:ext>
                </a:extLst>
              </a:tr>
              <a:tr h="391740">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400+</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467.29</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418.23</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4285260677"/>
                  </a:ext>
                </a:extLst>
              </a:tr>
              <a:tr h="371121">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Unsubsidized</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425.99</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346.5</a:t>
                      </a: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318642606"/>
                  </a:ext>
                </a:extLst>
              </a:tr>
              <a:tr h="371121">
                <a:tc>
                  <a:txBody>
                    <a:bodyPr/>
                    <a:lstStyle/>
                    <a:p>
                      <a:pPr lvl="0" algn="ctr">
                        <a:buNone/>
                      </a:pPr>
                      <a:r>
                        <a:rPr lang="en-US" sz="1400" b="1" i="0" u="none" strike="noStrike" noProof="0">
                          <a:latin typeface="Open Sans" panose="020B0606030504020204" pitchFamily="34" charset="0"/>
                          <a:ea typeface="Open Sans" panose="020B0606030504020204" pitchFamily="34" charset="0"/>
                          <a:cs typeface="Open Sans" panose="020B0606030504020204" pitchFamily="34" charset="0"/>
                        </a:rPr>
                        <a:t>Aggregate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448.61</a:t>
                      </a:r>
                    </a:p>
                  </a:txBody>
                  <a:tcPr marL="9525" marR="9525" marT="9525" anchor="ctr">
                    <a:solidFill>
                      <a:srgbClr val="F5F5F5"/>
                    </a:solidFill>
                  </a:tcPr>
                </a:tc>
                <a:tc>
                  <a:txBody>
                    <a:bodyPr/>
                    <a:lstStyle/>
                    <a:p>
                      <a:pPr lvl="0" algn="ctr">
                        <a:buNone/>
                      </a:pPr>
                      <a:r>
                        <a:rPr lang="en-US" sz="1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349.56</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marL="9525" marR="9525" marT="9525" anchor="ctr">
                    <a:solidFill>
                      <a:srgbClr val="F5F5F5"/>
                    </a:solidFill>
                  </a:tcPr>
                </a:tc>
                <a:extLst>
                  <a:ext uri="{0D108BD9-81ED-4DB2-BD59-A6C34878D82A}">
                    <a16:rowId xmlns:a16="http://schemas.microsoft.com/office/drawing/2014/main" val="3920384721"/>
                  </a:ext>
                </a:extLst>
              </a:tr>
            </a:tbl>
          </a:graphicData>
        </a:graphic>
      </p:graphicFrame>
      <p:sp>
        <p:nvSpPr>
          <p:cNvPr id="5" name="Rectangle 4">
            <a:extLst>
              <a:ext uri="{FF2B5EF4-FFF2-40B4-BE49-F238E27FC236}">
                <a16:creationId xmlns:a16="http://schemas.microsoft.com/office/drawing/2014/main" id="{E61D2227-29E4-D6B2-4061-26A6AE6EDA23}"/>
              </a:ext>
            </a:extLst>
          </p:cNvPr>
          <p:cNvSpPr/>
          <p:nvPr/>
        </p:nvSpPr>
        <p:spPr>
          <a:xfrm>
            <a:off x="10264011" y="4661413"/>
            <a:ext cx="1295400" cy="48577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5432B5B-B612-E96A-8BE0-C03A7B576EB6}"/>
              </a:ext>
            </a:extLst>
          </p:cNvPr>
          <p:cNvSpPr txBox="1"/>
          <p:nvPr/>
        </p:nvSpPr>
        <p:spPr>
          <a:xfrm>
            <a:off x="1672441" y="6392882"/>
            <a:ext cx="81444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Calibri"/>
                <a:cs typeface="Calibri"/>
              </a:rPr>
              <a:t>Note: </a:t>
            </a:r>
            <a:r>
              <a:rPr kumimoji="0" lang="en-US" sz="1100" b="0" i="0" u="none" strike="noStrike" kern="1200" cap="none" spc="0" normalizeH="0" baseline="0" noProof="0">
                <a:ln>
                  <a:noFill/>
                </a:ln>
                <a:solidFill>
                  <a:srgbClr val="323130"/>
                </a:solidFill>
                <a:effectLst/>
                <a:uLnTx/>
                <a:uFillTx/>
                <a:latin typeface="Segoe UI"/>
                <a:ea typeface="Calibri"/>
                <a:cs typeface="Segoe UI"/>
              </a:rPr>
              <a:t>The data reported includes members with at least 90 days of continuous enrollment, as there was no significant difference in utilization rates compared to those enrolled for 180 days.</a:t>
            </a:r>
            <a:endParaRPr kumimoji="0" lang="en-US" sz="1100" b="0" i="0" u="none" strike="noStrike" kern="1200" cap="none" spc="0" normalizeH="0" baseline="0" noProof="0">
              <a:ln>
                <a:noFill/>
              </a:ln>
              <a:solidFill>
                <a:srgbClr val="323130"/>
              </a:solidFill>
              <a:effectLst/>
              <a:uLnTx/>
              <a:uFillTx/>
              <a:latin typeface="Segoe UI"/>
              <a:ea typeface="+mn-ea"/>
              <a:cs typeface="Segoe UI"/>
            </a:endParaRPr>
          </a:p>
        </p:txBody>
      </p:sp>
    </p:spTree>
    <p:extLst>
      <p:ext uri="{BB962C8B-B14F-4D97-AF65-F5344CB8AC3E}">
        <p14:creationId xmlns:p14="http://schemas.microsoft.com/office/powerpoint/2010/main" val="3109319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584B9-C741-1C7C-1DFD-1978F2D10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B1D64-5CEE-6994-17B9-C01655885847}"/>
              </a:ext>
            </a:extLst>
          </p:cNvPr>
          <p:cNvSpPr>
            <a:spLocks noGrp="1"/>
          </p:cNvSpPr>
          <p:nvPr>
            <p:ph type="title"/>
          </p:nvPr>
        </p:nvSpPr>
        <p:spPr>
          <a:xfrm>
            <a:off x="560479" y="882905"/>
            <a:ext cx="8836909" cy="537981"/>
          </a:xfrm>
        </p:spPr>
        <p:txBody>
          <a:bodyPr anchor="t">
            <a:noAutofit/>
          </a:bodyPr>
          <a:lstStyle/>
          <a:p>
            <a:r>
              <a:rPr lang="en-US"/>
              <a:t>QDP 2023 Utilization Rates by Income &amp; Plan Type</a:t>
            </a:r>
          </a:p>
        </p:txBody>
      </p:sp>
      <p:sp>
        <p:nvSpPr>
          <p:cNvPr id="2054" name="Text Placeholder 3">
            <a:extLst>
              <a:ext uri="{FF2B5EF4-FFF2-40B4-BE49-F238E27FC236}">
                <a16:creationId xmlns:a16="http://schemas.microsoft.com/office/drawing/2014/main" id="{0FDB0E0B-B818-02EC-CF14-21B32554811D}"/>
              </a:ext>
            </a:extLst>
          </p:cNvPr>
          <p:cNvSpPr>
            <a:spLocks noGrp="1"/>
          </p:cNvSpPr>
          <p:nvPr>
            <p:ph type="body" sz="quarter" idx="10"/>
          </p:nvPr>
        </p:nvSpPr>
        <p:spPr>
          <a:xfrm>
            <a:off x="747700" y="2318063"/>
            <a:ext cx="3958168" cy="5468041"/>
          </a:xfrm>
        </p:spPr>
        <p:txBody>
          <a:bodyPr/>
          <a:lstStyle/>
          <a:p>
            <a:r>
              <a:rPr lang="en-US" sz="2000"/>
              <a:t>The differences in utilization by income are largely minimized when we stratify by income and plan type</a:t>
            </a:r>
          </a:p>
          <a:p>
            <a:r>
              <a:rPr lang="en-US" sz="2000"/>
              <a:t>The exception here is Pediatric enrollees (FPL 138&lt;=150) in PPO plans have much lower utilization rates than other pediatric enrollees in PPO plans, although this difference is not statistically significant.</a:t>
            </a:r>
          </a:p>
        </p:txBody>
      </p:sp>
      <p:sp>
        <p:nvSpPr>
          <p:cNvPr id="3" name="Slide Number Placeholder 2">
            <a:extLst>
              <a:ext uri="{FF2B5EF4-FFF2-40B4-BE49-F238E27FC236}">
                <a16:creationId xmlns:a16="http://schemas.microsoft.com/office/drawing/2014/main" id="{20172C9E-DD7D-2A47-36BB-0E7A59FC9D65}"/>
              </a:ext>
            </a:extLst>
          </p:cNvPr>
          <p:cNvSpPr>
            <a:spLocks noGrp="1"/>
          </p:cNvSpPr>
          <p:nvPr>
            <p:ph type="sldNum" sz="quarter" idx="2"/>
          </p:nvPr>
        </p:nvSpPr>
        <p:spPr/>
        <p:txBody>
          <a:bodyPr anchor="ctr">
            <a:normAutofit/>
          </a:bodyPr>
          <a:lstStyle/>
          <a:p>
            <a:pPr lvl="0"/>
            <a:fld id="{C8146628-1A01-9741-8A8B-916D51547CC7}" type="slidenum">
              <a:rPr lang="en-US" noProof="0" smtClean="0"/>
              <a:pPr lvl="0"/>
              <a:t>69</a:t>
            </a:fld>
            <a:endParaRPr lang="en-US" noProof="0"/>
          </a:p>
        </p:txBody>
      </p:sp>
      <p:pic>
        <p:nvPicPr>
          <p:cNvPr id="2049" name="Picture 1" descr="Chart, bar chart&#10;&#10;AI-generated content may be incorrect.">
            <a:extLst>
              <a:ext uri="{FF2B5EF4-FFF2-40B4-BE49-F238E27FC236}">
                <a16:creationId xmlns:a16="http://schemas.microsoft.com/office/drawing/2014/main" id="{C261A350-9C6F-6D67-3EF4-DC27602395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8197" y="2453945"/>
            <a:ext cx="5512355" cy="3955115"/>
          </a:xfrm>
          <a:prstGeom prst="rect">
            <a:avLst/>
          </a:prstGeom>
          <a:solidFill>
            <a:srgbClr val="FFFFFF"/>
          </a:solidFill>
        </p:spPr>
      </p:pic>
      <p:sp>
        <p:nvSpPr>
          <p:cNvPr id="4" name="TextBox 3">
            <a:extLst>
              <a:ext uri="{FF2B5EF4-FFF2-40B4-BE49-F238E27FC236}">
                <a16:creationId xmlns:a16="http://schemas.microsoft.com/office/drawing/2014/main" id="{30607D00-3E60-8A12-1BDC-05ED7F255CAE}"/>
              </a:ext>
            </a:extLst>
          </p:cNvPr>
          <p:cNvSpPr txBox="1"/>
          <p:nvPr/>
        </p:nvSpPr>
        <p:spPr>
          <a:xfrm>
            <a:off x="4705868" y="2179564"/>
            <a:ext cx="743701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2023 QDP Utilization by Product Type and Income Level for Adult and Pediatric Enrollees</a:t>
            </a:r>
          </a:p>
        </p:txBody>
      </p:sp>
      <p:sp>
        <p:nvSpPr>
          <p:cNvPr id="6" name="TextBox 5">
            <a:extLst>
              <a:ext uri="{FF2B5EF4-FFF2-40B4-BE49-F238E27FC236}">
                <a16:creationId xmlns:a16="http://schemas.microsoft.com/office/drawing/2014/main" id="{B038D4BE-AC61-D658-88A4-A0ED827B80FF}"/>
              </a:ext>
            </a:extLst>
          </p:cNvPr>
          <p:cNvSpPr txBox="1"/>
          <p:nvPr/>
        </p:nvSpPr>
        <p:spPr>
          <a:xfrm>
            <a:off x="1672441" y="6392882"/>
            <a:ext cx="81444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a:t>
            </a:r>
            <a:r>
              <a:rPr kumimoji="0" lang="en-US" sz="1000" b="0" i="0" u="none" strike="noStrike" kern="1200" cap="none" spc="0" normalizeH="0" baseline="0" noProof="0">
                <a:ln>
                  <a:noFill/>
                </a:ln>
                <a:solidFill>
                  <a:srgbClr val="323130"/>
                </a:solidFill>
                <a:effectLst/>
                <a:uLnTx/>
                <a:uFillTx/>
                <a:latin typeface="Open Sans" panose="020B0606030504020204" pitchFamily="34" charset="0"/>
                <a:ea typeface="Open Sans" panose="020B0606030504020204" pitchFamily="34" charset="0"/>
                <a:cs typeface="Open Sans" panose="020B0606030504020204" pitchFamily="34" charset="0"/>
              </a:rPr>
              <a:t>The data reported includes members with at least 90 days of continuous enrollment, as there was no significant difference in utilization rates compared to those enrolled for 180 days.</a:t>
            </a:r>
          </a:p>
        </p:txBody>
      </p:sp>
    </p:spTree>
    <p:extLst>
      <p:ext uri="{BB962C8B-B14F-4D97-AF65-F5344CB8AC3E}">
        <p14:creationId xmlns:p14="http://schemas.microsoft.com/office/powerpoint/2010/main" val="2078409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95312" y="973441"/>
            <a:ext cx="10741045" cy="538162"/>
          </a:xfrm>
        </p:spPr>
        <p:txBody>
          <a:bodyPr lIns="91440" tIns="45720" rIns="91440" bIns="45720" anchor="t">
            <a:noAutofit/>
          </a:bodyPr>
          <a:lstStyle/>
          <a:p>
            <a:r>
              <a:rPr lang="en-US" cap="none">
                <a:latin typeface="Source Serif 4 Black"/>
                <a:ea typeface="Open Sans"/>
                <a:cs typeface="Open Sans"/>
              </a:rPr>
              <a:t>Federally </a:t>
            </a:r>
            <a:r>
              <a:rPr lang="en-US">
                <a:latin typeface="Source Serif 4 Black"/>
                <a:ea typeface="Open Sans"/>
                <a:cs typeface="Open Sans"/>
              </a:rPr>
              <a:t>Recognized</a:t>
            </a:r>
            <a:r>
              <a:rPr lang="en-US" cap="none">
                <a:latin typeface="Source Serif 4 Black"/>
                <a:ea typeface="Open Sans"/>
                <a:cs typeface="Open Sans"/>
              </a:rPr>
              <a:t> AI/AN Enrollment by Health Plan</a:t>
            </a:r>
          </a:p>
        </p:txBody>
      </p:sp>
      <p:sp>
        <p:nvSpPr>
          <p:cNvPr id="4" name="Slide Number Placeholder 3"/>
          <p:cNvSpPr>
            <a:spLocks noGrp="1"/>
          </p:cNvSpPr>
          <p:nvPr>
            <p:ph type="sldNum" sz="quarter" idx="2"/>
          </p:nvPr>
        </p:nvSpPr>
        <p:spPr>
          <a:xfrm>
            <a:off x="10598347" y="223237"/>
            <a:ext cx="998500" cy="365760"/>
          </a:xfrm>
        </p:spPr>
        <p:txBody>
          <a:bodyPr/>
          <a:lstStyle/>
          <a:p>
            <a:pPr lvl="0"/>
            <a:fld id="{C8146628-1A01-9741-8A8B-916D51547CC7}" type="slidenum">
              <a:rPr lang="en-US" noProof="0" smtClean="0"/>
              <a:pPr lvl="0"/>
              <a:t>7</a:t>
            </a:fld>
            <a:endParaRPr lang="en-US" noProof="0"/>
          </a:p>
        </p:txBody>
      </p:sp>
      <p:graphicFrame>
        <p:nvGraphicFramePr>
          <p:cNvPr id="5" name="Table 4"/>
          <p:cNvGraphicFramePr>
            <a:graphicFrameLocks noGrp="1"/>
          </p:cNvGraphicFramePr>
          <p:nvPr>
            <p:extLst>
              <p:ext uri="{D42A27DB-BD31-4B8C-83A1-F6EECF244321}">
                <p14:modId xmlns:p14="http://schemas.microsoft.com/office/powerpoint/2010/main" val="849389793"/>
              </p:ext>
            </p:extLst>
          </p:nvPr>
        </p:nvGraphicFramePr>
        <p:xfrm>
          <a:off x="680973" y="2293925"/>
          <a:ext cx="5807598" cy="4267992"/>
        </p:xfrm>
        <a:graphic>
          <a:graphicData uri="http://schemas.openxmlformats.org/drawingml/2006/table">
            <a:tbl>
              <a:tblPr firstRow="1" firstCol="1" bandRow="1">
                <a:tableStyleId>{7DF18680-E054-41AD-8BC1-D1AEF772440D}</a:tableStyleId>
              </a:tblPr>
              <a:tblGrid>
                <a:gridCol w="2743974">
                  <a:extLst>
                    <a:ext uri="{9D8B030D-6E8A-4147-A177-3AD203B41FA5}">
                      <a16:colId xmlns:a16="http://schemas.microsoft.com/office/drawing/2014/main" val="20000"/>
                    </a:ext>
                  </a:extLst>
                </a:gridCol>
                <a:gridCol w="1021208">
                  <a:extLst>
                    <a:ext uri="{9D8B030D-6E8A-4147-A177-3AD203B41FA5}">
                      <a16:colId xmlns:a16="http://schemas.microsoft.com/office/drawing/2014/main" val="1913038249"/>
                    </a:ext>
                  </a:extLst>
                </a:gridCol>
                <a:gridCol w="1021208">
                  <a:extLst>
                    <a:ext uri="{9D8B030D-6E8A-4147-A177-3AD203B41FA5}">
                      <a16:colId xmlns:a16="http://schemas.microsoft.com/office/drawing/2014/main" val="3237648622"/>
                    </a:ext>
                  </a:extLst>
                </a:gridCol>
                <a:gridCol w="1021208">
                  <a:extLst>
                    <a:ext uri="{9D8B030D-6E8A-4147-A177-3AD203B41FA5}">
                      <a16:colId xmlns:a16="http://schemas.microsoft.com/office/drawing/2014/main" val="610227430"/>
                    </a:ext>
                  </a:extLst>
                </a:gridCol>
              </a:tblGrid>
              <a:tr h="391043">
                <a:tc>
                  <a:txBody>
                    <a:bodyPr/>
                    <a:lstStyle/>
                    <a:p>
                      <a:pPr marL="0" marR="0" algn="ctr">
                        <a:spcBef>
                          <a:spcPts val="0"/>
                        </a:spcBef>
                        <a:spcAft>
                          <a:spcPts val="0"/>
                        </a:spcAft>
                      </a:pPr>
                      <a:r>
                        <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 of</a:t>
                      </a:r>
                    </a:p>
                  </a:txBody>
                  <a:tcPr marL="84895" marR="84895" marT="0" marB="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4/10/2025</a:t>
                      </a:r>
                    </a:p>
                  </a:txBody>
                  <a:tcPr marL="84895" marR="84895" marT="0"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7/24/2025</a:t>
                      </a:r>
                    </a:p>
                  </a:txBody>
                  <a:tcPr marL="84895" marR="8489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9/29/2025</a:t>
                      </a:r>
                    </a:p>
                  </a:txBody>
                  <a:tcPr marL="84895" marR="84895"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BAD2E"/>
                    </a:solidFill>
                  </a:tcPr>
                </a:tc>
                <a:extLst>
                  <a:ext uri="{0D108BD9-81ED-4DB2-BD59-A6C34878D82A}">
                    <a16:rowId xmlns:a16="http://schemas.microsoft.com/office/drawing/2014/main" val="1289268054"/>
                  </a:ext>
                </a:extLst>
              </a:tr>
              <a:tr h="261111">
                <a:tc>
                  <a:txBody>
                    <a:bodyPr/>
                    <a:lstStyle/>
                    <a:p>
                      <a:pPr marL="0" marR="0" lvl="0" indent="0" algn="ctr" defTabSz="887553"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Issuer</a:t>
                      </a:r>
                    </a:p>
                  </a:txBody>
                  <a:tcPr marL="84895" marR="84895" marT="0" marB="0" anchor="ctr">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BAD2E"/>
                    </a:solidFill>
                  </a:tcPr>
                </a:tc>
                <a:tc gridSpan="3">
                  <a:txBody>
                    <a:bodyPr/>
                    <a:lstStyle/>
                    <a:p>
                      <a:pPr marL="0" marR="0" algn="ctr">
                        <a:spcBef>
                          <a:spcPts val="0"/>
                        </a:spcBef>
                        <a:spcAft>
                          <a:spcPts val="0"/>
                        </a:spcAft>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of Enrollees*</a:t>
                      </a:r>
                    </a:p>
                  </a:txBody>
                  <a:tcPr marL="84895" marR="84895" marT="0" marB="0" anchor="ct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AD2E"/>
                    </a:solidFill>
                  </a:tcPr>
                </a:tc>
                <a:tc hMerge="1">
                  <a:txBody>
                    <a:bodyPr/>
                    <a:lstStyle/>
                    <a:p>
                      <a:pPr marL="0" marR="0" algn="ctr">
                        <a:spcBef>
                          <a:spcPts val="0"/>
                        </a:spcBef>
                        <a:spcAft>
                          <a:spcPts val="0"/>
                        </a:spcAft>
                      </a:pPr>
                      <a:endParaRPr lang="en-US" sz="1500">
                        <a:solidFill>
                          <a:srgbClr val="B2C714"/>
                        </a:solidFill>
                        <a:effectLst/>
                        <a:latin typeface="Calibri" panose="020F0502020204030204" pitchFamily="34" charset="0"/>
                        <a:ea typeface="Calibri" panose="020F0502020204030204" pitchFamily="34" charset="0"/>
                        <a:cs typeface="Times New Roman" panose="02020603050405020304" pitchFamily="18" charset="0"/>
                      </a:endParaRPr>
                    </a:p>
                  </a:txBody>
                  <a:tcPr marL="89311" marR="89311" marT="0" marB="0" anchor="ctr">
                    <a:solidFill>
                      <a:srgbClr val="282F72"/>
                    </a:solidFill>
                  </a:tcP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500">
                        <a:solidFill>
                          <a:srgbClr val="B2C714"/>
                        </a:solidFill>
                        <a:effectLst/>
                        <a:latin typeface="Calibri" panose="020F0502020204030204" pitchFamily="34" charset="0"/>
                        <a:ea typeface="Calibri" panose="020F0502020204030204" pitchFamily="34" charset="0"/>
                        <a:cs typeface="Times New Roman" panose="02020603050405020304" pitchFamily="18" charset="0"/>
                      </a:endParaRPr>
                    </a:p>
                  </a:txBody>
                  <a:tcPr marL="89311" marR="89311" marT="0" marB="0" anchor="ctr">
                    <a:lnT w="12700" cap="flat" cmpd="sng" algn="ctr">
                      <a:solidFill>
                        <a:schemeClr val="bg1"/>
                      </a:solidFill>
                      <a:prstDash val="solid"/>
                      <a:round/>
                      <a:headEnd type="none" w="med" len="med"/>
                      <a:tailEnd type="none" w="med" len="med"/>
                    </a:lnT>
                    <a:solidFill>
                      <a:srgbClr val="282F72"/>
                    </a:solidFill>
                  </a:tcPr>
                </a:tc>
                <a:extLst>
                  <a:ext uri="{0D108BD9-81ED-4DB2-BD59-A6C34878D82A}">
                    <a16:rowId xmlns:a16="http://schemas.microsoft.com/office/drawing/2014/main" val="3646195996"/>
                  </a:ext>
                </a:extLst>
              </a:tr>
              <a:tr h="276608">
                <a:tc>
                  <a:txBody>
                    <a:bodyPr/>
                    <a:lstStyle/>
                    <a:p>
                      <a:pPr marL="0" marR="0">
                        <a:spcBef>
                          <a:spcPts val="0"/>
                        </a:spcBef>
                        <a:spcAft>
                          <a:spcPts val="0"/>
                        </a:spcAft>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Aetna Health CA</a:t>
                      </a:r>
                    </a:p>
                  </a:txBody>
                  <a:tcPr marL="84895" marR="84895" marT="0" marB="0" anchor="ctr">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130</a:t>
                      </a:r>
                    </a:p>
                  </a:txBody>
                  <a:tcPr marL="9054" marR="9054" marT="9054" marB="0" anchor="ctr">
                    <a:lnL w="381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150</a:t>
                      </a:r>
                    </a:p>
                  </a:txBody>
                  <a:tcPr marL="9054" marR="9054" marT="9054" marB="0" anchor="ctr">
                    <a:lnT w="76200" cap="flat" cmpd="sng" algn="ctr">
                      <a:solidFill>
                        <a:schemeClr val="bg1"/>
                      </a:solidFill>
                      <a:prstDash val="solid"/>
                      <a:round/>
                      <a:headEnd type="none" w="med" len="med"/>
                      <a:tailEnd type="none" w="med" len="med"/>
                    </a:lnT>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ctr">
                    <a:lnT w="76200" cap="flat" cmpd="sng" algn="ctr">
                      <a:solidFill>
                        <a:schemeClr val="bg1"/>
                      </a:solidFill>
                      <a:prstDash val="solid"/>
                      <a:round/>
                      <a:headEnd type="none" w="med" len="med"/>
                      <a:tailEnd type="none" w="med" len="med"/>
                    </a:lnT>
                    <a:solidFill>
                      <a:srgbClr val="DCDCDC"/>
                    </a:solidFill>
                  </a:tcPr>
                </a:tc>
                <a:extLst>
                  <a:ext uri="{0D108BD9-81ED-4DB2-BD59-A6C34878D82A}">
                    <a16:rowId xmlns:a16="http://schemas.microsoft.com/office/drawing/2014/main" val="2161309942"/>
                  </a:ext>
                </a:extLst>
              </a:tr>
              <a:tr h="276608">
                <a:tc>
                  <a:txBody>
                    <a:bodyPr/>
                    <a:lstStyle/>
                    <a:p>
                      <a:pPr marL="0" marR="0">
                        <a:spcBef>
                          <a:spcPts val="0"/>
                        </a:spcBef>
                        <a:spcAft>
                          <a:spcPts val="0"/>
                        </a:spcAft>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Anthem Blue Cross</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1340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1440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1470</a:t>
                      </a:r>
                    </a:p>
                  </a:txBody>
                  <a:tcPr marL="9525" marR="9525" marT="9525" marB="0" anchor="ctr">
                    <a:solidFill>
                      <a:srgbClr val="DCDCDC"/>
                    </a:solidFill>
                  </a:tcPr>
                </a:tc>
                <a:extLst>
                  <a:ext uri="{0D108BD9-81ED-4DB2-BD59-A6C34878D82A}">
                    <a16:rowId xmlns:a16="http://schemas.microsoft.com/office/drawing/2014/main" val="10001"/>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Blue Shield</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2,860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3,010</a:t>
                      </a:r>
                    </a:p>
                  </a:txBody>
                  <a:tcPr marL="9054" marR="9054" marT="9054" marB="0" anchor="ctr">
                    <a:solidFill>
                      <a:srgbClr val="DCDCDC"/>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2,980</a:t>
                      </a:r>
                    </a:p>
                  </a:txBody>
                  <a:tcPr marL="9525" marR="9525" marT="9525" marB="0" anchor="ctr">
                    <a:solidFill>
                      <a:srgbClr val="DCDCDC"/>
                    </a:solidFill>
                  </a:tcPr>
                </a:tc>
                <a:extLst>
                  <a:ext uri="{0D108BD9-81ED-4DB2-BD59-A6C34878D82A}">
                    <a16:rowId xmlns:a16="http://schemas.microsoft.com/office/drawing/2014/main" val="10002"/>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Chinese Community Health Plan</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&lt;10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&lt;10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&lt;10</a:t>
                      </a:r>
                    </a:p>
                  </a:txBody>
                  <a:tcPr marL="9525" marR="9525" marT="9525" marB="0" anchor="ctr">
                    <a:solidFill>
                      <a:srgbClr val="DCDCDC"/>
                    </a:solidFill>
                  </a:tcPr>
                </a:tc>
                <a:extLst>
                  <a:ext uri="{0D108BD9-81ED-4DB2-BD59-A6C34878D82A}">
                    <a16:rowId xmlns:a16="http://schemas.microsoft.com/office/drawing/2014/main" val="10003"/>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Health Net</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540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630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650</a:t>
                      </a:r>
                    </a:p>
                  </a:txBody>
                  <a:tcPr marL="9525" marR="9525" marT="9525" marB="0" anchor="ctr">
                    <a:solidFill>
                      <a:srgbClr val="DCDCDC"/>
                    </a:solidFill>
                  </a:tcPr>
                </a:tc>
                <a:extLst>
                  <a:ext uri="{0D108BD9-81ED-4DB2-BD59-A6C34878D82A}">
                    <a16:rowId xmlns:a16="http://schemas.microsoft.com/office/drawing/2014/main" val="10004"/>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Inland Empire Health Plan</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90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120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130</a:t>
                      </a:r>
                    </a:p>
                  </a:txBody>
                  <a:tcPr marL="9525" marR="9525" marT="9525" marB="0" anchor="ctr">
                    <a:solidFill>
                      <a:srgbClr val="DCDCDC"/>
                    </a:solidFill>
                  </a:tcPr>
                </a:tc>
                <a:extLst>
                  <a:ext uri="{0D108BD9-81ED-4DB2-BD59-A6C34878D82A}">
                    <a16:rowId xmlns:a16="http://schemas.microsoft.com/office/drawing/2014/main" val="3698691201"/>
                  </a:ext>
                </a:extLst>
              </a:tr>
              <a:tr h="276608">
                <a:tc>
                  <a:txBody>
                    <a:bodyPr/>
                    <a:lstStyle/>
                    <a:p>
                      <a:pPr marL="0" marR="0">
                        <a:spcBef>
                          <a:spcPts val="0"/>
                        </a:spcBef>
                        <a:spcAft>
                          <a:spcPts val="0"/>
                        </a:spcAft>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Kaiser</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2,770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2,980</a:t>
                      </a:r>
                    </a:p>
                  </a:txBody>
                  <a:tcPr marL="9054" marR="9054" marT="9054" marB="0" anchor="ctr">
                    <a:solidFill>
                      <a:srgbClr val="DCDCDC"/>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2,980</a:t>
                      </a:r>
                    </a:p>
                  </a:txBody>
                  <a:tcPr marL="9525" marR="9525" marT="9525" marB="0" anchor="ctr">
                    <a:solidFill>
                      <a:srgbClr val="DCDCDC"/>
                    </a:solidFill>
                  </a:tcPr>
                </a:tc>
                <a:extLst>
                  <a:ext uri="{0D108BD9-81ED-4DB2-BD59-A6C34878D82A}">
                    <a16:rowId xmlns:a16="http://schemas.microsoft.com/office/drawing/2014/main" val="10005"/>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LA Care</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220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240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240</a:t>
                      </a:r>
                    </a:p>
                  </a:txBody>
                  <a:tcPr marL="9525" marR="9525" marT="9525" marB="0" anchor="ctr">
                    <a:solidFill>
                      <a:srgbClr val="DCDCDC"/>
                    </a:solidFill>
                  </a:tcPr>
                </a:tc>
                <a:extLst>
                  <a:ext uri="{0D108BD9-81ED-4DB2-BD59-A6C34878D82A}">
                    <a16:rowId xmlns:a16="http://schemas.microsoft.com/office/drawing/2014/main" val="10006"/>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Molina Health Care</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100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120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130</a:t>
                      </a:r>
                    </a:p>
                  </a:txBody>
                  <a:tcPr marL="9525" marR="9525" marT="9525" marB="0" anchor="ctr">
                    <a:solidFill>
                      <a:srgbClr val="DCDCDC"/>
                    </a:solidFill>
                  </a:tcPr>
                </a:tc>
                <a:extLst>
                  <a:ext uri="{0D108BD9-81ED-4DB2-BD59-A6C34878D82A}">
                    <a16:rowId xmlns:a16="http://schemas.microsoft.com/office/drawing/2014/main" val="10007"/>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SHARP Health Plan</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ctr">
                    <a:solidFill>
                      <a:srgbClr val="DCDCDC"/>
                    </a:solidFill>
                  </a:tcPr>
                </a:tc>
                <a:extLst>
                  <a:ext uri="{0D108BD9-81ED-4DB2-BD59-A6C34878D82A}">
                    <a16:rowId xmlns:a16="http://schemas.microsoft.com/office/drawing/2014/main" val="10009"/>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Valley Health</a:t>
                      </a:r>
                    </a:p>
                  </a:txBody>
                  <a:tcPr marL="84895" marR="84895" marT="0" marB="0" anchor="ctr">
                    <a:lnR w="38100" cap="flat" cmpd="sng" algn="ctr">
                      <a:solidFill>
                        <a:schemeClr val="bg1"/>
                      </a:solidFill>
                      <a:prstDash val="solid"/>
                      <a:round/>
                      <a:headEnd type="none" w="med" len="med"/>
                      <a:tailEnd type="none" w="med" len="med"/>
                    </a:ln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40</a:t>
                      </a:r>
                    </a:p>
                  </a:txBody>
                  <a:tcPr marL="9054" marR="9054" marT="9054" marB="0" anchor="ctr">
                    <a:lnL w="38100" cap="flat" cmpd="sng" algn="ctr">
                      <a:solidFill>
                        <a:schemeClr val="bg1"/>
                      </a:solidFill>
                      <a:prstDash val="solid"/>
                      <a:round/>
                      <a:headEnd type="none" w="med" len="med"/>
                      <a:tailEnd type="none" w="med" len="med"/>
                    </a:lnL>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50</a:t>
                      </a:r>
                    </a:p>
                  </a:txBody>
                  <a:tcPr marL="9054" marR="9054" marT="9054" marB="0" anchor="ctr">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40</a:t>
                      </a:r>
                    </a:p>
                  </a:txBody>
                  <a:tcPr marL="9525" marR="9525" marT="9525" marB="0" anchor="ctr">
                    <a:solidFill>
                      <a:srgbClr val="DCDCDC"/>
                    </a:solidFill>
                  </a:tcPr>
                </a:tc>
                <a:extLst>
                  <a:ext uri="{0D108BD9-81ED-4DB2-BD59-A6C34878D82A}">
                    <a16:rowId xmlns:a16="http://schemas.microsoft.com/office/drawing/2014/main" val="10010"/>
                  </a:ext>
                </a:extLst>
              </a:tr>
              <a:tr h="276608">
                <a:tc>
                  <a:txBody>
                    <a:bodyPr/>
                    <a:lstStyle/>
                    <a:p>
                      <a:pPr marL="0" marR="0">
                        <a:spcBef>
                          <a:spcPts val="0"/>
                        </a:spcBef>
                        <a:spcAft>
                          <a:spcPts val="0"/>
                        </a:spcAft>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Western Health</a:t>
                      </a:r>
                    </a:p>
                  </a:txBody>
                  <a:tcPr marL="84895" marR="84895"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a:t>
                      </a:r>
                    </a:p>
                  </a:txBody>
                  <a:tcPr marL="9054" marR="9054" marT="9054"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90</a:t>
                      </a:r>
                    </a:p>
                  </a:txBody>
                  <a:tcPr marL="9054" marR="9054" marT="9054" marB="0" anchor="ctr">
                    <a:lnB w="38100" cap="flat" cmpd="sng" algn="ctr">
                      <a:solidFill>
                        <a:schemeClr val="bg1"/>
                      </a:solidFill>
                      <a:prstDash val="solid"/>
                      <a:round/>
                      <a:headEnd type="none" w="med" len="med"/>
                      <a:tailEnd type="none" w="med" len="med"/>
                    </a:lnB>
                    <a:solidFill>
                      <a:srgbClr val="DCDCDC"/>
                    </a:solidFill>
                  </a:tcPr>
                </a:tc>
                <a:tc>
                  <a:txBody>
                    <a:bodyPr/>
                    <a:lstStyle/>
                    <a:p>
                      <a:pPr marL="0" algn="ctr" defTabSz="1219170" rtl="0" eaLnBrk="1" fontAlgn="b" latinLnBrk="0" hangingPunct="1">
                        <a:buNone/>
                      </a:pPr>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a:t>
                      </a:r>
                    </a:p>
                  </a:txBody>
                  <a:tcPr marL="9525" marR="9525" marT="9525" marB="0" anchor="ctr">
                    <a:lnB w="381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1"/>
                  </a:ext>
                </a:extLst>
              </a:tr>
              <a:tr h="296542">
                <a:tc>
                  <a:txBody>
                    <a:bodyPr/>
                    <a:lstStyle/>
                    <a:p>
                      <a:pPr marL="0" marR="0">
                        <a:spcBef>
                          <a:spcPts val="0"/>
                        </a:spcBef>
                        <a:spcAft>
                          <a:spcPts val="0"/>
                        </a:spcAft>
                      </a:pPr>
                      <a:r>
                        <a:rPr lang="en-US" sz="1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Grand Total</a:t>
                      </a:r>
                    </a:p>
                  </a:txBody>
                  <a:tcPr marL="84895" marR="84895"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5A6A"/>
                    </a:solidFill>
                  </a:tcPr>
                </a:tc>
                <a:tc>
                  <a:txBody>
                    <a:bodyPr/>
                    <a:lstStyle/>
                    <a:p>
                      <a:pPr marL="0" algn="ctr" defTabSz="1219170" rtl="0" eaLnBrk="1" fontAlgn="b" latinLnBrk="0" hangingPunct="1"/>
                      <a:r>
                        <a:rPr lang="en-US" sz="18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8,300</a:t>
                      </a:r>
                    </a:p>
                  </a:txBody>
                  <a:tcPr marL="9054" marR="9054" marT="9054"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CDCDC"/>
                    </a:solidFill>
                  </a:tcPr>
                </a:tc>
                <a:tc>
                  <a:txBody>
                    <a:bodyPr/>
                    <a:lstStyle/>
                    <a:p>
                      <a:pPr marL="0" algn="ctr" defTabSz="1219170" rtl="0" eaLnBrk="1" fontAlgn="b" latinLnBrk="0" hangingPunct="1"/>
                      <a:r>
                        <a:rPr lang="en-US" sz="18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8,970</a:t>
                      </a:r>
                    </a:p>
                  </a:txBody>
                  <a:tcPr marL="9054" marR="9054" marT="9054" marB="0">
                    <a:lnT w="38100" cap="flat" cmpd="sng" algn="ctr">
                      <a:solidFill>
                        <a:schemeClr val="bg1"/>
                      </a:solidFill>
                      <a:prstDash val="solid"/>
                      <a:round/>
                      <a:headEnd type="none" w="med" len="med"/>
                      <a:tailEnd type="none" w="med" len="med"/>
                    </a:lnT>
                    <a:solidFill>
                      <a:srgbClr val="DCDCDC"/>
                    </a:solidFill>
                  </a:tcPr>
                </a:tc>
                <a:tc>
                  <a:txBody>
                    <a:bodyPr/>
                    <a:lstStyle/>
                    <a:p>
                      <a:pPr marL="0" algn="ctr" defTabSz="1219170" rtl="0" eaLnBrk="1" fontAlgn="b" latinLnBrk="0" hangingPunct="1"/>
                      <a:r>
                        <a:rPr lang="en-US" sz="18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8,970</a:t>
                      </a:r>
                      <a:endParaRPr lang="en-US" sz="20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38100" cap="flat" cmpd="sng" algn="ctr">
                      <a:solidFill>
                        <a:schemeClr val="bg1"/>
                      </a:solidFill>
                      <a:prstDash val="solid"/>
                      <a:round/>
                      <a:headEnd type="none" w="med" len="med"/>
                      <a:tailEnd type="none" w="med" len="med"/>
                    </a:lnT>
                    <a:solidFill>
                      <a:srgbClr val="DCDCDC"/>
                    </a:solidFill>
                  </a:tcPr>
                </a:tc>
                <a:extLst>
                  <a:ext uri="{0D108BD9-81ED-4DB2-BD59-A6C34878D82A}">
                    <a16:rowId xmlns:a16="http://schemas.microsoft.com/office/drawing/2014/main" val="10012"/>
                  </a:ext>
                </a:extLst>
              </a:tr>
            </a:tbl>
          </a:graphicData>
        </a:graphic>
      </p:graphicFrame>
      <p:sp>
        <p:nvSpPr>
          <p:cNvPr id="6" name="Rectangle 2"/>
          <p:cNvSpPr>
            <a:spLocks noChangeArrowheads="1"/>
          </p:cNvSpPr>
          <p:nvPr/>
        </p:nvSpPr>
        <p:spPr bwMode="auto">
          <a:xfrm>
            <a:off x="5055861" y="6569285"/>
            <a:ext cx="2080278" cy="286818"/>
          </a:xfrm>
          <a:prstGeom prst="rect">
            <a:avLst/>
          </a:prstGeom>
        </p:spPr>
        <p:txBody>
          <a:bodyPr vert="horz" lIns="121920" tIns="60960" rIns="121920" bIns="60960" rtlCol="0">
            <a:normAutofit/>
          </a:bodyPr>
          <a:lstStyle/>
          <a:p>
            <a:pPr marL="0" marR="0" lvl="0" indent="0" algn="l" defTabSz="1219140" rtl="0" eaLnBrk="1" fontAlgn="auto" latinLnBrk="0" hangingPunct="1">
              <a:lnSpc>
                <a:spcPct val="100000"/>
              </a:lnSpc>
              <a:spcBef>
                <a:spcPts val="800"/>
              </a:spcBef>
              <a:spcAft>
                <a:spcPts val="0"/>
              </a:spcAft>
              <a:buClrTx/>
              <a:buSzTx/>
              <a:buFontTx/>
              <a:buNone/>
              <a:tabLst/>
              <a:defRPr/>
            </a:pPr>
            <a:r>
              <a:rPr kumimoji="0" lang="en-US" altLang="en-US" sz="800" b="0"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*Active </a:t>
            </a:r>
            <a:r>
              <a:rPr kumimoji="0" lang="en-US" altLang="en-US" sz="800" b="1"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US" altLang="en-US" sz="800" b="0"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 Pending Status</a:t>
            </a:r>
          </a:p>
        </p:txBody>
      </p:sp>
      <p:sp>
        <p:nvSpPr>
          <p:cNvPr id="7" name="TextBox 6">
            <a:extLst>
              <a:ext uri="{FF2B5EF4-FFF2-40B4-BE49-F238E27FC236}">
                <a16:creationId xmlns:a16="http://schemas.microsoft.com/office/drawing/2014/main" id="{CC8C1C93-44C6-A4A8-C317-04E35F83E46A}"/>
              </a:ext>
            </a:extLst>
          </p:cNvPr>
          <p:cNvSpPr txBox="1"/>
          <p:nvPr/>
        </p:nvSpPr>
        <p:spPr>
          <a:xfrm>
            <a:off x="636556" y="6561917"/>
            <a:ext cx="3083383" cy="215444"/>
          </a:xfrm>
          <a:prstGeom prst="rect">
            <a:avLst/>
          </a:prstGeom>
          <a:noFill/>
        </p:spPr>
        <p:txBody>
          <a:bodyPr wrap="square">
            <a:spAutoFit/>
          </a:bodyPr>
          <a:lstStyle/>
          <a:p>
            <a:r>
              <a:rPr lang="en-US" sz="800">
                <a:solidFill>
                  <a:srgbClr val="DC6020"/>
                </a:solidFill>
                <a:latin typeface="Open Sans" panose="020B0606030504020204" pitchFamily="34" charset="0"/>
                <a:ea typeface="Open Sans" panose="020B0606030504020204" pitchFamily="34" charset="0"/>
                <a:cs typeface="Open Sans" panose="020B0606030504020204" pitchFamily="34" charset="0"/>
              </a:rPr>
              <a:t>*Consumers are rounded to the nearest 10.</a:t>
            </a:r>
          </a:p>
        </p:txBody>
      </p:sp>
      <p:grpSp>
        <p:nvGrpSpPr>
          <p:cNvPr id="8" name="Group 7">
            <a:extLst>
              <a:ext uri="{FF2B5EF4-FFF2-40B4-BE49-F238E27FC236}">
                <a16:creationId xmlns:a16="http://schemas.microsoft.com/office/drawing/2014/main" id="{D1D148C1-823D-0D36-F8D1-792F0C228039}"/>
              </a:ext>
            </a:extLst>
          </p:cNvPr>
          <p:cNvGrpSpPr/>
          <p:nvPr/>
        </p:nvGrpSpPr>
        <p:grpSpPr>
          <a:xfrm>
            <a:off x="6701591" y="3384957"/>
            <a:ext cx="5249034" cy="1961440"/>
            <a:chOff x="6634916" y="3384957"/>
            <a:chExt cx="5249034" cy="1961440"/>
          </a:xfrm>
        </p:grpSpPr>
        <p:pic>
          <p:nvPicPr>
            <p:cNvPr id="2" name="Graphic 1">
              <a:extLst>
                <a:ext uri="{FF2B5EF4-FFF2-40B4-BE49-F238E27FC236}">
                  <a16:creationId xmlns:a16="http://schemas.microsoft.com/office/drawing/2014/main" id="{9405A74B-9300-40BF-3BEE-6981FE75E46A}"/>
                </a:ext>
              </a:extLst>
            </p:cNvPr>
            <p:cNvPicPr>
              <a:picLocks noChangeAspect="1"/>
            </p:cNvPicPr>
            <p:nvPr/>
          </p:nvPicPr>
          <p:blipFill>
            <a:blip r:embed="rId3">
              <a:extLst>
                <a:ext uri="{96DAC541-7B7A-43D3-8B79-37D633B846F1}">
                  <asvg:svgBlip xmlns:asvg="http://schemas.microsoft.com/office/drawing/2016/SVG/main" r:embed="rId4"/>
                </a:ext>
              </a:extLst>
            </a:blip>
            <a:srcRect t="28253"/>
            <a:stretch>
              <a:fillRect/>
            </a:stretch>
          </p:blipFill>
          <p:spPr>
            <a:xfrm>
              <a:off x="6634916" y="3904090"/>
              <a:ext cx="5249034" cy="1442307"/>
            </a:xfrm>
            <a:prstGeom prst="rect">
              <a:avLst/>
            </a:prstGeom>
          </p:spPr>
        </p:pic>
        <p:pic>
          <p:nvPicPr>
            <p:cNvPr id="3" name="Graphic 2">
              <a:extLst>
                <a:ext uri="{FF2B5EF4-FFF2-40B4-BE49-F238E27FC236}">
                  <a16:creationId xmlns:a16="http://schemas.microsoft.com/office/drawing/2014/main" id="{D5BDB72F-B8E3-ED48-C05B-B05E5A95FCE9}"/>
                </a:ext>
              </a:extLst>
            </p:cNvPr>
            <p:cNvPicPr>
              <a:picLocks noChangeAspect="1"/>
            </p:cNvPicPr>
            <p:nvPr/>
          </p:nvPicPr>
          <p:blipFill>
            <a:blip r:embed="rId3">
              <a:extLst>
                <a:ext uri="{96DAC541-7B7A-43D3-8B79-37D633B846F1}">
                  <asvg:svgBlip xmlns:asvg="http://schemas.microsoft.com/office/drawing/2016/SVG/main" r:embed="rId4"/>
                </a:ext>
              </a:extLst>
            </a:blip>
            <a:srcRect l="27109" b="74176"/>
            <a:stretch>
              <a:fillRect/>
            </a:stretch>
          </p:blipFill>
          <p:spPr>
            <a:xfrm>
              <a:off x="7346404" y="3384957"/>
              <a:ext cx="3826057" cy="519133"/>
            </a:xfrm>
            <a:prstGeom prst="rect">
              <a:avLst/>
            </a:prstGeom>
          </p:spPr>
        </p:pic>
      </p:grpSp>
    </p:spTree>
    <p:extLst>
      <p:ext uri="{BB962C8B-B14F-4D97-AF65-F5344CB8AC3E}">
        <p14:creationId xmlns:p14="http://schemas.microsoft.com/office/powerpoint/2010/main" val="2275286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ECEFE-2120-1090-8B31-57E13E707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734EC-8EE1-E1FE-2100-8B730779E720}"/>
              </a:ext>
            </a:extLst>
          </p:cNvPr>
          <p:cNvSpPr>
            <a:spLocks noGrp="1"/>
          </p:cNvSpPr>
          <p:nvPr>
            <p:ph type="title"/>
          </p:nvPr>
        </p:nvSpPr>
        <p:spPr>
          <a:xfrm>
            <a:off x="456177" y="817747"/>
            <a:ext cx="10428488" cy="537981"/>
          </a:xfrm>
        </p:spPr>
        <p:txBody>
          <a:bodyPr/>
          <a:lstStyle/>
          <a:p>
            <a:r>
              <a:rPr lang="en-US"/>
              <a:t>QDP 2023 Utilization Rates by Race/Ethnicity</a:t>
            </a:r>
          </a:p>
        </p:txBody>
      </p:sp>
      <p:sp>
        <p:nvSpPr>
          <p:cNvPr id="5" name="Text Placeholder 6">
            <a:extLst>
              <a:ext uri="{FF2B5EF4-FFF2-40B4-BE49-F238E27FC236}">
                <a16:creationId xmlns:a16="http://schemas.microsoft.com/office/drawing/2014/main" id="{1639E2F5-575E-7DAB-2843-41FBB46BFC34}"/>
              </a:ext>
            </a:extLst>
          </p:cNvPr>
          <p:cNvSpPr>
            <a:spLocks noGrp="1"/>
          </p:cNvSpPr>
          <p:nvPr>
            <p:ph type="body" sz="quarter" idx="10"/>
          </p:nvPr>
        </p:nvSpPr>
        <p:spPr>
          <a:xfrm>
            <a:off x="613091" y="2579123"/>
            <a:ext cx="4357561" cy="1726177"/>
          </a:xfrm>
        </p:spPr>
        <p:txBody>
          <a:bodyPr lIns="91440" tIns="45720" rIns="91440" bIns="45720" anchor="t"/>
          <a:lstStyle/>
          <a:p>
            <a:r>
              <a:rPr lang="en-US" sz="2000"/>
              <a:t>While we observe different utilization rates when stratifying by race and ethnicity, none of these findings are statistically significant.</a:t>
            </a:r>
          </a:p>
        </p:txBody>
      </p:sp>
      <p:sp>
        <p:nvSpPr>
          <p:cNvPr id="3" name="Slide Number Placeholder 2">
            <a:extLst>
              <a:ext uri="{FF2B5EF4-FFF2-40B4-BE49-F238E27FC236}">
                <a16:creationId xmlns:a16="http://schemas.microsoft.com/office/drawing/2014/main" id="{A2F24352-07BC-1C2E-67DC-B66BDA40D8ED}"/>
              </a:ext>
            </a:extLst>
          </p:cNvPr>
          <p:cNvSpPr>
            <a:spLocks noGrp="1"/>
          </p:cNvSpPr>
          <p:nvPr>
            <p:ph type="sldNum" sz="quarter" idx="2"/>
          </p:nvPr>
        </p:nvSpPr>
        <p:spPr/>
        <p:txBody>
          <a:bodyPr/>
          <a:lstStyle/>
          <a:p>
            <a:pPr lvl="0"/>
            <a:fld id="{C8146628-1A01-9741-8A8B-916D51547CC7}" type="slidenum">
              <a:rPr lang="en-US" noProof="0" smtClean="0"/>
              <a:pPr lvl="0"/>
              <a:t>70</a:t>
            </a:fld>
            <a:endParaRPr lang="en-US" noProof="0"/>
          </a:p>
        </p:txBody>
      </p:sp>
      <p:graphicFrame>
        <p:nvGraphicFramePr>
          <p:cNvPr id="4" name="Table 3">
            <a:extLst>
              <a:ext uri="{FF2B5EF4-FFF2-40B4-BE49-F238E27FC236}">
                <a16:creationId xmlns:a16="http://schemas.microsoft.com/office/drawing/2014/main" id="{C4614D31-D707-69D4-C228-C07A58442DBD}"/>
              </a:ext>
            </a:extLst>
          </p:cNvPr>
          <p:cNvGraphicFramePr>
            <a:graphicFrameLocks noGrp="1"/>
          </p:cNvGraphicFramePr>
          <p:nvPr>
            <p:extLst>
              <p:ext uri="{D42A27DB-BD31-4B8C-83A1-F6EECF244321}">
                <p14:modId xmlns:p14="http://schemas.microsoft.com/office/powerpoint/2010/main" val="2119070650"/>
              </p:ext>
            </p:extLst>
          </p:nvPr>
        </p:nvGraphicFramePr>
        <p:xfrm>
          <a:off x="5147282" y="2283586"/>
          <a:ext cx="6891295" cy="4109296"/>
        </p:xfrm>
        <a:graphic>
          <a:graphicData uri="http://schemas.openxmlformats.org/drawingml/2006/table">
            <a:tbl>
              <a:tblPr firstRow="1" bandRow="1">
                <a:tableStyleId>{7DF18680-E054-41AD-8BC1-D1AEF772440D}</a:tableStyleId>
              </a:tblPr>
              <a:tblGrid>
                <a:gridCol w="3366038">
                  <a:extLst>
                    <a:ext uri="{9D8B030D-6E8A-4147-A177-3AD203B41FA5}">
                      <a16:colId xmlns:a16="http://schemas.microsoft.com/office/drawing/2014/main" val="2286680271"/>
                    </a:ext>
                  </a:extLst>
                </a:gridCol>
                <a:gridCol w="1830779">
                  <a:extLst>
                    <a:ext uri="{9D8B030D-6E8A-4147-A177-3AD203B41FA5}">
                      <a16:colId xmlns:a16="http://schemas.microsoft.com/office/drawing/2014/main" val="2930236542"/>
                    </a:ext>
                  </a:extLst>
                </a:gridCol>
                <a:gridCol w="1694478">
                  <a:extLst>
                    <a:ext uri="{9D8B030D-6E8A-4147-A177-3AD203B41FA5}">
                      <a16:colId xmlns:a16="http://schemas.microsoft.com/office/drawing/2014/main" val="2987080106"/>
                    </a:ext>
                  </a:extLst>
                </a:gridCol>
              </a:tblGrid>
              <a:tr h="847829">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Race/Ethnicity Group</a:t>
                      </a:r>
                    </a:p>
                  </a:txBody>
                  <a:tcPr>
                    <a:solidFill>
                      <a:srgbClr val="115A6A"/>
                    </a:solidFill>
                  </a:tcPr>
                </a:tc>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Pediatric Age 0-18 Utilization </a:t>
                      </a:r>
                      <a:endParaRPr lang="en-US">
                        <a:latin typeface="Open Sans" panose="020B0606030504020204" pitchFamily="34" charset="0"/>
                        <a:ea typeface="Open Sans" panose="020B0606030504020204" pitchFamily="34" charset="0"/>
                        <a:cs typeface="Open Sans" panose="020B0606030504020204" pitchFamily="34" charset="0"/>
                      </a:endParaRPr>
                    </a:p>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(Patients / 1000 Members)</a:t>
                      </a:r>
                    </a:p>
                  </a:txBody>
                  <a:tcPr>
                    <a:solidFill>
                      <a:srgbClr val="115A6A"/>
                    </a:solidFill>
                  </a:tcPr>
                </a:tc>
                <a:tc>
                  <a:txBody>
                    <a:bodyPr/>
                    <a:lstStyle/>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Adult Age 19+ Utilization </a:t>
                      </a:r>
                      <a:endParaRPr lang="en-US">
                        <a:latin typeface="Open Sans" panose="020B0606030504020204" pitchFamily="34" charset="0"/>
                        <a:ea typeface="Open Sans" panose="020B0606030504020204" pitchFamily="34" charset="0"/>
                        <a:cs typeface="Open Sans" panose="020B0606030504020204" pitchFamily="34" charset="0"/>
                      </a:endParaRPr>
                    </a:p>
                    <a:p>
                      <a:pPr lvl="0" algn="ctr">
                        <a:buNone/>
                      </a:pPr>
                      <a:r>
                        <a:rPr lang="en-US" sz="1400">
                          <a:latin typeface="Open Sans" panose="020B0606030504020204" pitchFamily="34" charset="0"/>
                          <a:ea typeface="Open Sans" panose="020B0606030504020204" pitchFamily="34" charset="0"/>
                          <a:cs typeface="Open Sans" panose="020B0606030504020204" pitchFamily="34" charset="0"/>
                        </a:rPr>
                        <a:t>(Patients / 1000 Members)</a:t>
                      </a:r>
                    </a:p>
                  </a:txBody>
                  <a:tcPr>
                    <a:solidFill>
                      <a:srgbClr val="115A6A"/>
                    </a:solidFill>
                  </a:tcPr>
                </a:tc>
                <a:extLst>
                  <a:ext uri="{0D108BD9-81ED-4DB2-BD59-A6C34878D82A}">
                    <a16:rowId xmlns:a16="http://schemas.microsoft.com/office/drawing/2014/main" val="2897712106"/>
                  </a:ext>
                </a:extLst>
              </a:tr>
              <a:tr h="322366">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American Indian/Alaska Native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405.41</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280.19</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477632219"/>
                  </a:ext>
                </a:extLst>
              </a:tr>
              <a:tr h="273493">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Asian</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446.98</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354.19</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65100872"/>
                  </a:ext>
                </a:extLst>
              </a:tr>
              <a:tr h="298779">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Black or African American</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367.52</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293.57</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815770296"/>
                  </a:ext>
                </a:extLst>
              </a:tr>
              <a:tr h="345954">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Hispanic or Latino</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371.04</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288.78</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3252050706"/>
                  </a:ext>
                </a:extLst>
              </a:tr>
              <a:tr h="290916">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Multi-racial</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451.81</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300.42</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2820446402"/>
                  </a:ext>
                </a:extLst>
              </a:tr>
              <a:tr h="298779">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Native Hawaiian/Pacific Islander</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500</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283.78</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4285260677"/>
                  </a:ext>
                </a:extLst>
              </a:tr>
              <a:tr h="283053">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Nonrespondent</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438.32</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364.73</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1318642606"/>
                  </a:ext>
                </a:extLst>
              </a:tr>
              <a:tr h="298779">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Other</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445.21</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360.03</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912609084"/>
                  </a:ext>
                </a:extLst>
              </a:tr>
              <a:tr h="289997">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White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468.19</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0" i="0" u="none" strike="noStrike" noProof="0">
                          <a:latin typeface="Open Sans" panose="020B0606030504020204" pitchFamily="34" charset="0"/>
                          <a:ea typeface="Open Sans" panose="020B0606030504020204" pitchFamily="34" charset="0"/>
                          <a:cs typeface="Open Sans" panose="020B0606030504020204" pitchFamily="34" charset="0"/>
                        </a:rPr>
                        <a:t>366.36</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extLst>
                  <a:ext uri="{0D108BD9-81ED-4DB2-BD59-A6C34878D82A}">
                    <a16:rowId xmlns:a16="http://schemas.microsoft.com/office/drawing/2014/main" val="2818243127"/>
                  </a:ext>
                </a:extLst>
              </a:tr>
              <a:tr h="362496">
                <a:tc>
                  <a:txBody>
                    <a:bodyPr/>
                    <a:lstStyle/>
                    <a:p>
                      <a:pPr lvl="0" algn="ctr">
                        <a:buNone/>
                      </a:pPr>
                      <a:r>
                        <a:rPr lang="en-US" sz="1400" b="1" i="0" u="none" strike="noStrike" noProof="0">
                          <a:latin typeface="Open Sans" panose="020B0606030504020204" pitchFamily="34" charset="0"/>
                          <a:ea typeface="Open Sans" panose="020B0606030504020204" pitchFamily="34" charset="0"/>
                          <a:cs typeface="Open Sans" panose="020B0606030504020204" pitchFamily="34" charset="0"/>
                        </a:rPr>
                        <a:t>Aggregate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F5F5F5"/>
                    </a:solidFill>
                  </a:tcPr>
                </a:tc>
                <a:tc>
                  <a:txBody>
                    <a:bodyPr/>
                    <a:lstStyle/>
                    <a:p>
                      <a:pPr lvl="0" algn="ctr">
                        <a:buNone/>
                      </a:pPr>
                      <a:r>
                        <a:rPr lang="en-US" sz="1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448.61</a:t>
                      </a:r>
                    </a:p>
                  </a:txBody>
                  <a:tcPr marL="9525" marR="9525" marT="9525" anchor="ctr">
                    <a:solidFill>
                      <a:srgbClr val="F5F5F5"/>
                    </a:solidFill>
                  </a:tcPr>
                </a:tc>
                <a:tc>
                  <a:txBody>
                    <a:bodyPr/>
                    <a:lstStyle/>
                    <a:p>
                      <a:pPr lvl="0" algn="ctr">
                        <a:buNone/>
                      </a:pPr>
                      <a:r>
                        <a:rPr lang="en-US" sz="1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349.56</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marL="9525" marR="9525" marT="9525" anchor="ctr">
                    <a:solidFill>
                      <a:srgbClr val="F5F5F5"/>
                    </a:solidFill>
                  </a:tcPr>
                </a:tc>
                <a:extLst>
                  <a:ext uri="{0D108BD9-81ED-4DB2-BD59-A6C34878D82A}">
                    <a16:rowId xmlns:a16="http://schemas.microsoft.com/office/drawing/2014/main" val="4070845995"/>
                  </a:ext>
                </a:extLst>
              </a:tr>
            </a:tbl>
          </a:graphicData>
        </a:graphic>
      </p:graphicFrame>
      <p:sp>
        <p:nvSpPr>
          <p:cNvPr id="7" name="TextBox 6">
            <a:extLst>
              <a:ext uri="{FF2B5EF4-FFF2-40B4-BE49-F238E27FC236}">
                <a16:creationId xmlns:a16="http://schemas.microsoft.com/office/drawing/2014/main" id="{9466FA20-818F-DFD6-BD43-768A33249CA7}"/>
              </a:ext>
            </a:extLst>
          </p:cNvPr>
          <p:cNvSpPr txBox="1"/>
          <p:nvPr/>
        </p:nvSpPr>
        <p:spPr>
          <a:xfrm>
            <a:off x="1672441" y="6392882"/>
            <a:ext cx="81444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Calibri"/>
                <a:cs typeface="Calibri"/>
              </a:rPr>
              <a:t>Note: </a:t>
            </a:r>
            <a:r>
              <a:rPr kumimoji="0" lang="en-US" sz="1100" b="0" i="0" u="none" strike="noStrike" kern="1200" cap="none" spc="0" normalizeH="0" baseline="0" noProof="0">
                <a:ln>
                  <a:noFill/>
                </a:ln>
                <a:solidFill>
                  <a:srgbClr val="323130"/>
                </a:solidFill>
                <a:effectLst/>
                <a:uLnTx/>
                <a:uFillTx/>
                <a:latin typeface="Segoe UI"/>
                <a:ea typeface="Calibri"/>
                <a:cs typeface="Segoe UI"/>
              </a:rPr>
              <a:t>The data reported includes members with at least 90 days of continuous enrollment, as there was no significant difference in utilization rates compared to those enrolled for 180 days.</a:t>
            </a:r>
            <a:endParaRPr kumimoji="0" lang="en-US" sz="1100" b="0" i="0" u="none" strike="noStrike" kern="1200" cap="none" spc="0" normalizeH="0" baseline="0" noProof="0">
              <a:ln>
                <a:noFill/>
              </a:ln>
              <a:solidFill>
                <a:srgbClr val="323130"/>
              </a:solidFill>
              <a:effectLst/>
              <a:uLnTx/>
              <a:uFillTx/>
              <a:latin typeface="Segoe UI"/>
              <a:ea typeface="+mn-ea"/>
              <a:cs typeface="Segoe UI"/>
            </a:endParaRPr>
          </a:p>
        </p:txBody>
      </p:sp>
    </p:spTree>
    <p:extLst>
      <p:ext uri="{BB962C8B-B14F-4D97-AF65-F5344CB8AC3E}">
        <p14:creationId xmlns:p14="http://schemas.microsoft.com/office/powerpoint/2010/main" val="227442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F3D1D-589E-5C01-0966-E37C02C9B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F165A-14E0-7139-0176-B57C7E1B8839}"/>
              </a:ext>
            </a:extLst>
          </p:cNvPr>
          <p:cNvSpPr>
            <a:spLocks noGrp="1"/>
          </p:cNvSpPr>
          <p:nvPr>
            <p:ph type="title"/>
          </p:nvPr>
        </p:nvSpPr>
        <p:spPr>
          <a:xfrm>
            <a:off x="445666" y="989402"/>
            <a:ext cx="11582400" cy="537981"/>
          </a:xfrm>
        </p:spPr>
        <p:txBody>
          <a:bodyPr/>
          <a:lstStyle/>
          <a:p>
            <a:r>
              <a:rPr lang="en-US"/>
              <a:t>QDP 2023 QDP Utilization Rates by Race/Ethnicity and Plan Type</a:t>
            </a:r>
          </a:p>
        </p:txBody>
      </p:sp>
      <p:sp>
        <p:nvSpPr>
          <p:cNvPr id="4" name="Text Placeholder 3">
            <a:extLst>
              <a:ext uri="{FF2B5EF4-FFF2-40B4-BE49-F238E27FC236}">
                <a16:creationId xmlns:a16="http://schemas.microsoft.com/office/drawing/2014/main" id="{82ACFB4B-00BB-A15A-E6CD-5646F5E4B19B}"/>
              </a:ext>
            </a:extLst>
          </p:cNvPr>
          <p:cNvSpPr>
            <a:spLocks noGrp="1"/>
          </p:cNvSpPr>
          <p:nvPr>
            <p:ph type="body" sz="quarter" idx="10"/>
          </p:nvPr>
        </p:nvSpPr>
        <p:spPr>
          <a:xfrm>
            <a:off x="940967" y="2465831"/>
            <a:ext cx="3842554" cy="5468041"/>
          </a:xfrm>
        </p:spPr>
        <p:txBody>
          <a:bodyPr lIns="91440" tIns="45720" rIns="91440" bIns="45720" anchor="t"/>
          <a:lstStyle/>
          <a:p>
            <a:r>
              <a:rPr lang="en-US" sz="2000"/>
              <a:t>In DHMO plans, pediatric members identifying as American Indian/Alaska Native have higher utilization than other groups. Conversely, adults identifying as American Indian/Alaska Native have lower rates of utilization, but these differences are not statistically significant.</a:t>
            </a:r>
          </a:p>
        </p:txBody>
      </p:sp>
      <p:sp>
        <p:nvSpPr>
          <p:cNvPr id="3" name="Slide Number Placeholder 2">
            <a:extLst>
              <a:ext uri="{FF2B5EF4-FFF2-40B4-BE49-F238E27FC236}">
                <a16:creationId xmlns:a16="http://schemas.microsoft.com/office/drawing/2014/main" id="{6DCFA91C-3379-7B15-CC19-CE09BA2828E4}"/>
              </a:ext>
            </a:extLst>
          </p:cNvPr>
          <p:cNvSpPr>
            <a:spLocks noGrp="1"/>
          </p:cNvSpPr>
          <p:nvPr>
            <p:ph type="sldNum" sz="quarter" idx="2"/>
          </p:nvPr>
        </p:nvSpPr>
        <p:spPr/>
        <p:txBody>
          <a:bodyPr/>
          <a:lstStyle/>
          <a:p>
            <a:pPr lvl="0"/>
            <a:fld id="{C8146628-1A01-9741-8A8B-916D51547CC7}" type="slidenum">
              <a:rPr lang="en-US" noProof="0" smtClean="0"/>
              <a:pPr lvl="0"/>
              <a:t>71</a:t>
            </a:fld>
            <a:endParaRPr lang="en-US" noProof="0"/>
          </a:p>
        </p:txBody>
      </p:sp>
      <p:pic>
        <p:nvPicPr>
          <p:cNvPr id="6146" name="Picture 2">
            <a:extLst>
              <a:ext uri="{FF2B5EF4-FFF2-40B4-BE49-F238E27FC236}">
                <a16:creationId xmlns:a16="http://schemas.microsoft.com/office/drawing/2014/main" id="{F2451D10-D513-B500-44F2-DE153B33D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457" y="2465831"/>
            <a:ext cx="5929802" cy="4392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6E6D5E-18FD-0EB2-9301-047EB5E8DE2E}"/>
              </a:ext>
            </a:extLst>
          </p:cNvPr>
          <p:cNvSpPr txBox="1"/>
          <p:nvPr/>
        </p:nvSpPr>
        <p:spPr>
          <a:xfrm>
            <a:off x="862044" y="5800354"/>
            <a:ext cx="384255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Calibri"/>
                <a:cs typeface="Calibri"/>
              </a:rPr>
              <a:t>Note: </a:t>
            </a:r>
            <a:r>
              <a:rPr kumimoji="0" lang="en-US" sz="1100" b="0" i="0" u="none" strike="noStrike" kern="1200" cap="none" spc="0" normalizeH="0" baseline="0" noProof="0">
                <a:ln>
                  <a:noFill/>
                </a:ln>
                <a:solidFill>
                  <a:srgbClr val="323130"/>
                </a:solidFill>
                <a:effectLst/>
                <a:uLnTx/>
                <a:uFillTx/>
                <a:latin typeface="Segoe UI"/>
                <a:ea typeface="Calibri"/>
                <a:cs typeface="Segoe UI"/>
              </a:rPr>
              <a:t>The data reported includes members with at least 90 days of continuous enrollment, as there was no significant difference in utilization rates compared to those enrolled for 180 days.</a:t>
            </a:r>
            <a:endParaRPr kumimoji="0" lang="en-US" sz="1100" b="0" i="0" u="none" strike="noStrike" kern="1200" cap="none" spc="0" normalizeH="0" baseline="0" noProof="0">
              <a:ln>
                <a:noFill/>
              </a:ln>
              <a:solidFill>
                <a:srgbClr val="323130"/>
              </a:solidFill>
              <a:effectLst/>
              <a:uLnTx/>
              <a:uFillTx/>
              <a:latin typeface="Segoe UI"/>
              <a:ea typeface="+mn-ea"/>
              <a:cs typeface="Segoe UI"/>
            </a:endParaRPr>
          </a:p>
        </p:txBody>
      </p:sp>
    </p:spTree>
    <p:extLst>
      <p:ext uri="{BB962C8B-B14F-4D97-AF65-F5344CB8AC3E}">
        <p14:creationId xmlns:p14="http://schemas.microsoft.com/office/powerpoint/2010/main" val="1874551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73D24-1360-7047-FD42-8D8E51693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68D9-0FDF-F509-E180-B1D9856B68EF}"/>
              </a:ext>
            </a:extLst>
          </p:cNvPr>
          <p:cNvSpPr>
            <a:spLocks noGrp="1"/>
          </p:cNvSpPr>
          <p:nvPr>
            <p:ph type="title"/>
          </p:nvPr>
        </p:nvSpPr>
        <p:spPr>
          <a:xfrm>
            <a:off x="423330" y="878045"/>
            <a:ext cx="11582400" cy="537981"/>
          </a:xfrm>
        </p:spPr>
        <p:txBody>
          <a:bodyPr/>
          <a:lstStyle/>
          <a:p>
            <a:r>
              <a:rPr lang="en-US"/>
              <a:t>2023 QDP Dental Utilization by Service Category </a:t>
            </a:r>
          </a:p>
        </p:txBody>
      </p:sp>
      <p:sp>
        <p:nvSpPr>
          <p:cNvPr id="3" name="Slide Number Placeholder 2">
            <a:extLst>
              <a:ext uri="{FF2B5EF4-FFF2-40B4-BE49-F238E27FC236}">
                <a16:creationId xmlns:a16="http://schemas.microsoft.com/office/drawing/2014/main" id="{D351AF1A-239F-1179-0ED6-FA121AE036E8}"/>
              </a:ext>
            </a:extLst>
          </p:cNvPr>
          <p:cNvSpPr>
            <a:spLocks noGrp="1"/>
          </p:cNvSpPr>
          <p:nvPr>
            <p:ph type="sldNum" sz="quarter" idx="2"/>
          </p:nvPr>
        </p:nvSpPr>
        <p:spPr/>
        <p:txBody>
          <a:bodyPr/>
          <a:lstStyle/>
          <a:p>
            <a:pPr lvl="0"/>
            <a:fld id="{C8146628-1A01-9741-8A8B-916D51547CC7}" type="slidenum">
              <a:rPr lang="en-US" noProof="0" smtClean="0"/>
              <a:pPr lvl="0"/>
              <a:t>72</a:t>
            </a:fld>
            <a:endParaRPr lang="en-US" noProof="0"/>
          </a:p>
        </p:txBody>
      </p:sp>
      <p:sp>
        <p:nvSpPr>
          <p:cNvPr id="7" name="TextBox 6">
            <a:extLst>
              <a:ext uri="{FF2B5EF4-FFF2-40B4-BE49-F238E27FC236}">
                <a16:creationId xmlns:a16="http://schemas.microsoft.com/office/drawing/2014/main" id="{E7AF0DEB-D4FB-9085-44E0-4ECFA4B1F0A8}"/>
              </a:ext>
            </a:extLst>
          </p:cNvPr>
          <p:cNvSpPr txBox="1"/>
          <p:nvPr/>
        </p:nvSpPr>
        <p:spPr>
          <a:xfrm>
            <a:off x="180974" y="2138964"/>
            <a:ext cx="371475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As expected, the majority of Pediatric utilization occurs in Preventive and Diagnostic services.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Adult utilization patterns are predominantly in Preventive and Diagnostic categories but have a broader spread across other categories of services.</a:t>
            </a:r>
          </a:p>
        </p:txBody>
      </p:sp>
      <p:pic>
        <p:nvPicPr>
          <p:cNvPr id="2049" name="Picture 1">
            <a:extLst>
              <a:ext uri="{FF2B5EF4-FFF2-40B4-BE49-F238E27FC236}">
                <a16:creationId xmlns:a16="http://schemas.microsoft.com/office/drawing/2014/main" id="{FDBA0F1D-4419-8FDC-A1A7-9519703E8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024" y="2068352"/>
            <a:ext cx="8181976" cy="4566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EB704-5A4C-8077-94C7-EDD95F85094B}"/>
              </a:ext>
            </a:extLst>
          </p:cNvPr>
          <p:cNvSpPr txBox="1"/>
          <p:nvPr/>
        </p:nvSpPr>
        <p:spPr>
          <a:xfrm>
            <a:off x="4623113" y="1672648"/>
            <a:ext cx="70152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2023 QDP Utilization Service Category for Adult and Pediatric Enrollees</a:t>
            </a:r>
          </a:p>
        </p:txBody>
      </p:sp>
      <p:sp>
        <p:nvSpPr>
          <p:cNvPr id="6" name="TextBox 5">
            <a:extLst>
              <a:ext uri="{FF2B5EF4-FFF2-40B4-BE49-F238E27FC236}">
                <a16:creationId xmlns:a16="http://schemas.microsoft.com/office/drawing/2014/main" id="{F0B6563B-DE3D-CEC1-6DDE-F816AD3812E7}"/>
              </a:ext>
            </a:extLst>
          </p:cNvPr>
          <p:cNvSpPr txBox="1"/>
          <p:nvPr/>
        </p:nvSpPr>
        <p:spPr>
          <a:xfrm>
            <a:off x="423330" y="5696044"/>
            <a:ext cx="2868028"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Calibri"/>
                <a:cs typeface="Calibri"/>
              </a:rPr>
              <a:t>Note: </a:t>
            </a:r>
            <a:r>
              <a:rPr kumimoji="0" lang="en-US" sz="1100" b="0" i="0" u="none" strike="noStrike" kern="1200" cap="none" spc="0" normalizeH="0" baseline="0" noProof="0">
                <a:ln>
                  <a:noFill/>
                </a:ln>
                <a:solidFill>
                  <a:srgbClr val="323130"/>
                </a:solidFill>
                <a:effectLst/>
                <a:uLnTx/>
                <a:uFillTx/>
                <a:latin typeface="Segoe UI"/>
                <a:ea typeface="Calibri"/>
                <a:cs typeface="Segoe UI"/>
              </a:rPr>
              <a:t>The data reported includes members with at least 90 days of continuous enrollment, as there was no significant difference in utilization rates compared to those enrolled for 180 days.</a:t>
            </a:r>
            <a:endParaRPr kumimoji="0" lang="en-US" sz="1100" b="0" i="0" u="none" strike="noStrike" kern="1200" cap="none" spc="0" normalizeH="0" baseline="0" noProof="0">
              <a:ln>
                <a:noFill/>
              </a:ln>
              <a:solidFill>
                <a:srgbClr val="323130"/>
              </a:solidFill>
              <a:effectLst/>
              <a:uLnTx/>
              <a:uFillTx/>
              <a:latin typeface="Segoe UI"/>
              <a:ea typeface="+mn-ea"/>
              <a:cs typeface="Segoe UI"/>
            </a:endParaRPr>
          </a:p>
        </p:txBody>
      </p:sp>
    </p:spTree>
    <p:extLst>
      <p:ext uri="{BB962C8B-B14F-4D97-AF65-F5344CB8AC3E}">
        <p14:creationId xmlns:p14="http://schemas.microsoft.com/office/powerpoint/2010/main" val="3949351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5406-19C1-1699-F07D-FA2E00ECD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B8427-BF52-B488-624B-E6D1DF49274E}"/>
              </a:ext>
            </a:extLst>
          </p:cNvPr>
          <p:cNvSpPr>
            <a:spLocks noGrp="1"/>
          </p:cNvSpPr>
          <p:nvPr>
            <p:ph type="title"/>
          </p:nvPr>
        </p:nvSpPr>
        <p:spPr>
          <a:xfrm>
            <a:off x="420414" y="860641"/>
            <a:ext cx="11101026" cy="537981"/>
          </a:xfrm>
        </p:spPr>
        <p:txBody>
          <a:bodyPr/>
          <a:lstStyle/>
          <a:p>
            <a:r>
              <a:rPr lang="en-US"/>
              <a:t>2023 QDP Adult Utilization by Product Type and Service Category </a:t>
            </a:r>
          </a:p>
        </p:txBody>
      </p:sp>
      <p:sp>
        <p:nvSpPr>
          <p:cNvPr id="3" name="Slide Number Placeholder 2">
            <a:extLst>
              <a:ext uri="{FF2B5EF4-FFF2-40B4-BE49-F238E27FC236}">
                <a16:creationId xmlns:a16="http://schemas.microsoft.com/office/drawing/2014/main" id="{08EF2D76-001B-6902-6290-6E2725EBA23B}"/>
              </a:ext>
            </a:extLst>
          </p:cNvPr>
          <p:cNvSpPr>
            <a:spLocks noGrp="1"/>
          </p:cNvSpPr>
          <p:nvPr>
            <p:ph type="sldNum" sz="quarter" idx="2"/>
          </p:nvPr>
        </p:nvSpPr>
        <p:spPr/>
        <p:txBody>
          <a:bodyPr/>
          <a:lstStyle/>
          <a:p>
            <a:pPr lvl="0"/>
            <a:fld id="{C8146628-1A01-9741-8A8B-916D51547CC7}" type="slidenum">
              <a:rPr lang="en-US" noProof="0" smtClean="0"/>
              <a:pPr lvl="0"/>
              <a:t>73</a:t>
            </a:fld>
            <a:endParaRPr lang="en-US" noProof="0"/>
          </a:p>
        </p:txBody>
      </p:sp>
      <p:sp>
        <p:nvSpPr>
          <p:cNvPr id="8" name="TextBox 7">
            <a:extLst>
              <a:ext uri="{FF2B5EF4-FFF2-40B4-BE49-F238E27FC236}">
                <a16:creationId xmlns:a16="http://schemas.microsoft.com/office/drawing/2014/main" id="{051CBF6D-DC55-4B57-A143-6E4480F15B80}"/>
              </a:ext>
            </a:extLst>
          </p:cNvPr>
          <p:cNvSpPr txBox="1"/>
          <p:nvPr/>
        </p:nvSpPr>
        <p:spPr>
          <a:xfrm>
            <a:off x="304800" y="5919182"/>
            <a:ext cx="11582400"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For Adults in DHMO and DPPO plans, service utilization shows largely similar patterns, with most services in the diagnostic and preventive categories. </a:t>
            </a:r>
          </a:p>
        </p:txBody>
      </p:sp>
      <p:graphicFrame>
        <p:nvGraphicFramePr>
          <p:cNvPr id="7" name="Chart 6">
            <a:extLst>
              <a:ext uri="{FF2B5EF4-FFF2-40B4-BE49-F238E27FC236}">
                <a16:creationId xmlns:a16="http://schemas.microsoft.com/office/drawing/2014/main" id="{8172C174-1635-F701-76F0-5DCFA73F57D2}"/>
              </a:ext>
              <a:ext uri="{147F2762-F138-4A5C-976F-8EAC2B608ADB}">
                <a16:predDERef xmlns:a16="http://schemas.microsoft.com/office/drawing/2014/main" pred="{FEF914E6-5C81-1DA7-2E3A-EA4D8E10FDC5}"/>
              </a:ext>
            </a:extLst>
          </p:cNvPr>
          <p:cNvGraphicFramePr>
            <a:graphicFrameLocks/>
          </p:cNvGraphicFramePr>
          <p:nvPr>
            <p:extLst>
              <p:ext uri="{D42A27DB-BD31-4B8C-83A1-F6EECF244321}">
                <p14:modId xmlns:p14="http://schemas.microsoft.com/office/powerpoint/2010/main" val="3609038566"/>
              </p:ext>
            </p:extLst>
          </p:nvPr>
        </p:nvGraphicFramePr>
        <p:xfrm>
          <a:off x="5919788" y="2208249"/>
          <a:ext cx="5439594" cy="3640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5A1ADFC-9A65-17AB-D711-B08C230AE36C}"/>
              </a:ext>
              <a:ext uri="{147F2762-F138-4A5C-976F-8EAC2B608ADB}">
                <a16:predDERef xmlns:a16="http://schemas.microsoft.com/office/drawing/2014/main" pred="{8172C174-1635-F701-76F0-5DCFA73F57D2}"/>
              </a:ext>
            </a:extLst>
          </p:cNvPr>
          <p:cNvGraphicFramePr>
            <a:graphicFrameLocks/>
          </p:cNvGraphicFramePr>
          <p:nvPr>
            <p:extLst>
              <p:ext uri="{D42A27DB-BD31-4B8C-83A1-F6EECF244321}">
                <p14:modId xmlns:p14="http://schemas.microsoft.com/office/powerpoint/2010/main" val="175855223"/>
              </p:ext>
            </p:extLst>
          </p:nvPr>
        </p:nvGraphicFramePr>
        <p:xfrm>
          <a:off x="610734" y="2208248"/>
          <a:ext cx="5133953" cy="364044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D23DAAB-2546-738E-B165-81878A5FA6D8}"/>
              </a:ext>
            </a:extLst>
          </p:cNvPr>
          <p:cNvSpPr txBox="1"/>
          <p:nvPr/>
        </p:nvSpPr>
        <p:spPr>
          <a:xfrm>
            <a:off x="231228" y="6503958"/>
            <a:ext cx="119607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D1B23"/>
                </a:solidFill>
                <a:effectLst/>
                <a:uLnTx/>
                <a:uFillTx/>
                <a:latin typeface="Arial"/>
                <a:ea typeface="Calibri"/>
                <a:cs typeface="Calibri"/>
              </a:rPr>
              <a:t>Note: </a:t>
            </a:r>
            <a:r>
              <a:rPr kumimoji="0" lang="en-US" sz="1100" b="0" i="0" u="none" strike="noStrike" kern="1200" cap="none" spc="0" normalizeH="0" baseline="0" noProof="0">
                <a:ln>
                  <a:noFill/>
                </a:ln>
                <a:solidFill>
                  <a:srgbClr val="1D1B23"/>
                </a:solidFill>
                <a:effectLst/>
                <a:uLnTx/>
                <a:uFillTx/>
                <a:latin typeface="Segoe UI"/>
                <a:ea typeface="Calibri"/>
                <a:cs typeface="Segoe UI"/>
              </a:rPr>
              <a:t>The data reported includes members with at least 90 days of continuous enrollment, as there was no significant difference in utilization rates compared to those enrolled for 180 days.</a:t>
            </a:r>
            <a:endParaRPr kumimoji="0" lang="en-US" sz="1100" b="0" i="0" u="none" strike="noStrike" kern="1200" cap="none" spc="0" normalizeH="0" baseline="0" noProof="0">
              <a:ln>
                <a:noFill/>
              </a:ln>
              <a:solidFill>
                <a:srgbClr val="1D1B23"/>
              </a:solidFill>
              <a:effectLst/>
              <a:uLnTx/>
              <a:uFillTx/>
              <a:latin typeface="Segoe UI"/>
              <a:ea typeface="+mn-ea"/>
              <a:cs typeface="Segoe UI"/>
            </a:endParaRPr>
          </a:p>
        </p:txBody>
      </p:sp>
    </p:spTree>
    <p:extLst>
      <p:ext uri="{BB962C8B-B14F-4D97-AF65-F5344CB8AC3E}">
        <p14:creationId xmlns:p14="http://schemas.microsoft.com/office/powerpoint/2010/main" val="3529746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AC70-9BBD-AD55-8099-CFC0C4F10EA5}"/>
            </a:ext>
          </a:extLst>
        </p:cNvPr>
        <p:cNvGrpSpPr/>
        <p:nvPr/>
      </p:nvGrpSpPr>
      <p:grpSpPr>
        <a:xfrm>
          <a:off x="0" y="0"/>
          <a:ext cx="0" cy="0"/>
          <a:chOff x="0" y="0"/>
          <a:chExt cx="0" cy="0"/>
        </a:xfrm>
      </p:grpSpPr>
      <p:graphicFrame>
        <p:nvGraphicFramePr>
          <p:cNvPr id="5" name="Text Placeholder 3">
            <a:extLst>
              <a:ext uri="{FF2B5EF4-FFF2-40B4-BE49-F238E27FC236}">
                <a16:creationId xmlns:a16="http://schemas.microsoft.com/office/drawing/2014/main" id="{1AB6376A-3E39-4B6D-645A-C278677BD8A5}"/>
              </a:ext>
            </a:extLst>
          </p:cNvPr>
          <p:cNvGraphicFramePr/>
          <p:nvPr>
            <p:extLst>
              <p:ext uri="{D42A27DB-BD31-4B8C-83A1-F6EECF244321}">
                <p14:modId xmlns:p14="http://schemas.microsoft.com/office/powerpoint/2010/main" val="1618991837"/>
              </p:ext>
            </p:extLst>
          </p:nvPr>
        </p:nvGraphicFramePr>
        <p:xfrm>
          <a:off x="304799" y="807786"/>
          <a:ext cx="11573933" cy="5468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4DBC2A9-DF3B-DC4C-CC8A-E59A1C6A9DCA}"/>
              </a:ext>
            </a:extLst>
          </p:cNvPr>
          <p:cNvSpPr>
            <a:spLocks noGrp="1"/>
          </p:cNvSpPr>
          <p:nvPr>
            <p:ph type="title"/>
          </p:nvPr>
        </p:nvSpPr>
        <p:spPr>
          <a:xfrm>
            <a:off x="513293" y="1115524"/>
            <a:ext cx="11582400" cy="537981"/>
          </a:xfrm>
        </p:spPr>
        <p:txBody>
          <a:bodyPr/>
          <a:lstStyle/>
          <a:p>
            <a:r>
              <a:rPr lang="en-US"/>
              <a:t>Summary of Key Findings </a:t>
            </a:r>
          </a:p>
        </p:txBody>
      </p:sp>
      <p:sp>
        <p:nvSpPr>
          <p:cNvPr id="3" name="Slide Number Placeholder 2">
            <a:extLst>
              <a:ext uri="{FF2B5EF4-FFF2-40B4-BE49-F238E27FC236}">
                <a16:creationId xmlns:a16="http://schemas.microsoft.com/office/drawing/2014/main" id="{BCEE36C6-BAAC-F973-F729-6E433675F6B9}"/>
              </a:ext>
            </a:extLst>
          </p:cNvPr>
          <p:cNvSpPr>
            <a:spLocks noGrp="1"/>
          </p:cNvSpPr>
          <p:nvPr>
            <p:ph type="sldNum" sz="quarter" idx="2"/>
          </p:nvPr>
        </p:nvSpPr>
        <p:spPr/>
        <p:txBody>
          <a:bodyPr/>
          <a:lstStyle/>
          <a:p>
            <a:pPr lvl="0"/>
            <a:fld id="{C8146628-1A01-9741-8A8B-916D51547CC7}" type="slidenum">
              <a:rPr lang="en-US" noProof="0" smtClean="0"/>
              <a:pPr lvl="0"/>
              <a:t>74</a:t>
            </a:fld>
            <a:endParaRPr lang="en-US" noProof="0"/>
          </a:p>
        </p:txBody>
      </p:sp>
    </p:spTree>
    <p:extLst>
      <p:ext uri="{BB962C8B-B14F-4D97-AF65-F5344CB8AC3E}">
        <p14:creationId xmlns:p14="http://schemas.microsoft.com/office/powerpoint/2010/main" val="983541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27E70-96EF-7335-0863-7AB365F18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4F4F0-48C1-634B-D023-EAB1FC957CA7}"/>
              </a:ext>
            </a:extLst>
          </p:cNvPr>
          <p:cNvSpPr>
            <a:spLocks noGrp="1"/>
          </p:cNvSpPr>
          <p:nvPr>
            <p:ph type="title"/>
          </p:nvPr>
        </p:nvSpPr>
        <p:spPr>
          <a:xfrm>
            <a:off x="838200" y="1925656"/>
            <a:ext cx="10515600" cy="1325033"/>
          </a:xfrm>
        </p:spPr>
        <p:txBody>
          <a:bodyPr/>
          <a:lstStyle/>
          <a:p>
            <a:r>
              <a:rPr lang="en-US" sz="6000">
                <a:solidFill>
                  <a:prstClr val="white"/>
                </a:solidFill>
              </a:rPr>
              <a:t>Translating Dental Data into Action</a:t>
            </a:r>
            <a:endParaRPr lang="en-US" sz="2400"/>
          </a:p>
        </p:txBody>
      </p:sp>
    </p:spTree>
    <p:extLst>
      <p:ext uri="{BB962C8B-B14F-4D97-AF65-F5344CB8AC3E}">
        <p14:creationId xmlns:p14="http://schemas.microsoft.com/office/powerpoint/2010/main" val="357409271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BE5FC7-D096-4D61-B9D9-6C9BB7DA4433}"/>
              </a:ext>
            </a:extLst>
          </p:cNvPr>
          <p:cNvCxnSpPr>
            <a:cxnSpLocks/>
          </p:cNvCxnSpPr>
          <p:nvPr/>
        </p:nvCxnSpPr>
        <p:spPr>
          <a:xfrm>
            <a:off x="3848982" y="1249387"/>
            <a:ext cx="12192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object 4"/>
          <p:cNvSpPr txBox="1">
            <a:spLocks noGrp="1"/>
          </p:cNvSpPr>
          <p:nvPr>
            <p:ph type="title"/>
          </p:nvPr>
        </p:nvSpPr>
        <p:spPr>
          <a:xfrm>
            <a:off x="609600" y="820389"/>
            <a:ext cx="9808834" cy="1243289"/>
          </a:xfrm>
        </p:spPr>
        <p:txBody>
          <a:bodyPr vert="horz" wrap="square" lIns="0" tIns="12065" rIns="0" bIns="0" rtlCol="0" anchor="t">
            <a:spAutoFit/>
          </a:bodyPr>
          <a:lstStyle/>
          <a:p>
            <a:r>
              <a:rPr lang="en-US"/>
              <a:t>2024-26 Principles and Dental Strategic Focus Areas </a:t>
            </a:r>
          </a:p>
        </p:txBody>
      </p:sp>
      <p:sp>
        <p:nvSpPr>
          <p:cNvPr id="59" name="object 27">
            <a:extLst>
              <a:ext uri="{FF2B5EF4-FFF2-40B4-BE49-F238E27FC236}">
                <a16:creationId xmlns:a16="http://schemas.microsoft.com/office/drawing/2014/main" id="{7B1BE10D-A013-448E-9DC0-FBD433D54C6D}"/>
              </a:ext>
            </a:extLst>
          </p:cNvPr>
          <p:cNvSpPr txBox="1">
            <a:spLocks noGrp="1"/>
          </p:cNvSpPr>
          <p:nvPr>
            <p:ph type="sldNum" sz="quarter" idx="2"/>
          </p:nvPr>
        </p:nvSpPr>
        <p:spPr>
          <a:xfrm>
            <a:off x="10598347" y="320804"/>
            <a:ext cx="998500" cy="170625"/>
          </a:xfrm>
        </p:spPr>
        <p:txBody>
          <a:bodyPr vert="horz" wrap="square" lIns="0" tIns="6351" rIns="0" bIns="0" rtlCol="0" anchor="ctr">
            <a:spAutoFit/>
          </a:bodyPr>
          <a:lstStyle/>
          <a:p>
            <a:pPr lvl="0"/>
            <a:fld id="{81D60167-4931-47E6-BA6A-407CBD079E47}" type="slidenum">
              <a:rPr lang="en-US" noProof="0" dirty="0">
                <a:latin typeface="Open Sans" panose="020B0606030504020204" pitchFamily="34" charset="0"/>
                <a:ea typeface="Open Sans" panose="020B0606030504020204" pitchFamily="34" charset="0"/>
                <a:cs typeface="Open Sans" panose="020B0606030504020204" pitchFamily="34" charset="0"/>
              </a:rPr>
              <a:pPr lvl="0"/>
              <a:t>76</a:t>
            </a:fld>
            <a:endParaRPr lang="en-US" noProof="0">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p:cNvSpPr txBox="1"/>
          <p:nvPr/>
        </p:nvSpPr>
        <p:spPr>
          <a:xfrm>
            <a:off x="7096182" y="2439905"/>
            <a:ext cx="3554729" cy="289823"/>
          </a:xfrm>
          <a:prstGeom prst="rect">
            <a:avLst/>
          </a:prstGeom>
        </p:spPr>
        <p:txBody>
          <a:bodyPr vert="horz" wrap="square" lIns="0" tIns="12700" rIns="0" bIns="0" rtlCol="0">
            <a:spAutoFit/>
          </a:bodyPr>
          <a:lstStyle/>
          <a:p>
            <a:pPr marL="12700" marR="0" lvl="0" indent="0" algn="l" defTabSz="914377" rtl="0" eaLnBrk="1" fontAlgn="auto" latinLnBrk="0" hangingPunct="1">
              <a:lnSpc>
                <a:spcPct val="100000"/>
              </a:lnSpc>
              <a:spcBef>
                <a:spcPts val="100"/>
              </a:spcBef>
              <a:spcAft>
                <a:spcPts val="0"/>
              </a:spcAft>
              <a:buClrTx/>
              <a:buSzTx/>
              <a:buFontTx/>
              <a:buNone/>
              <a:tabLst/>
              <a:defRPr/>
            </a:pPr>
            <a:r>
              <a:rPr kumimoji="0" lang="en-US" b="1"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STRATEGIC</a:t>
            </a:r>
            <a:r>
              <a:rPr kumimoji="0" lang="en-US" b="1" i="0" u="none" strike="noStrike" kern="1200" cap="none" spc="-4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1"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FOCUS</a:t>
            </a:r>
            <a:r>
              <a:rPr kumimoji="0" lang="en-US" b="1" i="0" u="none" strike="noStrike" kern="1200" cap="none" spc="-11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1" i="0" u="none" strike="noStrike" kern="1200" cap="none" spc="-2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AREAS</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bject 6"/>
          <p:cNvSpPr/>
          <p:nvPr/>
        </p:nvSpPr>
        <p:spPr>
          <a:xfrm>
            <a:off x="7874890" y="2914738"/>
            <a:ext cx="1130935" cy="735331"/>
          </a:xfrm>
          <a:custGeom>
            <a:avLst/>
            <a:gdLst/>
            <a:ahLst/>
            <a:cxnLst/>
            <a:rect l="l" t="t" r="r" b="b"/>
            <a:pathLst>
              <a:path w="1130934" h="735330">
                <a:moveTo>
                  <a:pt x="1008252" y="0"/>
                </a:moveTo>
                <a:lnTo>
                  <a:pt x="122554" y="0"/>
                </a:lnTo>
                <a:lnTo>
                  <a:pt x="74848" y="9630"/>
                </a:lnTo>
                <a:lnTo>
                  <a:pt x="35893" y="35893"/>
                </a:lnTo>
                <a:lnTo>
                  <a:pt x="9630" y="74848"/>
                </a:lnTo>
                <a:lnTo>
                  <a:pt x="0" y="122554"/>
                </a:lnTo>
                <a:lnTo>
                  <a:pt x="0" y="612775"/>
                </a:lnTo>
                <a:lnTo>
                  <a:pt x="9630" y="660481"/>
                </a:lnTo>
                <a:lnTo>
                  <a:pt x="35893" y="699436"/>
                </a:lnTo>
                <a:lnTo>
                  <a:pt x="74848" y="725699"/>
                </a:lnTo>
                <a:lnTo>
                  <a:pt x="122554" y="735329"/>
                </a:lnTo>
                <a:lnTo>
                  <a:pt x="1008252" y="735329"/>
                </a:lnTo>
                <a:lnTo>
                  <a:pt x="1055959" y="725699"/>
                </a:lnTo>
                <a:lnTo>
                  <a:pt x="1094914" y="699436"/>
                </a:lnTo>
                <a:lnTo>
                  <a:pt x="1121177" y="660481"/>
                </a:lnTo>
                <a:lnTo>
                  <a:pt x="1130807" y="612775"/>
                </a:lnTo>
                <a:lnTo>
                  <a:pt x="1130807" y="122554"/>
                </a:lnTo>
                <a:lnTo>
                  <a:pt x="1121177" y="74848"/>
                </a:lnTo>
                <a:lnTo>
                  <a:pt x="1094914" y="35893"/>
                </a:lnTo>
                <a:lnTo>
                  <a:pt x="1055959" y="9630"/>
                </a:lnTo>
                <a:lnTo>
                  <a:pt x="1008252" y="0"/>
                </a:lnTo>
                <a:close/>
              </a:path>
            </a:pathLst>
          </a:custGeom>
          <a:solidFill>
            <a:srgbClr val="8063A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7"/>
          <p:cNvSpPr txBox="1"/>
          <p:nvPr/>
        </p:nvSpPr>
        <p:spPr>
          <a:xfrm>
            <a:off x="8041640" y="3068788"/>
            <a:ext cx="797560" cy="297389"/>
          </a:xfrm>
          <a:prstGeom prst="rect">
            <a:avLst/>
          </a:prstGeom>
        </p:spPr>
        <p:txBody>
          <a:bodyPr vert="horz" wrap="square" lIns="0" tIns="40640" rIns="0" bIns="0" rtlCol="0" anchor="t">
            <a:spAutoFit/>
          </a:bodyPr>
          <a:lstStyle/>
          <a:p>
            <a:pPr marL="57784" marR="5080" lvl="0" indent="-45719" algn="l" defTabSz="914377" rtl="0" eaLnBrk="1" fontAlgn="auto" latinLnBrk="0" hangingPunct="1">
              <a:lnSpc>
                <a:spcPct val="66644"/>
              </a:lnSpc>
              <a:spcBef>
                <a:spcPts val="320"/>
              </a:spcBef>
              <a:spcAft>
                <a:spcPts val="0"/>
              </a:spcAft>
              <a:buClrTx/>
              <a:buSzTx/>
              <a:buFontTx/>
              <a:buNone/>
              <a:tabLst/>
              <a:defRPr/>
            </a:pP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Disparities reduction</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object 8"/>
          <p:cNvGrpSpPr/>
          <p:nvPr/>
        </p:nvGrpSpPr>
        <p:grpSpPr>
          <a:xfrm>
            <a:off x="9013699" y="3398608"/>
            <a:ext cx="1387348" cy="1265047"/>
            <a:chOff x="9013697" y="2149220"/>
            <a:chExt cx="1387348" cy="1265047"/>
          </a:xfrm>
        </p:grpSpPr>
        <p:sp>
          <p:nvSpPr>
            <p:cNvPr id="9" name="object 9"/>
            <p:cNvSpPr/>
            <p:nvPr/>
          </p:nvSpPr>
          <p:spPr>
            <a:xfrm>
              <a:off x="9013697" y="2149220"/>
              <a:ext cx="638810" cy="523240"/>
            </a:xfrm>
            <a:custGeom>
              <a:avLst/>
              <a:gdLst/>
              <a:ahLst/>
              <a:cxnLst/>
              <a:rect l="l" t="t" r="r" b="b"/>
              <a:pathLst>
                <a:path w="638809" h="523239">
                  <a:moveTo>
                    <a:pt x="0" y="0"/>
                  </a:moveTo>
                  <a:lnTo>
                    <a:pt x="45218" y="20083"/>
                  </a:lnTo>
                  <a:lnTo>
                    <a:pt x="89638" y="41632"/>
                  </a:lnTo>
                  <a:lnTo>
                    <a:pt x="133227" y="64620"/>
                  </a:lnTo>
                  <a:lnTo>
                    <a:pt x="175952" y="89021"/>
                  </a:lnTo>
                  <a:lnTo>
                    <a:pt x="217783" y="114808"/>
                  </a:lnTo>
                  <a:lnTo>
                    <a:pt x="258686" y="141955"/>
                  </a:lnTo>
                  <a:lnTo>
                    <a:pt x="298630" y="170436"/>
                  </a:lnTo>
                  <a:lnTo>
                    <a:pt x="337584" y="200223"/>
                  </a:lnTo>
                  <a:lnTo>
                    <a:pt x="375514" y="231290"/>
                  </a:lnTo>
                  <a:lnTo>
                    <a:pt x="412390" y="263611"/>
                  </a:lnTo>
                  <a:lnTo>
                    <a:pt x="448179" y="297159"/>
                  </a:lnTo>
                  <a:lnTo>
                    <a:pt x="482849" y="331907"/>
                  </a:lnTo>
                  <a:lnTo>
                    <a:pt x="516369" y="367830"/>
                  </a:lnTo>
                  <a:lnTo>
                    <a:pt x="548706" y="404900"/>
                  </a:lnTo>
                  <a:lnTo>
                    <a:pt x="579828" y="443092"/>
                  </a:lnTo>
                  <a:lnTo>
                    <a:pt x="609704" y="482378"/>
                  </a:lnTo>
                  <a:lnTo>
                    <a:pt x="638301" y="522731"/>
                  </a:lnTo>
                </a:path>
              </a:pathLst>
            </a:custGeom>
            <a:ln w="9525">
              <a:solidFill>
                <a:srgbClr val="8063A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bject 10"/>
            <p:cNvSpPr/>
            <p:nvPr/>
          </p:nvSpPr>
          <p:spPr>
            <a:xfrm>
              <a:off x="9270110" y="2679572"/>
              <a:ext cx="1130935" cy="734695"/>
            </a:xfrm>
            <a:custGeom>
              <a:avLst/>
              <a:gdLst/>
              <a:ahLst/>
              <a:cxnLst/>
              <a:rect l="l" t="t" r="r" b="b"/>
              <a:pathLst>
                <a:path w="1130934" h="734695">
                  <a:moveTo>
                    <a:pt x="1008380" y="0"/>
                  </a:moveTo>
                  <a:lnTo>
                    <a:pt x="122428" y="0"/>
                  </a:lnTo>
                  <a:lnTo>
                    <a:pt x="74795" y="9628"/>
                  </a:lnTo>
                  <a:lnTo>
                    <a:pt x="35877" y="35877"/>
                  </a:lnTo>
                  <a:lnTo>
                    <a:pt x="9628" y="74795"/>
                  </a:lnTo>
                  <a:lnTo>
                    <a:pt x="0" y="122427"/>
                  </a:lnTo>
                  <a:lnTo>
                    <a:pt x="0" y="612139"/>
                  </a:lnTo>
                  <a:lnTo>
                    <a:pt x="9628" y="659772"/>
                  </a:lnTo>
                  <a:lnTo>
                    <a:pt x="35877" y="698690"/>
                  </a:lnTo>
                  <a:lnTo>
                    <a:pt x="74795" y="724939"/>
                  </a:lnTo>
                  <a:lnTo>
                    <a:pt x="122428" y="734567"/>
                  </a:lnTo>
                  <a:lnTo>
                    <a:pt x="1008380" y="734567"/>
                  </a:lnTo>
                  <a:lnTo>
                    <a:pt x="1056012" y="724939"/>
                  </a:lnTo>
                  <a:lnTo>
                    <a:pt x="1094930" y="698690"/>
                  </a:lnTo>
                  <a:lnTo>
                    <a:pt x="1121179" y="659772"/>
                  </a:lnTo>
                  <a:lnTo>
                    <a:pt x="1130808" y="612139"/>
                  </a:lnTo>
                  <a:lnTo>
                    <a:pt x="1130808" y="122427"/>
                  </a:lnTo>
                  <a:lnTo>
                    <a:pt x="1121179" y="74795"/>
                  </a:lnTo>
                  <a:lnTo>
                    <a:pt x="1094930" y="35877"/>
                  </a:lnTo>
                  <a:lnTo>
                    <a:pt x="1056012" y="9628"/>
                  </a:lnTo>
                  <a:lnTo>
                    <a:pt x="1008380" y="0"/>
                  </a:lnTo>
                  <a:close/>
                </a:path>
              </a:pathLst>
            </a:custGeom>
            <a:solidFill>
              <a:srgbClr val="685DAB"/>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11"/>
            <p:cNvSpPr/>
            <p:nvPr/>
          </p:nvSpPr>
          <p:spPr>
            <a:xfrm>
              <a:off x="9270110" y="2679572"/>
              <a:ext cx="1130935" cy="734695"/>
            </a:xfrm>
            <a:custGeom>
              <a:avLst/>
              <a:gdLst/>
              <a:ahLst/>
              <a:cxnLst/>
              <a:rect l="l" t="t" r="r" b="b"/>
              <a:pathLst>
                <a:path w="1130934" h="734695">
                  <a:moveTo>
                    <a:pt x="0" y="122427"/>
                  </a:moveTo>
                  <a:lnTo>
                    <a:pt x="9628" y="74795"/>
                  </a:lnTo>
                  <a:lnTo>
                    <a:pt x="35877" y="35877"/>
                  </a:lnTo>
                  <a:lnTo>
                    <a:pt x="74795" y="9628"/>
                  </a:lnTo>
                  <a:lnTo>
                    <a:pt x="122428" y="0"/>
                  </a:lnTo>
                  <a:lnTo>
                    <a:pt x="1008380" y="0"/>
                  </a:lnTo>
                  <a:lnTo>
                    <a:pt x="1056012" y="9628"/>
                  </a:lnTo>
                  <a:lnTo>
                    <a:pt x="1094930" y="35877"/>
                  </a:lnTo>
                  <a:lnTo>
                    <a:pt x="1121179" y="74795"/>
                  </a:lnTo>
                  <a:lnTo>
                    <a:pt x="1130808" y="122427"/>
                  </a:lnTo>
                  <a:lnTo>
                    <a:pt x="1130808" y="612139"/>
                  </a:lnTo>
                  <a:lnTo>
                    <a:pt x="1121179" y="659772"/>
                  </a:lnTo>
                  <a:lnTo>
                    <a:pt x="1094930" y="698690"/>
                  </a:lnTo>
                  <a:lnTo>
                    <a:pt x="1056012" y="724939"/>
                  </a:lnTo>
                  <a:lnTo>
                    <a:pt x="1008380" y="734567"/>
                  </a:lnTo>
                  <a:lnTo>
                    <a:pt x="122428" y="734567"/>
                  </a:lnTo>
                  <a:lnTo>
                    <a:pt x="74795" y="724939"/>
                  </a:lnTo>
                  <a:lnTo>
                    <a:pt x="35877" y="698690"/>
                  </a:lnTo>
                  <a:lnTo>
                    <a:pt x="9628" y="659772"/>
                  </a:lnTo>
                  <a:lnTo>
                    <a:pt x="0" y="612139"/>
                  </a:lnTo>
                  <a:lnTo>
                    <a:pt x="0" y="122427"/>
                  </a:lnTo>
                  <a:close/>
                </a:path>
              </a:pathLst>
            </a:custGeom>
            <a:ln w="25400">
              <a:solidFill>
                <a:srgbClr val="FFFFFF"/>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object 12"/>
          <p:cNvSpPr txBox="1"/>
          <p:nvPr/>
        </p:nvSpPr>
        <p:spPr>
          <a:xfrm>
            <a:off x="9383421" y="4092484"/>
            <a:ext cx="944244" cy="297389"/>
          </a:xfrm>
          <a:prstGeom prst="rect">
            <a:avLst/>
          </a:prstGeom>
        </p:spPr>
        <p:txBody>
          <a:bodyPr vert="horz" wrap="square" lIns="0" tIns="40640" rIns="0" bIns="0" rtlCol="0" anchor="t">
            <a:spAutoFit/>
          </a:bodyPr>
          <a:lstStyle/>
          <a:p>
            <a:pPr marL="12700" marR="5080" lvl="0" indent="90168" algn="l" defTabSz="914377" rtl="0" eaLnBrk="1" fontAlgn="auto" latinLnBrk="0" hangingPunct="1">
              <a:lnSpc>
                <a:spcPct val="66644"/>
              </a:lnSpc>
              <a:spcBef>
                <a:spcPts val="320"/>
              </a:spcBef>
              <a:spcAft>
                <a:spcPts val="0"/>
              </a:spcAft>
              <a:buClrTx/>
              <a:buSzTx/>
              <a:buFontTx/>
              <a:buNone/>
              <a:tabLst/>
              <a:defRPr/>
            </a:pP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Advanced </a:t>
            </a:r>
            <a:r>
              <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primary</a:t>
            </a:r>
            <a:r>
              <a:rPr kumimoji="0" lang="en-US" sz="1200" b="0" i="0" u="none" strike="noStrike" kern="1200" cap="none" spc="-35"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2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care</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object 13"/>
          <p:cNvGrpSpPr/>
          <p:nvPr/>
        </p:nvGrpSpPr>
        <p:grpSpPr>
          <a:xfrm>
            <a:off x="8737472" y="4672672"/>
            <a:ext cx="1170432" cy="1631442"/>
            <a:chOff x="8737472" y="3423284"/>
            <a:chExt cx="1170432" cy="1631442"/>
          </a:xfrm>
        </p:grpSpPr>
        <p:sp>
          <p:nvSpPr>
            <p:cNvPr id="14" name="object 14"/>
            <p:cNvSpPr/>
            <p:nvPr/>
          </p:nvSpPr>
          <p:spPr>
            <a:xfrm>
              <a:off x="9662794" y="3423284"/>
              <a:ext cx="245110" cy="888365"/>
            </a:xfrm>
            <a:custGeom>
              <a:avLst/>
              <a:gdLst/>
              <a:ahLst/>
              <a:cxnLst/>
              <a:rect l="l" t="t" r="r" b="b"/>
              <a:pathLst>
                <a:path w="245109" h="888364">
                  <a:moveTo>
                    <a:pt x="242950" y="0"/>
                  </a:moveTo>
                  <a:lnTo>
                    <a:pt x="244714" y="49618"/>
                  </a:lnTo>
                  <a:lnTo>
                    <a:pt x="244797" y="99145"/>
                  </a:lnTo>
                  <a:lnTo>
                    <a:pt x="243213" y="148542"/>
                  </a:lnTo>
                  <a:lnTo>
                    <a:pt x="239970" y="197767"/>
                  </a:lnTo>
                  <a:lnTo>
                    <a:pt x="235082" y="246780"/>
                  </a:lnTo>
                  <a:lnTo>
                    <a:pt x="228558" y="295542"/>
                  </a:lnTo>
                  <a:lnTo>
                    <a:pt x="220410" y="344012"/>
                  </a:lnTo>
                  <a:lnTo>
                    <a:pt x="210649" y="392149"/>
                  </a:lnTo>
                  <a:lnTo>
                    <a:pt x="199286" y="439914"/>
                  </a:lnTo>
                  <a:lnTo>
                    <a:pt x="186333" y="487267"/>
                  </a:lnTo>
                  <a:lnTo>
                    <a:pt x="171800" y="534167"/>
                  </a:lnTo>
                  <a:lnTo>
                    <a:pt x="155698" y="580574"/>
                  </a:lnTo>
                  <a:lnTo>
                    <a:pt x="138039" y="626447"/>
                  </a:lnTo>
                  <a:lnTo>
                    <a:pt x="118833" y="671747"/>
                  </a:lnTo>
                  <a:lnTo>
                    <a:pt x="98092" y="716433"/>
                  </a:lnTo>
                  <a:lnTo>
                    <a:pt x="75828" y="760466"/>
                  </a:lnTo>
                  <a:lnTo>
                    <a:pt x="52050" y="803804"/>
                  </a:lnTo>
                  <a:lnTo>
                    <a:pt x="26770" y="846408"/>
                  </a:lnTo>
                  <a:lnTo>
                    <a:pt x="0" y="888238"/>
                  </a:lnTo>
                </a:path>
              </a:pathLst>
            </a:custGeom>
            <a:ln w="9524">
              <a:solidFill>
                <a:srgbClr val="685DAB"/>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bject 15"/>
            <p:cNvSpPr/>
            <p:nvPr/>
          </p:nvSpPr>
          <p:spPr>
            <a:xfrm>
              <a:off x="8737472" y="4319396"/>
              <a:ext cx="1130935" cy="735330"/>
            </a:xfrm>
            <a:custGeom>
              <a:avLst/>
              <a:gdLst/>
              <a:ahLst/>
              <a:cxnLst/>
              <a:rect l="l" t="t" r="r" b="b"/>
              <a:pathLst>
                <a:path w="1130934" h="735329">
                  <a:moveTo>
                    <a:pt x="1008252" y="0"/>
                  </a:moveTo>
                  <a:lnTo>
                    <a:pt x="122554" y="0"/>
                  </a:lnTo>
                  <a:lnTo>
                    <a:pt x="74848" y="9630"/>
                  </a:lnTo>
                  <a:lnTo>
                    <a:pt x="35893" y="35893"/>
                  </a:lnTo>
                  <a:lnTo>
                    <a:pt x="9630" y="74848"/>
                  </a:lnTo>
                  <a:lnTo>
                    <a:pt x="0" y="122554"/>
                  </a:lnTo>
                  <a:lnTo>
                    <a:pt x="0" y="612775"/>
                  </a:lnTo>
                  <a:lnTo>
                    <a:pt x="9630" y="660481"/>
                  </a:lnTo>
                  <a:lnTo>
                    <a:pt x="35893" y="699436"/>
                  </a:lnTo>
                  <a:lnTo>
                    <a:pt x="74848" y="725699"/>
                  </a:lnTo>
                  <a:lnTo>
                    <a:pt x="122554" y="735329"/>
                  </a:lnTo>
                  <a:lnTo>
                    <a:pt x="1008252" y="735329"/>
                  </a:lnTo>
                  <a:lnTo>
                    <a:pt x="1055959" y="725699"/>
                  </a:lnTo>
                  <a:lnTo>
                    <a:pt x="1094914" y="699436"/>
                  </a:lnTo>
                  <a:lnTo>
                    <a:pt x="1121177" y="660481"/>
                  </a:lnTo>
                  <a:lnTo>
                    <a:pt x="1130807" y="612775"/>
                  </a:lnTo>
                  <a:lnTo>
                    <a:pt x="1130807" y="122554"/>
                  </a:lnTo>
                  <a:lnTo>
                    <a:pt x="1121177" y="74848"/>
                  </a:lnTo>
                  <a:lnTo>
                    <a:pt x="1094914" y="35893"/>
                  </a:lnTo>
                  <a:lnTo>
                    <a:pt x="1055959" y="9630"/>
                  </a:lnTo>
                  <a:lnTo>
                    <a:pt x="1008252" y="0"/>
                  </a:lnTo>
                  <a:close/>
                </a:path>
              </a:pathLst>
            </a:custGeom>
            <a:solidFill>
              <a:srgbClr val="5667B4"/>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8737472" y="4319396"/>
              <a:ext cx="1130935" cy="735330"/>
            </a:xfrm>
            <a:custGeom>
              <a:avLst/>
              <a:gdLst/>
              <a:ahLst/>
              <a:cxnLst/>
              <a:rect l="l" t="t" r="r" b="b"/>
              <a:pathLst>
                <a:path w="1130934" h="735329">
                  <a:moveTo>
                    <a:pt x="0" y="122554"/>
                  </a:moveTo>
                  <a:lnTo>
                    <a:pt x="9630" y="74848"/>
                  </a:lnTo>
                  <a:lnTo>
                    <a:pt x="35893" y="35893"/>
                  </a:lnTo>
                  <a:lnTo>
                    <a:pt x="74848" y="9630"/>
                  </a:lnTo>
                  <a:lnTo>
                    <a:pt x="122554" y="0"/>
                  </a:lnTo>
                  <a:lnTo>
                    <a:pt x="1008252" y="0"/>
                  </a:lnTo>
                  <a:lnTo>
                    <a:pt x="1055959" y="9630"/>
                  </a:lnTo>
                  <a:lnTo>
                    <a:pt x="1094914" y="35893"/>
                  </a:lnTo>
                  <a:lnTo>
                    <a:pt x="1121177" y="74848"/>
                  </a:lnTo>
                  <a:lnTo>
                    <a:pt x="1130807" y="122554"/>
                  </a:lnTo>
                  <a:lnTo>
                    <a:pt x="1130807" y="612775"/>
                  </a:lnTo>
                  <a:lnTo>
                    <a:pt x="1121177" y="660481"/>
                  </a:lnTo>
                  <a:lnTo>
                    <a:pt x="1094914" y="699436"/>
                  </a:lnTo>
                  <a:lnTo>
                    <a:pt x="1055959" y="725699"/>
                  </a:lnTo>
                  <a:lnTo>
                    <a:pt x="1008252" y="735329"/>
                  </a:lnTo>
                  <a:lnTo>
                    <a:pt x="122554" y="735329"/>
                  </a:lnTo>
                  <a:lnTo>
                    <a:pt x="74848" y="725699"/>
                  </a:lnTo>
                  <a:lnTo>
                    <a:pt x="35893" y="699436"/>
                  </a:lnTo>
                  <a:lnTo>
                    <a:pt x="9630" y="660481"/>
                  </a:lnTo>
                  <a:lnTo>
                    <a:pt x="0" y="612775"/>
                  </a:lnTo>
                  <a:lnTo>
                    <a:pt x="0" y="122554"/>
                  </a:lnTo>
                  <a:close/>
                </a:path>
              </a:pathLst>
            </a:custGeom>
            <a:ln w="25400">
              <a:solidFill>
                <a:srgbClr val="FFFFFF"/>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object 17"/>
          <p:cNvSpPr txBox="1"/>
          <p:nvPr/>
        </p:nvSpPr>
        <p:spPr>
          <a:xfrm>
            <a:off x="8846717" y="5723343"/>
            <a:ext cx="950595" cy="297389"/>
          </a:xfrm>
          <a:prstGeom prst="rect">
            <a:avLst/>
          </a:prstGeom>
        </p:spPr>
        <p:txBody>
          <a:bodyPr vert="horz" wrap="square" lIns="0" tIns="40640" rIns="0" bIns="0" rtlCol="0" anchor="t">
            <a:spAutoFit/>
          </a:bodyPr>
          <a:lstStyle/>
          <a:p>
            <a:pPr marL="148587" marR="5080" lvl="0" indent="-136522" algn="l" defTabSz="914377" rtl="0" eaLnBrk="1" fontAlgn="auto" latinLnBrk="0" hangingPunct="1">
              <a:lnSpc>
                <a:spcPct val="66644"/>
              </a:lnSpc>
              <a:spcBef>
                <a:spcPts val="320"/>
              </a:spcBef>
              <a:spcAft>
                <a:spcPts val="0"/>
              </a:spcAft>
              <a:buClrTx/>
              <a:buSzTx/>
              <a:buFontTx/>
              <a:buNone/>
              <a:tabLst/>
              <a:defRPr/>
            </a:pP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Value</a:t>
            </a:r>
            <a:r>
              <a:rPr kumimoji="0" lang="en-US" sz="1200" b="0" i="0" u="none" strike="noStrike" kern="1200" cap="none" spc="-7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Based Payment</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object 18"/>
          <p:cNvGrpSpPr/>
          <p:nvPr/>
        </p:nvGrpSpPr>
        <p:grpSpPr>
          <a:xfrm>
            <a:off x="7013068" y="5568777"/>
            <a:ext cx="1719199" cy="735330"/>
            <a:chOff x="7013067" y="4319396"/>
            <a:chExt cx="1719199" cy="735330"/>
          </a:xfrm>
        </p:grpSpPr>
        <p:sp>
          <p:nvSpPr>
            <p:cNvPr id="19" name="object 19"/>
            <p:cNvSpPr/>
            <p:nvPr/>
          </p:nvSpPr>
          <p:spPr>
            <a:xfrm>
              <a:off x="8149336" y="4937759"/>
              <a:ext cx="582930" cy="29845"/>
            </a:xfrm>
            <a:custGeom>
              <a:avLst/>
              <a:gdLst/>
              <a:ahLst/>
              <a:cxnLst/>
              <a:rect l="l" t="t" r="r" b="b"/>
              <a:pathLst>
                <a:path w="582929" h="29845">
                  <a:moveTo>
                    <a:pt x="582549" y="0"/>
                  </a:moveTo>
                  <a:lnTo>
                    <a:pt x="534367" y="8934"/>
                  </a:lnTo>
                  <a:lnTo>
                    <a:pt x="485986" y="16245"/>
                  </a:lnTo>
                  <a:lnTo>
                    <a:pt x="437447" y="21931"/>
                  </a:lnTo>
                  <a:lnTo>
                    <a:pt x="388789" y="25992"/>
                  </a:lnTo>
                  <a:lnTo>
                    <a:pt x="340051" y="28429"/>
                  </a:lnTo>
                  <a:lnTo>
                    <a:pt x="291274" y="29241"/>
                  </a:lnTo>
                  <a:lnTo>
                    <a:pt x="242497" y="28429"/>
                  </a:lnTo>
                  <a:lnTo>
                    <a:pt x="193759" y="25992"/>
                  </a:lnTo>
                  <a:lnTo>
                    <a:pt x="145101" y="21931"/>
                  </a:lnTo>
                  <a:lnTo>
                    <a:pt x="96562" y="16245"/>
                  </a:lnTo>
                  <a:lnTo>
                    <a:pt x="48181" y="8934"/>
                  </a:lnTo>
                  <a:lnTo>
                    <a:pt x="0" y="0"/>
                  </a:lnTo>
                </a:path>
              </a:pathLst>
            </a:custGeom>
            <a:ln w="9524">
              <a:solidFill>
                <a:srgbClr val="5667B4"/>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object 20"/>
            <p:cNvSpPr/>
            <p:nvPr/>
          </p:nvSpPr>
          <p:spPr>
            <a:xfrm>
              <a:off x="7013067" y="4319396"/>
              <a:ext cx="1130300" cy="735330"/>
            </a:xfrm>
            <a:custGeom>
              <a:avLst/>
              <a:gdLst/>
              <a:ahLst/>
              <a:cxnLst/>
              <a:rect l="l" t="t" r="r" b="b"/>
              <a:pathLst>
                <a:path w="1130300" h="735329">
                  <a:moveTo>
                    <a:pt x="1007490" y="0"/>
                  </a:moveTo>
                  <a:lnTo>
                    <a:pt x="122554" y="0"/>
                  </a:lnTo>
                  <a:lnTo>
                    <a:pt x="74848" y="9630"/>
                  </a:lnTo>
                  <a:lnTo>
                    <a:pt x="35893" y="35893"/>
                  </a:lnTo>
                  <a:lnTo>
                    <a:pt x="9630" y="74848"/>
                  </a:lnTo>
                  <a:lnTo>
                    <a:pt x="0" y="122554"/>
                  </a:lnTo>
                  <a:lnTo>
                    <a:pt x="0" y="612775"/>
                  </a:lnTo>
                  <a:lnTo>
                    <a:pt x="9630" y="660481"/>
                  </a:lnTo>
                  <a:lnTo>
                    <a:pt x="35893" y="699436"/>
                  </a:lnTo>
                  <a:lnTo>
                    <a:pt x="74848" y="725699"/>
                  </a:lnTo>
                  <a:lnTo>
                    <a:pt x="122554" y="735329"/>
                  </a:lnTo>
                  <a:lnTo>
                    <a:pt x="1007490" y="735329"/>
                  </a:lnTo>
                  <a:lnTo>
                    <a:pt x="1055197" y="725699"/>
                  </a:lnTo>
                  <a:lnTo>
                    <a:pt x="1094152" y="699436"/>
                  </a:lnTo>
                  <a:lnTo>
                    <a:pt x="1120415" y="660481"/>
                  </a:lnTo>
                  <a:lnTo>
                    <a:pt x="1130046" y="612775"/>
                  </a:lnTo>
                  <a:lnTo>
                    <a:pt x="1130046" y="122554"/>
                  </a:lnTo>
                  <a:lnTo>
                    <a:pt x="1120415" y="74848"/>
                  </a:lnTo>
                  <a:lnTo>
                    <a:pt x="1094152" y="35893"/>
                  </a:lnTo>
                  <a:lnTo>
                    <a:pt x="1055197" y="9630"/>
                  </a:lnTo>
                  <a:lnTo>
                    <a:pt x="1007490" y="0"/>
                  </a:lnTo>
                  <a:close/>
                </a:path>
              </a:pathLst>
            </a:custGeom>
            <a:solidFill>
              <a:srgbClr val="5185BC"/>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object 21"/>
            <p:cNvSpPr/>
            <p:nvPr/>
          </p:nvSpPr>
          <p:spPr>
            <a:xfrm>
              <a:off x="7013067" y="4319396"/>
              <a:ext cx="1130300" cy="735330"/>
            </a:xfrm>
            <a:custGeom>
              <a:avLst/>
              <a:gdLst/>
              <a:ahLst/>
              <a:cxnLst/>
              <a:rect l="l" t="t" r="r" b="b"/>
              <a:pathLst>
                <a:path w="1130300" h="735329">
                  <a:moveTo>
                    <a:pt x="0" y="122554"/>
                  </a:moveTo>
                  <a:lnTo>
                    <a:pt x="9630" y="74848"/>
                  </a:lnTo>
                  <a:lnTo>
                    <a:pt x="35893" y="35893"/>
                  </a:lnTo>
                  <a:lnTo>
                    <a:pt x="74848" y="9630"/>
                  </a:lnTo>
                  <a:lnTo>
                    <a:pt x="122554" y="0"/>
                  </a:lnTo>
                  <a:lnTo>
                    <a:pt x="1007490" y="0"/>
                  </a:lnTo>
                  <a:lnTo>
                    <a:pt x="1055197" y="9630"/>
                  </a:lnTo>
                  <a:lnTo>
                    <a:pt x="1094152" y="35893"/>
                  </a:lnTo>
                  <a:lnTo>
                    <a:pt x="1120415" y="74848"/>
                  </a:lnTo>
                  <a:lnTo>
                    <a:pt x="1130046" y="122554"/>
                  </a:lnTo>
                  <a:lnTo>
                    <a:pt x="1130046" y="612775"/>
                  </a:lnTo>
                  <a:lnTo>
                    <a:pt x="1120415" y="660481"/>
                  </a:lnTo>
                  <a:lnTo>
                    <a:pt x="1094152" y="699436"/>
                  </a:lnTo>
                  <a:lnTo>
                    <a:pt x="1055197" y="725699"/>
                  </a:lnTo>
                  <a:lnTo>
                    <a:pt x="1007490" y="735329"/>
                  </a:lnTo>
                  <a:lnTo>
                    <a:pt x="122554" y="735329"/>
                  </a:lnTo>
                  <a:lnTo>
                    <a:pt x="74848" y="725699"/>
                  </a:lnTo>
                  <a:lnTo>
                    <a:pt x="35893" y="699436"/>
                  </a:lnTo>
                  <a:lnTo>
                    <a:pt x="9630" y="660481"/>
                  </a:lnTo>
                  <a:lnTo>
                    <a:pt x="0" y="612775"/>
                  </a:lnTo>
                  <a:lnTo>
                    <a:pt x="0" y="122554"/>
                  </a:lnTo>
                  <a:close/>
                </a:path>
              </a:pathLst>
            </a:custGeom>
            <a:ln w="25400">
              <a:solidFill>
                <a:srgbClr val="FFFFFF"/>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2" name="object 22"/>
          <p:cNvSpPr txBox="1"/>
          <p:nvPr/>
        </p:nvSpPr>
        <p:spPr>
          <a:xfrm>
            <a:off x="7205981" y="5723344"/>
            <a:ext cx="743585" cy="297389"/>
          </a:xfrm>
          <a:prstGeom prst="rect">
            <a:avLst/>
          </a:prstGeom>
        </p:spPr>
        <p:txBody>
          <a:bodyPr vert="horz" wrap="square" lIns="0" tIns="40640" rIns="0" bIns="0" rtlCol="0" anchor="t">
            <a:spAutoFit/>
          </a:bodyPr>
          <a:lstStyle/>
          <a:p>
            <a:pPr marL="12700" marR="5080" lvl="0" indent="184146" algn="l" defTabSz="914377" rtl="0" eaLnBrk="1" fontAlgn="auto" latinLnBrk="0" hangingPunct="1">
              <a:lnSpc>
                <a:spcPct val="66644"/>
              </a:lnSpc>
              <a:spcBef>
                <a:spcPts val="320"/>
              </a:spcBef>
              <a:spcAft>
                <a:spcPts val="0"/>
              </a:spcAft>
              <a:buClrTx/>
              <a:buSzTx/>
              <a:buFontTx/>
              <a:buNone/>
              <a:tabLst/>
              <a:defRPr/>
            </a:pPr>
            <a:r>
              <a:rPr kumimoji="0" lang="en-US" sz="1200" b="0" i="0" u="none" strike="noStrike" kern="1200" cap="none" spc="-2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Data </a:t>
            </a: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exchange</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object 23"/>
          <p:cNvGrpSpPr/>
          <p:nvPr/>
        </p:nvGrpSpPr>
        <p:grpSpPr>
          <a:xfrm>
            <a:off x="6479667" y="3928961"/>
            <a:ext cx="1130935" cy="1632079"/>
            <a:chOff x="6479666" y="2679573"/>
            <a:chExt cx="1130935" cy="1632077"/>
          </a:xfrm>
        </p:grpSpPr>
        <p:sp>
          <p:nvSpPr>
            <p:cNvPr id="24" name="object 24"/>
            <p:cNvSpPr/>
            <p:nvPr/>
          </p:nvSpPr>
          <p:spPr>
            <a:xfrm>
              <a:off x="6973627" y="3423285"/>
              <a:ext cx="245110" cy="888365"/>
            </a:xfrm>
            <a:custGeom>
              <a:avLst/>
              <a:gdLst/>
              <a:ahLst/>
              <a:cxnLst/>
              <a:rect l="l" t="t" r="r" b="b"/>
              <a:pathLst>
                <a:path w="245109" h="888364">
                  <a:moveTo>
                    <a:pt x="244797" y="888238"/>
                  </a:moveTo>
                  <a:lnTo>
                    <a:pt x="218027" y="846408"/>
                  </a:lnTo>
                  <a:lnTo>
                    <a:pt x="192747" y="803804"/>
                  </a:lnTo>
                  <a:lnTo>
                    <a:pt x="168969" y="760466"/>
                  </a:lnTo>
                  <a:lnTo>
                    <a:pt x="146705" y="716433"/>
                  </a:lnTo>
                  <a:lnTo>
                    <a:pt x="125964" y="671747"/>
                  </a:lnTo>
                  <a:lnTo>
                    <a:pt x="106758" y="626447"/>
                  </a:lnTo>
                  <a:lnTo>
                    <a:pt x="89099" y="580574"/>
                  </a:lnTo>
                  <a:lnTo>
                    <a:pt x="72997" y="534167"/>
                  </a:lnTo>
                  <a:lnTo>
                    <a:pt x="58464" y="487267"/>
                  </a:lnTo>
                  <a:lnTo>
                    <a:pt x="45511" y="439914"/>
                  </a:lnTo>
                  <a:lnTo>
                    <a:pt x="34148" y="392149"/>
                  </a:lnTo>
                  <a:lnTo>
                    <a:pt x="24387" y="344012"/>
                  </a:lnTo>
                  <a:lnTo>
                    <a:pt x="16239" y="295542"/>
                  </a:lnTo>
                  <a:lnTo>
                    <a:pt x="9715" y="246780"/>
                  </a:lnTo>
                  <a:lnTo>
                    <a:pt x="4827" y="197767"/>
                  </a:lnTo>
                  <a:lnTo>
                    <a:pt x="1584" y="148542"/>
                  </a:lnTo>
                  <a:lnTo>
                    <a:pt x="0" y="99145"/>
                  </a:lnTo>
                  <a:lnTo>
                    <a:pt x="83" y="49618"/>
                  </a:lnTo>
                  <a:lnTo>
                    <a:pt x="1846" y="0"/>
                  </a:lnTo>
                </a:path>
              </a:pathLst>
            </a:custGeom>
            <a:ln w="9525">
              <a:solidFill>
                <a:srgbClr val="5185B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bject 25"/>
            <p:cNvSpPr/>
            <p:nvPr/>
          </p:nvSpPr>
          <p:spPr>
            <a:xfrm>
              <a:off x="6479666" y="2679573"/>
              <a:ext cx="1130935" cy="734695"/>
            </a:xfrm>
            <a:custGeom>
              <a:avLst/>
              <a:gdLst/>
              <a:ahLst/>
              <a:cxnLst/>
              <a:rect l="l" t="t" r="r" b="b"/>
              <a:pathLst>
                <a:path w="1130934" h="734695">
                  <a:moveTo>
                    <a:pt x="1008380" y="0"/>
                  </a:moveTo>
                  <a:lnTo>
                    <a:pt x="122428" y="0"/>
                  </a:lnTo>
                  <a:lnTo>
                    <a:pt x="74795" y="9628"/>
                  </a:lnTo>
                  <a:lnTo>
                    <a:pt x="35877" y="35877"/>
                  </a:lnTo>
                  <a:lnTo>
                    <a:pt x="9628" y="74795"/>
                  </a:lnTo>
                  <a:lnTo>
                    <a:pt x="0" y="122427"/>
                  </a:lnTo>
                  <a:lnTo>
                    <a:pt x="0" y="612139"/>
                  </a:lnTo>
                  <a:lnTo>
                    <a:pt x="9628" y="659772"/>
                  </a:lnTo>
                  <a:lnTo>
                    <a:pt x="35877" y="698690"/>
                  </a:lnTo>
                  <a:lnTo>
                    <a:pt x="74795" y="724939"/>
                  </a:lnTo>
                  <a:lnTo>
                    <a:pt x="122428" y="734567"/>
                  </a:lnTo>
                  <a:lnTo>
                    <a:pt x="1008380" y="734567"/>
                  </a:lnTo>
                  <a:lnTo>
                    <a:pt x="1056012" y="724939"/>
                  </a:lnTo>
                  <a:lnTo>
                    <a:pt x="1094930" y="698690"/>
                  </a:lnTo>
                  <a:lnTo>
                    <a:pt x="1121179" y="659772"/>
                  </a:lnTo>
                  <a:lnTo>
                    <a:pt x="1130808" y="612139"/>
                  </a:lnTo>
                  <a:lnTo>
                    <a:pt x="1130808" y="122427"/>
                  </a:lnTo>
                  <a:lnTo>
                    <a:pt x="1121179" y="74795"/>
                  </a:lnTo>
                  <a:lnTo>
                    <a:pt x="1094930" y="35877"/>
                  </a:lnTo>
                  <a:lnTo>
                    <a:pt x="1056012" y="9628"/>
                  </a:lnTo>
                  <a:lnTo>
                    <a:pt x="1008380" y="0"/>
                  </a:lnTo>
                  <a:close/>
                </a:path>
              </a:pathLst>
            </a:custGeom>
            <a:solidFill>
              <a:srgbClr val="4AACC5"/>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bject 26"/>
            <p:cNvSpPr/>
            <p:nvPr/>
          </p:nvSpPr>
          <p:spPr>
            <a:xfrm>
              <a:off x="6479666" y="2679573"/>
              <a:ext cx="1130935" cy="734695"/>
            </a:xfrm>
            <a:custGeom>
              <a:avLst/>
              <a:gdLst/>
              <a:ahLst/>
              <a:cxnLst/>
              <a:rect l="l" t="t" r="r" b="b"/>
              <a:pathLst>
                <a:path w="1130934" h="734695">
                  <a:moveTo>
                    <a:pt x="0" y="122427"/>
                  </a:moveTo>
                  <a:lnTo>
                    <a:pt x="9628" y="74795"/>
                  </a:lnTo>
                  <a:lnTo>
                    <a:pt x="35877" y="35877"/>
                  </a:lnTo>
                  <a:lnTo>
                    <a:pt x="74795" y="9628"/>
                  </a:lnTo>
                  <a:lnTo>
                    <a:pt x="122428" y="0"/>
                  </a:lnTo>
                  <a:lnTo>
                    <a:pt x="1008380" y="0"/>
                  </a:lnTo>
                  <a:lnTo>
                    <a:pt x="1056012" y="9628"/>
                  </a:lnTo>
                  <a:lnTo>
                    <a:pt x="1094930" y="35877"/>
                  </a:lnTo>
                  <a:lnTo>
                    <a:pt x="1121179" y="74795"/>
                  </a:lnTo>
                  <a:lnTo>
                    <a:pt x="1130808" y="122427"/>
                  </a:lnTo>
                  <a:lnTo>
                    <a:pt x="1130808" y="612139"/>
                  </a:lnTo>
                  <a:lnTo>
                    <a:pt x="1121179" y="659772"/>
                  </a:lnTo>
                  <a:lnTo>
                    <a:pt x="1094930" y="698690"/>
                  </a:lnTo>
                  <a:lnTo>
                    <a:pt x="1056012" y="724939"/>
                  </a:lnTo>
                  <a:lnTo>
                    <a:pt x="1008380" y="734567"/>
                  </a:lnTo>
                  <a:lnTo>
                    <a:pt x="122428" y="734567"/>
                  </a:lnTo>
                  <a:lnTo>
                    <a:pt x="74795" y="724939"/>
                  </a:lnTo>
                  <a:lnTo>
                    <a:pt x="35877" y="698690"/>
                  </a:lnTo>
                  <a:lnTo>
                    <a:pt x="9628" y="659772"/>
                  </a:lnTo>
                  <a:lnTo>
                    <a:pt x="0" y="612139"/>
                  </a:lnTo>
                  <a:lnTo>
                    <a:pt x="0" y="122427"/>
                  </a:lnTo>
                  <a:close/>
                </a:path>
              </a:pathLst>
            </a:custGeom>
            <a:ln w="25400">
              <a:solidFill>
                <a:srgbClr val="FFFFFF"/>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7" name="object 27"/>
          <p:cNvSpPr txBox="1"/>
          <p:nvPr/>
        </p:nvSpPr>
        <p:spPr>
          <a:xfrm>
            <a:off x="6577585" y="3997413"/>
            <a:ext cx="934719" cy="516936"/>
          </a:xfrm>
          <a:prstGeom prst="rect">
            <a:avLst/>
          </a:prstGeom>
        </p:spPr>
        <p:txBody>
          <a:bodyPr vert="horz" wrap="square" lIns="0" tIns="40005" rIns="0" bIns="0" rtlCol="0">
            <a:spAutoFit/>
          </a:bodyPr>
          <a:lstStyle/>
          <a:p>
            <a:pPr marL="12065" marR="5080" lvl="0" indent="0" algn="ctr" defTabSz="914377" rtl="0" eaLnBrk="1" fontAlgn="auto" latinLnBrk="0" hangingPunct="1">
              <a:lnSpc>
                <a:spcPct val="86300"/>
              </a:lnSpc>
              <a:spcBef>
                <a:spcPts val="315"/>
              </a:spcBef>
              <a:spcAft>
                <a:spcPts val="0"/>
              </a:spcAft>
              <a:buClrTx/>
              <a:buSzTx/>
              <a:buFontTx/>
              <a:buNone/>
              <a:tabLst/>
              <a:defRPr/>
            </a:pP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Health </a:t>
            </a:r>
            <a:r>
              <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Promotion</a:t>
            </a:r>
            <a:r>
              <a:rPr kumimoji="0" lang="en-US" sz="1200" b="0" i="0" u="none" strike="noStrike" kern="1200" cap="none" spc="-15"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5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&amp; </a:t>
            </a:r>
            <a:r>
              <a:rPr kumimoji="0" lang="en-US" sz="1200" b="0" i="0" u="none" strike="noStrike" kern="1200" cap="none" spc="-11"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Prevention</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object 28"/>
          <p:cNvSpPr/>
          <p:nvPr/>
        </p:nvSpPr>
        <p:spPr>
          <a:xfrm>
            <a:off x="7229220" y="3398607"/>
            <a:ext cx="638811" cy="523240"/>
          </a:xfrm>
          <a:custGeom>
            <a:avLst/>
            <a:gdLst/>
            <a:ahLst/>
            <a:cxnLst/>
            <a:rect l="l" t="t" r="r" b="b"/>
            <a:pathLst>
              <a:path w="638809" h="523239">
                <a:moveTo>
                  <a:pt x="0" y="522731"/>
                </a:moveTo>
                <a:lnTo>
                  <a:pt x="28598" y="482378"/>
                </a:lnTo>
                <a:lnTo>
                  <a:pt x="58477" y="443092"/>
                </a:lnTo>
                <a:lnTo>
                  <a:pt x="89605" y="404900"/>
                </a:lnTo>
                <a:lnTo>
                  <a:pt x="121948" y="367830"/>
                </a:lnTo>
                <a:lnTo>
                  <a:pt x="155475" y="331907"/>
                </a:lnTo>
                <a:lnTo>
                  <a:pt x="190153" y="297159"/>
                </a:lnTo>
                <a:lnTo>
                  <a:pt x="225949" y="263611"/>
                </a:lnTo>
                <a:lnTo>
                  <a:pt x="262831" y="231290"/>
                </a:lnTo>
                <a:lnTo>
                  <a:pt x="300767" y="200223"/>
                </a:lnTo>
                <a:lnTo>
                  <a:pt x="339725" y="170436"/>
                </a:lnTo>
                <a:lnTo>
                  <a:pt x="379671" y="141955"/>
                </a:lnTo>
                <a:lnTo>
                  <a:pt x="420574" y="114808"/>
                </a:lnTo>
                <a:lnTo>
                  <a:pt x="462401" y="89021"/>
                </a:lnTo>
                <a:lnTo>
                  <a:pt x="505120" y="64620"/>
                </a:lnTo>
                <a:lnTo>
                  <a:pt x="548698" y="41632"/>
                </a:lnTo>
                <a:lnTo>
                  <a:pt x="593102" y="20083"/>
                </a:lnTo>
                <a:lnTo>
                  <a:pt x="638301" y="0"/>
                </a:lnTo>
              </a:path>
            </a:pathLst>
          </a:custGeom>
          <a:ln w="9525">
            <a:solidFill>
              <a:srgbClr val="4AACC5"/>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object 29"/>
          <p:cNvSpPr txBox="1"/>
          <p:nvPr/>
        </p:nvSpPr>
        <p:spPr>
          <a:xfrm>
            <a:off x="8014488" y="4530238"/>
            <a:ext cx="1120140" cy="443711"/>
          </a:xfrm>
          <a:prstGeom prst="rect">
            <a:avLst/>
          </a:prstGeom>
        </p:spPr>
        <p:txBody>
          <a:bodyPr vert="horz" wrap="square" lIns="0" tIns="12700" rIns="0" bIns="0" rtlCol="0">
            <a:spAutoFit/>
          </a:bodyPr>
          <a:lstStyle/>
          <a:p>
            <a:pPr marL="0" marR="0" lvl="0" indent="0" algn="ctr" defTabSz="914377"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2024-</a:t>
            </a:r>
            <a:r>
              <a:rPr kumimoji="0" lang="en-US" sz="1400" b="1" i="0" u="none" strike="noStrike" kern="1200" cap="none" spc="-2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2026</a:t>
            </a:r>
            <a:endPar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refresh</a:t>
            </a:r>
            <a:endParaRPr kumimoji="0" lang="en-US"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object 30"/>
          <p:cNvSpPr txBox="1"/>
          <p:nvPr/>
        </p:nvSpPr>
        <p:spPr>
          <a:xfrm>
            <a:off x="1837361" y="6478659"/>
            <a:ext cx="10517643" cy="197490"/>
          </a:xfrm>
          <a:prstGeom prst="rect">
            <a:avLst/>
          </a:prstGeom>
        </p:spPr>
        <p:txBody>
          <a:bodyPr vert="horz" wrap="square" lIns="0" tIns="12700" rIns="0" bIns="0" rtlCol="0">
            <a:spAutoFit/>
          </a:bodyPr>
          <a:lstStyle/>
          <a:p>
            <a:pPr marL="12700" marR="5080" lvl="0" defTabSz="914377" rtl="0" eaLnBrk="1" fontAlgn="auto" latinLnBrk="0" hangingPunct="1">
              <a:lnSpc>
                <a:spcPct val="100000"/>
              </a:lnSpc>
              <a:spcBef>
                <a:spcPts val="100"/>
              </a:spcBef>
              <a:spcAft>
                <a:spcPts val="0"/>
              </a:spcAft>
              <a:buClrTx/>
              <a:buSzTx/>
              <a:tabLst/>
              <a:defRPr/>
            </a:pP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Alignment</a:t>
            </a:r>
            <a:r>
              <a:rPr kumimoji="0" lang="en-US" sz="1200" b="0" i="0" u="none" strike="noStrike" kern="1200" cap="none" spc="-3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with</a:t>
            </a:r>
            <a:r>
              <a:rPr kumimoji="0" lang="en-US" sz="1200" b="0" i="0" u="none" strike="noStrike" kern="1200" cap="none" spc="-2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en-US" sz="1200" b="0" i="0" u="none" strike="noStrike" kern="1200" cap="none" spc="-2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Department</a:t>
            </a:r>
            <a:r>
              <a:rPr kumimoji="0" lang="en-US" sz="1200" b="0" i="0" u="none" strike="noStrike" kern="1200" cap="none" spc="-2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of</a:t>
            </a:r>
            <a:r>
              <a:rPr kumimoji="0" lang="en-US" sz="1200" b="0" i="0" u="none" strike="noStrike" kern="1200" cap="none" spc="-2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Healthcare</a:t>
            </a:r>
            <a:r>
              <a:rPr kumimoji="0" lang="en-US" sz="1200" b="0" i="0" u="none" strike="noStrike" kern="1200" cap="none" spc="-2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Services</a:t>
            </a:r>
            <a:r>
              <a:rPr kumimoji="0" lang="en-US" sz="1200" b="0" i="0" u="none" strike="noStrike" kern="1200" cap="none" spc="-1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(DHCS)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Data</a:t>
            </a:r>
            <a:r>
              <a:rPr kumimoji="0" lang="en-US" sz="1200" b="0" i="0" u="none" strike="noStrike" kern="1200" cap="none" spc="-1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analytics</a:t>
            </a:r>
            <a:r>
              <a:rPr kumimoji="0" lang="en-US" sz="1200" b="0" i="0" u="none" strike="noStrike" kern="1200" cap="none" spc="-2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Healthcare</a:t>
            </a:r>
            <a:r>
              <a:rPr kumimoji="0" lang="en-US" sz="1200" b="0"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Evidence</a:t>
            </a:r>
            <a:r>
              <a:rPr kumimoji="0" lang="en-US" sz="1200" b="0" i="0" u="none" strike="noStrike" kern="1200" cap="none" spc="-25"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11" normalizeH="0" baseline="0" noProof="0">
                <a:ln>
                  <a:noFill/>
                </a:ln>
                <a:solidFill>
                  <a:srgbClr val="49452A"/>
                </a:solidFill>
                <a:effectLst/>
                <a:uLnTx/>
                <a:uFillTx/>
                <a:latin typeface="Open Sans" panose="020B0606030504020204" pitchFamily="34" charset="0"/>
                <a:ea typeface="Open Sans" panose="020B0606030504020204" pitchFamily="34" charset="0"/>
                <a:cs typeface="Open Sans" panose="020B0606030504020204" pitchFamily="34" charset="0"/>
              </a:rPr>
              <a:t>Initiative</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1" name="object 31"/>
          <p:cNvGrpSpPr/>
          <p:nvPr/>
        </p:nvGrpSpPr>
        <p:grpSpPr>
          <a:xfrm>
            <a:off x="763517" y="3258086"/>
            <a:ext cx="4304552" cy="73384"/>
            <a:chOff x="763516" y="1220745"/>
            <a:chExt cx="4304552" cy="73384"/>
          </a:xfrm>
        </p:grpSpPr>
        <p:pic>
          <p:nvPicPr>
            <p:cNvPr id="32" name="object 32"/>
            <p:cNvPicPr/>
            <p:nvPr/>
          </p:nvPicPr>
          <p:blipFill>
            <a:blip r:embed="rId3" cstate="print"/>
            <a:stretch>
              <a:fillRect/>
            </a:stretch>
          </p:blipFill>
          <p:spPr>
            <a:xfrm>
              <a:off x="763516" y="1220745"/>
              <a:ext cx="4304552" cy="73384"/>
            </a:xfrm>
            <a:prstGeom prst="rect">
              <a:avLst/>
            </a:prstGeom>
          </p:spPr>
        </p:pic>
        <p:sp>
          <p:nvSpPr>
            <p:cNvPr id="33" name="object 33"/>
            <p:cNvSpPr/>
            <p:nvPr/>
          </p:nvSpPr>
          <p:spPr>
            <a:xfrm>
              <a:off x="791337" y="1231773"/>
              <a:ext cx="4251325" cy="0"/>
            </a:xfrm>
            <a:custGeom>
              <a:avLst/>
              <a:gdLst/>
              <a:ahLst/>
              <a:cxnLst/>
              <a:rect l="l" t="t" r="r" b="b"/>
              <a:pathLst>
                <a:path w="4251325">
                  <a:moveTo>
                    <a:pt x="0" y="0"/>
                  </a:moveTo>
                  <a:lnTo>
                    <a:pt x="4251198" y="0"/>
                  </a:lnTo>
                </a:path>
              </a:pathLst>
            </a:custGeom>
            <a:ln w="9525">
              <a:solidFill>
                <a:srgbClr val="8063A1"/>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4" name="object 34"/>
          <p:cNvSpPr txBox="1"/>
          <p:nvPr/>
        </p:nvSpPr>
        <p:spPr>
          <a:xfrm>
            <a:off x="2761887" y="3293370"/>
            <a:ext cx="2277111"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Quality</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is</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central</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object 35"/>
          <p:cNvGrpSpPr/>
          <p:nvPr/>
        </p:nvGrpSpPr>
        <p:grpSpPr>
          <a:xfrm>
            <a:off x="763517" y="3616458"/>
            <a:ext cx="4304552" cy="73386"/>
            <a:chOff x="763516" y="1924069"/>
            <a:chExt cx="4304552" cy="73386"/>
          </a:xfrm>
        </p:grpSpPr>
        <p:pic>
          <p:nvPicPr>
            <p:cNvPr id="36" name="object 36"/>
            <p:cNvPicPr/>
            <p:nvPr/>
          </p:nvPicPr>
          <p:blipFill>
            <a:blip r:embed="rId3" cstate="print"/>
            <a:stretch>
              <a:fillRect/>
            </a:stretch>
          </p:blipFill>
          <p:spPr>
            <a:xfrm>
              <a:off x="763516" y="1924069"/>
              <a:ext cx="4304552" cy="73386"/>
            </a:xfrm>
            <a:prstGeom prst="rect">
              <a:avLst/>
            </a:prstGeom>
          </p:spPr>
        </p:pic>
        <p:sp>
          <p:nvSpPr>
            <p:cNvPr id="37" name="object 37"/>
            <p:cNvSpPr/>
            <p:nvPr/>
          </p:nvSpPr>
          <p:spPr>
            <a:xfrm>
              <a:off x="791337" y="1935099"/>
              <a:ext cx="4251325" cy="0"/>
            </a:xfrm>
            <a:custGeom>
              <a:avLst/>
              <a:gdLst/>
              <a:ahLst/>
              <a:cxnLst/>
              <a:rect l="l" t="t" r="r" b="b"/>
              <a:pathLst>
                <a:path w="4251325">
                  <a:moveTo>
                    <a:pt x="0" y="0"/>
                  </a:moveTo>
                  <a:lnTo>
                    <a:pt x="4251198" y="0"/>
                  </a:lnTo>
                </a:path>
              </a:pathLst>
            </a:custGeom>
            <a:ln w="9525">
              <a:solidFill>
                <a:srgbClr val="705FA8"/>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38" name="object 38"/>
          <p:cNvSpPr txBox="1"/>
          <p:nvPr/>
        </p:nvSpPr>
        <p:spPr>
          <a:xfrm>
            <a:off x="2885510" y="3651869"/>
            <a:ext cx="2143760"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Equity is</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quality</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9" name="object 39"/>
          <p:cNvGrpSpPr/>
          <p:nvPr/>
        </p:nvGrpSpPr>
        <p:grpSpPr>
          <a:xfrm>
            <a:off x="763517" y="3974830"/>
            <a:ext cx="4304552" cy="73384"/>
            <a:chOff x="763516" y="2628158"/>
            <a:chExt cx="4304552" cy="73384"/>
          </a:xfrm>
        </p:grpSpPr>
        <p:pic>
          <p:nvPicPr>
            <p:cNvPr id="40" name="object 40"/>
            <p:cNvPicPr/>
            <p:nvPr/>
          </p:nvPicPr>
          <p:blipFill>
            <a:blip r:embed="rId3" cstate="print"/>
            <a:stretch>
              <a:fillRect/>
            </a:stretch>
          </p:blipFill>
          <p:spPr>
            <a:xfrm>
              <a:off x="763516" y="2628158"/>
              <a:ext cx="4304552" cy="73384"/>
            </a:xfrm>
            <a:prstGeom prst="rect">
              <a:avLst/>
            </a:prstGeom>
          </p:spPr>
        </p:pic>
        <p:sp>
          <p:nvSpPr>
            <p:cNvPr id="41" name="object 41"/>
            <p:cNvSpPr/>
            <p:nvPr/>
          </p:nvSpPr>
          <p:spPr>
            <a:xfrm>
              <a:off x="791337" y="2639186"/>
              <a:ext cx="4251325" cy="0"/>
            </a:xfrm>
            <a:custGeom>
              <a:avLst/>
              <a:gdLst/>
              <a:ahLst/>
              <a:cxnLst/>
              <a:rect l="l" t="t" r="r" b="b"/>
              <a:pathLst>
                <a:path w="4251325">
                  <a:moveTo>
                    <a:pt x="0" y="0"/>
                  </a:moveTo>
                  <a:lnTo>
                    <a:pt x="4251198" y="0"/>
                  </a:lnTo>
                </a:path>
              </a:pathLst>
            </a:custGeom>
            <a:ln w="9525">
              <a:solidFill>
                <a:srgbClr val="5F5BAD"/>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2" name="object 42"/>
          <p:cNvSpPr txBox="1"/>
          <p:nvPr/>
        </p:nvSpPr>
        <p:spPr>
          <a:xfrm>
            <a:off x="2211062" y="4010368"/>
            <a:ext cx="2905760"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Measures</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that</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matter</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3" name="object 43"/>
          <p:cNvGrpSpPr/>
          <p:nvPr/>
        </p:nvGrpSpPr>
        <p:grpSpPr>
          <a:xfrm>
            <a:off x="763517" y="4333202"/>
            <a:ext cx="4304552" cy="73384"/>
            <a:chOff x="763516" y="3332246"/>
            <a:chExt cx="4304552" cy="73384"/>
          </a:xfrm>
        </p:grpSpPr>
        <p:pic>
          <p:nvPicPr>
            <p:cNvPr id="44" name="object 44"/>
            <p:cNvPicPr/>
            <p:nvPr/>
          </p:nvPicPr>
          <p:blipFill>
            <a:blip r:embed="rId3" cstate="print"/>
            <a:stretch>
              <a:fillRect/>
            </a:stretch>
          </p:blipFill>
          <p:spPr>
            <a:xfrm>
              <a:off x="763516" y="3332246"/>
              <a:ext cx="4304552" cy="73384"/>
            </a:xfrm>
            <a:prstGeom prst="rect">
              <a:avLst/>
            </a:prstGeom>
          </p:spPr>
        </p:pic>
        <p:sp>
          <p:nvSpPr>
            <p:cNvPr id="45" name="object 45"/>
            <p:cNvSpPr/>
            <p:nvPr/>
          </p:nvSpPr>
          <p:spPr>
            <a:xfrm>
              <a:off x="791337" y="3343274"/>
              <a:ext cx="4251325" cy="0"/>
            </a:xfrm>
            <a:custGeom>
              <a:avLst/>
              <a:gdLst/>
              <a:ahLst/>
              <a:cxnLst/>
              <a:rect l="l" t="t" r="r" b="b"/>
              <a:pathLst>
                <a:path w="4251325">
                  <a:moveTo>
                    <a:pt x="0" y="0"/>
                  </a:moveTo>
                  <a:lnTo>
                    <a:pt x="4251198" y="0"/>
                  </a:lnTo>
                </a:path>
              </a:pathLst>
            </a:custGeom>
            <a:ln w="9525">
              <a:solidFill>
                <a:srgbClr val="5667B4"/>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6" name="object 46"/>
          <p:cNvSpPr txBox="1"/>
          <p:nvPr/>
        </p:nvSpPr>
        <p:spPr>
          <a:xfrm>
            <a:off x="2501511" y="4368867"/>
            <a:ext cx="2566671"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Make</a:t>
            </a:r>
            <a:r>
              <a:rPr kumimoji="0" lang="en-US" b="0" i="0" u="none" strike="noStrike" kern="1200" cap="none" spc="-2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quality</a:t>
            </a:r>
            <a:r>
              <a:rPr kumimoji="0" lang="en-US" b="0"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count</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7" name="object 47"/>
          <p:cNvGrpSpPr/>
          <p:nvPr/>
        </p:nvGrpSpPr>
        <p:grpSpPr>
          <a:xfrm>
            <a:off x="763517" y="4691574"/>
            <a:ext cx="4304552" cy="73384"/>
            <a:chOff x="763516" y="4035573"/>
            <a:chExt cx="4304552" cy="73384"/>
          </a:xfrm>
        </p:grpSpPr>
        <p:pic>
          <p:nvPicPr>
            <p:cNvPr id="48" name="object 48"/>
            <p:cNvPicPr/>
            <p:nvPr/>
          </p:nvPicPr>
          <p:blipFill>
            <a:blip r:embed="rId3" cstate="print"/>
            <a:stretch>
              <a:fillRect/>
            </a:stretch>
          </p:blipFill>
          <p:spPr>
            <a:xfrm>
              <a:off x="763516" y="4035573"/>
              <a:ext cx="4304552" cy="73384"/>
            </a:xfrm>
            <a:prstGeom prst="rect">
              <a:avLst/>
            </a:prstGeom>
          </p:spPr>
        </p:pic>
        <p:sp>
          <p:nvSpPr>
            <p:cNvPr id="49" name="object 49"/>
            <p:cNvSpPr/>
            <p:nvPr/>
          </p:nvSpPr>
          <p:spPr>
            <a:xfrm>
              <a:off x="791337" y="4046601"/>
              <a:ext cx="4251325" cy="0"/>
            </a:xfrm>
            <a:custGeom>
              <a:avLst/>
              <a:gdLst/>
              <a:ahLst/>
              <a:cxnLst/>
              <a:rect l="l" t="t" r="r" b="b"/>
              <a:pathLst>
                <a:path w="4251325">
                  <a:moveTo>
                    <a:pt x="0" y="0"/>
                  </a:moveTo>
                  <a:lnTo>
                    <a:pt x="4251198" y="0"/>
                  </a:lnTo>
                </a:path>
              </a:pathLst>
            </a:custGeom>
            <a:ln w="9525">
              <a:solidFill>
                <a:srgbClr val="5279B9"/>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50" name="object 50"/>
          <p:cNvSpPr txBox="1"/>
          <p:nvPr/>
        </p:nvSpPr>
        <p:spPr>
          <a:xfrm>
            <a:off x="1645631" y="4727366"/>
            <a:ext cx="3549015"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Amplify</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through</a:t>
            </a:r>
            <a:r>
              <a:rPr kumimoji="0" lang="en-US" b="0" i="0" u="none" strike="noStrike" kern="1200" cap="none" spc="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11"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alignment</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1" name="object 51"/>
          <p:cNvGrpSpPr/>
          <p:nvPr/>
        </p:nvGrpSpPr>
        <p:grpSpPr>
          <a:xfrm>
            <a:off x="763517" y="5049946"/>
            <a:ext cx="4304552" cy="73384"/>
            <a:chOff x="763516" y="4739661"/>
            <a:chExt cx="4304552" cy="73384"/>
          </a:xfrm>
        </p:grpSpPr>
        <p:pic>
          <p:nvPicPr>
            <p:cNvPr id="52" name="object 52"/>
            <p:cNvPicPr/>
            <p:nvPr/>
          </p:nvPicPr>
          <p:blipFill>
            <a:blip r:embed="rId3" cstate="print"/>
            <a:stretch>
              <a:fillRect/>
            </a:stretch>
          </p:blipFill>
          <p:spPr>
            <a:xfrm>
              <a:off x="763516" y="4739661"/>
              <a:ext cx="4304552" cy="73384"/>
            </a:xfrm>
            <a:prstGeom prst="rect">
              <a:avLst/>
            </a:prstGeom>
          </p:spPr>
        </p:pic>
        <p:sp>
          <p:nvSpPr>
            <p:cNvPr id="53" name="object 53"/>
            <p:cNvSpPr/>
            <p:nvPr/>
          </p:nvSpPr>
          <p:spPr>
            <a:xfrm>
              <a:off x="791337" y="4750689"/>
              <a:ext cx="4251325" cy="0"/>
            </a:xfrm>
            <a:custGeom>
              <a:avLst/>
              <a:gdLst/>
              <a:ahLst/>
              <a:cxnLst/>
              <a:rect l="l" t="t" r="r" b="b"/>
              <a:pathLst>
                <a:path w="4251325">
                  <a:moveTo>
                    <a:pt x="0" y="0"/>
                  </a:moveTo>
                  <a:lnTo>
                    <a:pt x="4251198" y="0"/>
                  </a:lnTo>
                </a:path>
              </a:pathLst>
            </a:custGeom>
            <a:ln w="9525">
              <a:solidFill>
                <a:srgbClr val="4F91C0"/>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54" name="object 54"/>
          <p:cNvSpPr txBox="1"/>
          <p:nvPr/>
        </p:nvSpPr>
        <p:spPr>
          <a:xfrm>
            <a:off x="2248147" y="5085865"/>
            <a:ext cx="2820035"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Promote</a:t>
            </a:r>
            <a:r>
              <a:rPr kumimoji="0" lang="en-US" b="0" i="0" u="none" strike="noStrike" kern="1200" cap="none" spc="-2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public</a:t>
            </a:r>
            <a:r>
              <a:rPr kumimoji="0" lang="en-US" b="0" i="0" u="none" strike="noStrike" kern="1200" cap="none" spc="-2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good</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5" name="object 55"/>
          <p:cNvGrpSpPr/>
          <p:nvPr/>
        </p:nvGrpSpPr>
        <p:grpSpPr>
          <a:xfrm>
            <a:off x="763517" y="5408316"/>
            <a:ext cx="4304552" cy="73384"/>
            <a:chOff x="763516" y="5442987"/>
            <a:chExt cx="4304552" cy="73384"/>
          </a:xfrm>
        </p:grpSpPr>
        <p:pic>
          <p:nvPicPr>
            <p:cNvPr id="56" name="object 56"/>
            <p:cNvPicPr/>
            <p:nvPr/>
          </p:nvPicPr>
          <p:blipFill>
            <a:blip r:embed="rId3" cstate="print"/>
            <a:stretch>
              <a:fillRect/>
            </a:stretch>
          </p:blipFill>
          <p:spPr>
            <a:xfrm>
              <a:off x="763516" y="5442987"/>
              <a:ext cx="4304552" cy="73384"/>
            </a:xfrm>
            <a:prstGeom prst="rect">
              <a:avLst/>
            </a:prstGeom>
          </p:spPr>
        </p:pic>
        <p:sp>
          <p:nvSpPr>
            <p:cNvPr id="57" name="object 57"/>
            <p:cNvSpPr/>
            <p:nvPr/>
          </p:nvSpPr>
          <p:spPr>
            <a:xfrm>
              <a:off x="791337" y="5454015"/>
              <a:ext cx="4251325" cy="0"/>
            </a:xfrm>
            <a:custGeom>
              <a:avLst/>
              <a:gdLst/>
              <a:ahLst/>
              <a:cxnLst/>
              <a:rect l="l" t="t" r="r" b="b"/>
              <a:pathLst>
                <a:path w="4251325">
                  <a:moveTo>
                    <a:pt x="0" y="0"/>
                  </a:moveTo>
                  <a:lnTo>
                    <a:pt x="4251198" y="0"/>
                  </a:lnTo>
                </a:path>
              </a:pathLst>
            </a:custGeom>
            <a:ln w="9525">
              <a:solidFill>
                <a:srgbClr val="4AACC5"/>
              </a:solidFill>
            </a:ln>
          </p:spPr>
          <p:txBody>
            <a:bodyPr wrap="square" lIns="0" tIns="0" rIns="0" bIns="0" rtlCol="0"/>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58" name="object 58"/>
          <p:cNvSpPr txBox="1"/>
          <p:nvPr/>
        </p:nvSpPr>
        <p:spPr>
          <a:xfrm>
            <a:off x="2830494" y="5444363"/>
            <a:ext cx="2179320"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Care</a:t>
            </a:r>
            <a:r>
              <a:rPr kumimoji="0" lang="en-US" b="0" i="0" u="none" strike="noStrike" kern="1200" cap="none" spc="-75"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about</a:t>
            </a:r>
            <a:r>
              <a:rPr kumimoji="0" lang="en-US" b="0" i="0" u="none" strike="noStrike" kern="1200" cap="none" spc="-6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0" u="none" strike="noStrike" kern="1200" cap="none" spc="-2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rPr>
              <a:t>cost</a:t>
            </a:r>
            <a:endParaRPr kumimoji="0" lang="en-US" b="0" i="0" u="none" strike="noStrike" kern="1200" cap="none" spc="0" normalizeH="0" baseline="0" noProof="0">
              <a:ln>
                <a:noFill/>
              </a:ln>
              <a:solidFill>
                <a:srgbClr val="1D1B2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0617-94E7-DB0F-EC3E-89EAF50B3BF8}"/>
              </a:ext>
            </a:extLst>
          </p:cNvPr>
          <p:cNvSpPr>
            <a:spLocks noGrp="1"/>
          </p:cNvSpPr>
          <p:nvPr>
            <p:ph type="title"/>
          </p:nvPr>
        </p:nvSpPr>
        <p:spPr>
          <a:xfrm>
            <a:off x="846178" y="915238"/>
            <a:ext cx="11582400" cy="537981"/>
          </a:xfrm>
        </p:spPr>
        <p:txBody>
          <a:bodyPr/>
          <a:lstStyle/>
          <a:p>
            <a:r>
              <a:rPr lang="en-US"/>
              <a:t>Contract Workgroup Process </a:t>
            </a:r>
          </a:p>
        </p:txBody>
      </p:sp>
      <p:sp>
        <p:nvSpPr>
          <p:cNvPr id="4" name="Text Placeholder 3">
            <a:extLst>
              <a:ext uri="{FF2B5EF4-FFF2-40B4-BE49-F238E27FC236}">
                <a16:creationId xmlns:a16="http://schemas.microsoft.com/office/drawing/2014/main" id="{8637885B-F789-5679-5ACF-A064E6777C80}"/>
              </a:ext>
            </a:extLst>
          </p:cNvPr>
          <p:cNvSpPr>
            <a:spLocks noGrp="1"/>
          </p:cNvSpPr>
          <p:nvPr>
            <p:ph type="body" sz="quarter" idx="10"/>
          </p:nvPr>
        </p:nvSpPr>
        <p:spPr>
          <a:xfrm>
            <a:off x="3731173" y="1808862"/>
            <a:ext cx="8057199" cy="5468041"/>
          </a:xfrm>
        </p:spPr>
        <p:txBody>
          <a:bodyPr>
            <a:normAutofit/>
          </a:bodyPr>
          <a:lstStyle/>
          <a:p>
            <a:r>
              <a:rPr lang="en-US" sz="1800"/>
              <a:t>Covered California leadership and staff engage in strategic planning sessions to develop concept proposal for the framework, principles, and priority areas for focus</a:t>
            </a:r>
          </a:p>
          <a:p>
            <a:r>
              <a:rPr lang="en-US" sz="1800"/>
              <a:t>Contract Amendment Workgroup</a:t>
            </a:r>
          </a:p>
          <a:p>
            <a:pPr lvl="1">
              <a:buFont typeface="Wingdings" panose="05000000000000000000" pitchFamily="2" charset="2"/>
              <a:buChar char="§"/>
            </a:pPr>
            <a:r>
              <a:rPr lang="en-US" sz="1800"/>
              <a:t>Scheduled monthly meetings</a:t>
            </a:r>
          </a:p>
          <a:p>
            <a:pPr lvl="1">
              <a:buFont typeface="Wingdings" panose="05000000000000000000" pitchFamily="2" charset="2"/>
              <a:buChar char="§"/>
            </a:pPr>
            <a:r>
              <a:rPr lang="en-US" sz="1800"/>
              <a:t>Forum for large group discussion on QDP enrollment, utilization and proposed changes to Attachments 1 and 2</a:t>
            </a:r>
          </a:p>
          <a:p>
            <a:pPr lvl="1">
              <a:buFont typeface="Wingdings" panose="05000000000000000000" pitchFamily="2" charset="2"/>
              <a:buChar char="§"/>
            </a:pPr>
            <a:r>
              <a:rPr lang="en-US" sz="1800"/>
              <a:t>Learning space to share ideas and best practices among stakeholders</a:t>
            </a:r>
          </a:p>
          <a:p>
            <a:pPr lvl="1">
              <a:buFont typeface="Wingdings" panose="05000000000000000000" pitchFamily="2" charset="2"/>
              <a:buChar char="§"/>
            </a:pPr>
            <a:r>
              <a:rPr lang="en-US" sz="1800"/>
              <a:t>Participants review and give feedback on contract proposals and draft contract language</a:t>
            </a:r>
          </a:p>
          <a:p>
            <a:pPr lvl="1">
              <a:buFont typeface="Wingdings" panose="05000000000000000000" pitchFamily="2" charset="2"/>
              <a:buChar char="§"/>
            </a:pPr>
            <a:r>
              <a:rPr lang="en-US" sz="1800"/>
              <a:t>Additional focus group meetings on specific priority areas scheduled as necessary to help facilitate contract development</a:t>
            </a:r>
          </a:p>
          <a:p>
            <a:endParaRPr lang="en-US" sz="1800"/>
          </a:p>
        </p:txBody>
      </p:sp>
      <p:sp>
        <p:nvSpPr>
          <p:cNvPr id="3" name="Slide Number Placeholder 2">
            <a:extLst>
              <a:ext uri="{FF2B5EF4-FFF2-40B4-BE49-F238E27FC236}">
                <a16:creationId xmlns:a16="http://schemas.microsoft.com/office/drawing/2014/main" id="{627635BD-A393-6F7E-6960-02A0ACA85FC5}"/>
              </a:ext>
            </a:extLst>
          </p:cNvPr>
          <p:cNvSpPr>
            <a:spLocks noGrp="1"/>
          </p:cNvSpPr>
          <p:nvPr>
            <p:ph type="sldNum" sz="quarter" idx="2"/>
          </p:nvPr>
        </p:nvSpPr>
        <p:spPr/>
        <p:txBody>
          <a:bodyPr/>
          <a:lstStyle/>
          <a:p>
            <a:pPr lvl="0"/>
            <a:fld id="{C8146628-1A01-9741-8A8B-916D51547CC7}" type="slidenum">
              <a:rPr lang="en-US" noProof="0" smtClean="0"/>
              <a:pPr lvl="0"/>
              <a:t>77</a:t>
            </a:fld>
            <a:endParaRPr lang="en-US" noProof="0"/>
          </a:p>
        </p:txBody>
      </p:sp>
      <p:graphicFrame>
        <p:nvGraphicFramePr>
          <p:cNvPr id="5" name="Diagram 4">
            <a:extLst>
              <a:ext uri="{FF2B5EF4-FFF2-40B4-BE49-F238E27FC236}">
                <a16:creationId xmlns:a16="http://schemas.microsoft.com/office/drawing/2014/main" id="{77FC0FCD-C825-0EF6-FF7D-7052FFAD0D92}"/>
              </a:ext>
            </a:extLst>
          </p:cNvPr>
          <p:cNvGraphicFramePr/>
          <p:nvPr>
            <p:extLst>
              <p:ext uri="{D42A27DB-BD31-4B8C-83A1-F6EECF244321}">
                <p14:modId xmlns:p14="http://schemas.microsoft.com/office/powerpoint/2010/main" val="2575633596"/>
              </p:ext>
            </p:extLst>
          </p:nvPr>
        </p:nvGraphicFramePr>
        <p:xfrm>
          <a:off x="-272413" y="1078121"/>
          <a:ext cx="4515556" cy="5791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593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3F3D-48E9-7FDB-75CB-050752A0E369}"/>
              </a:ext>
            </a:extLst>
          </p:cNvPr>
          <p:cNvSpPr>
            <a:spLocks noGrp="1"/>
          </p:cNvSpPr>
          <p:nvPr>
            <p:ph type="title"/>
          </p:nvPr>
        </p:nvSpPr>
        <p:spPr>
          <a:xfrm>
            <a:off x="609600" y="1130564"/>
            <a:ext cx="11582400" cy="537981"/>
          </a:xfrm>
        </p:spPr>
        <p:txBody>
          <a:bodyPr>
            <a:noAutofit/>
          </a:bodyPr>
          <a:lstStyle/>
          <a:p>
            <a:r>
              <a:rPr lang="en-US" noProof="0"/>
              <a:t>QDP Issuer 2027 Amendment Timeline for Attachments 1 and 2</a:t>
            </a:r>
            <a:endParaRPr lang="en-US"/>
          </a:p>
        </p:txBody>
      </p:sp>
      <p:sp>
        <p:nvSpPr>
          <p:cNvPr id="4" name="Slide Number Placeholder 3">
            <a:extLst>
              <a:ext uri="{FF2B5EF4-FFF2-40B4-BE49-F238E27FC236}">
                <a16:creationId xmlns:a16="http://schemas.microsoft.com/office/drawing/2014/main" id="{CD363CEA-86ED-2E49-8AFA-C08CD0FE9D5B}"/>
              </a:ext>
            </a:extLst>
          </p:cNvPr>
          <p:cNvSpPr>
            <a:spLocks noGrp="1"/>
          </p:cNvSpPr>
          <p:nvPr>
            <p:ph type="sldNum" sz="quarter" idx="2"/>
          </p:nvPr>
        </p:nvSpPr>
        <p:spPr/>
        <p:txBody>
          <a:bodyPr/>
          <a:lstStyle/>
          <a:p>
            <a:pPr lvl="0"/>
            <a:fld id="{C8146628-1A01-9741-8A8B-916D51547CC7}" type="slidenum">
              <a:rPr lang="en-US" noProof="0" smtClean="0"/>
              <a:pPr lvl="0"/>
              <a:t>78</a:t>
            </a:fld>
            <a:endParaRPr lang="en-US" noProof="0"/>
          </a:p>
        </p:txBody>
      </p:sp>
      <p:graphicFrame>
        <p:nvGraphicFramePr>
          <p:cNvPr id="5" name="Diagram 4">
            <a:extLst>
              <a:ext uri="{FF2B5EF4-FFF2-40B4-BE49-F238E27FC236}">
                <a16:creationId xmlns:a16="http://schemas.microsoft.com/office/drawing/2014/main" id="{1D0DACD8-BB96-D017-67E7-D6C06BB8C167}"/>
              </a:ext>
            </a:extLst>
          </p:cNvPr>
          <p:cNvGraphicFramePr/>
          <p:nvPr>
            <p:extLst>
              <p:ext uri="{D42A27DB-BD31-4B8C-83A1-F6EECF244321}">
                <p14:modId xmlns:p14="http://schemas.microsoft.com/office/powerpoint/2010/main" val="1815446122"/>
              </p:ext>
            </p:extLst>
          </p:nvPr>
        </p:nvGraphicFramePr>
        <p:xfrm>
          <a:off x="304800" y="2210112"/>
          <a:ext cx="11665149" cy="2160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00AB919-5CB0-6E29-4527-C065AABE5423}"/>
              </a:ext>
            </a:extLst>
          </p:cNvPr>
          <p:cNvSpPr/>
          <p:nvPr/>
        </p:nvSpPr>
        <p:spPr>
          <a:xfrm>
            <a:off x="404154" y="4496919"/>
            <a:ext cx="1415716" cy="1030661"/>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Contract Workgroup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March –  June 2025</a:t>
            </a:r>
            <a:endParaRPr kumimoji="0" lang="en-US" sz="16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24D222D-A072-0D9E-3697-08EACD96D84F}"/>
              </a:ext>
            </a:extLst>
          </p:cNvPr>
          <p:cNvSpPr/>
          <p:nvPr/>
        </p:nvSpPr>
        <p:spPr>
          <a:xfrm>
            <a:off x="1935733" y="4496920"/>
            <a:ext cx="1490187" cy="1030663"/>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Public Comment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August 2025</a:t>
            </a:r>
          </a:p>
        </p:txBody>
      </p:sp>
      <p:sp>
        <p:nvSpPr>
          <p:cNvPr id="8" name="Rectangle 7">
            <a:extLst>
              <a:ext uri="{FF2B5EF4-FFF2-40B4-BE49-F238E27FC236}">
                <a16:creationId xmlns:a16="http://schemas.microsoft.com/office/drawing/2014/main" id="{89835378-9E1E-2B17-497B-899AAA985056}"/>
              </a:ext>
            </a:extLst>
          </p:cNvPr>
          <p:cNvSpPr/>
          <p:nvPr/>
        </p:nvSpPr>
        <p:spPr>
          <a:xfrm>
            <a:off x="3541783" y="4496920"/>
            <a:ext cx="1568788" cy="1030663"/>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Public Comment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September 2025</a:t>
            </a:r>
          </a:p>
        </p:txBody>
      </p:sp>
      <p:sp>
        <p:nvSpPr>
          <p:cNvPr id="9" name="Rectangle 8">
            <a:extLst>
              <a:ext uri="{FF2B5EF4-FFF2-40B4-BE49-F238E27FC236}">
                <a16:creationId xmlns:a16="http://schemas.microsoft.com/office/drawing/2014/main" id="{DD784EF9-0E42-6272-F086-4F888B6CD103}"/>
              </a:ext>
            </a:extLst>
          </p:cNvPr>
          <p:cNvSpPr/>
          <p:nvPr/>
        </p:nvSpPr>
        <p:spPr>
          <a:xfrm>
            <a:off x="8433257" y="4496921"/>
            <a:ext cx="1355368" cy="1030661"/>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Board 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January 2026</a:t>
            </a:r>
          </a:p>
        </p:txBody>
      </p:sp>
      <p:sp>
        <p:nvSpPr>
          <p:cNvPr id="10" name="Rectangle 9">
            <a:extLst>
              <a:ext uri="{FF2B5EF4-FFF2-40B4-BE49-F238E27FC236}">
                <a16:creationId xmlns:a16="http://schemas.microsoft.com/office/drawing/2014/main" id="{960CE0EC-DB7D-FBFD-615B-8435D4B2713A}"/>
              </a:ext>
            </a:extLst>
          </p:cNvPr>
          <p:cNvSpPr/>
          <p:nvPr/>
        </p:nvSpPr>
        <p:spPr>
          <a:xfrm>
            <a:off x="9904491" y="4496923"/>
            <a:ext cx="1883355" cy="1030661"/>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Board Approval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PY 2027 Amendment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Feb/March 2026</a:t>
            </a:r>
          </a:p>
        </p:txBody>
      </p:sp>
      <p:sp>
        <p:nvSpPr>
          <p:cNvPr id="11" name="Rectangle 10">
            <a:extLst>
              <a:ext uri="{FF2B5EF4-FFF2-40B4-BE49-F238E27FC236}">
                <a16:creationId xmlns:a16="http://schemas.microsoft.com/office/drawing/2014/main" id="{8DD4B942-F272-EF25-43FE-7799B5BE1E98}"/>
              </a:ext>
            </a:extLst>
          </p:cNvPr>
          <p:cNvSpPr/>
          <p:nvPr/>
        </p:nvSpPr>
        <p:spPr>
          <a:xfrm>
            <a:off x="5226434" y="4496919"/>
            <a:ext cx="1487549" cy="1030663"/>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Public Comment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October 2025</a:t>
            </a:r>
          </a:p>
        </p:txBody>
      </p:sp>
      <p:sp>
        <p:nvSpPr>
          <p:cNvPr id="12" name="Rectangle 11">
            <a:extLst>
              <a:ext uri="{FF2B5EF4-FFF2-40B4-BE49-F238E27FC236}">
                <a16:creationId xmlns:a16="http://schemas.microsoft.com/office/drawing/2014/main" id="{778BEBE4-C6D9-BE5E-E9E0-F9D0DB9F919C}"/>
              </a:ext>
            </a:extLst>
          </p:cNvPr>
          <p:cNvSpPr/>
          <p:nvPr/>
        </p:nvSpPr>
        <p:spPr>
          <a:xfrm>
            <a:off x="6829846" y="4496919"/>
            <a:ext cx="1487548" cy="1030663"/>
          </a:xfrm>
          <a:prstGeom prst="rect">
            <a:avLst/>
          </a:prstGeom>
          <a:noFill/>
          <a:ln w="6350">
            <a:solidFill>
              <a:srgbClr val="1ABFD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Public Comment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54D56"/>
                </a:solidFill>
                <a:effectLst/>
                <a:uLnTx/>
                <a:uFillTx/>
                <a:latin typeface="Open Sans" panose="020B0606030504020204" pitchFamily="34" charset="0"/>
                <a:ea typeface="Open Sans" panose="020B0606030504020204" pitchFamily="34" charset="0"/>
                <a:cs typeface="Open Sans" panose="020B0606030504020204" pitchFamily="34" charset="0"/>
              </a:rPr>
              <a:t>November 2025</a:t>
            </a:r>
          </a:p>
        </p:txBody>
      </p:sp>
    </p:spTree>
    <p:extLst>
      <p:ext uri="{BB962C8B-B14F-4D97-AF65-F5344CB8AC3E}">
        <p14:creationId xmlns:p14="http://schemas.microsoft.com/office/powerpoint/2010/main" val="4140175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B72D-3DF4-4506-96BE-B82E4062345D}"/>
              </a:ext>
            </a:extLst>
          </p:cNvPr>
          <p:cNvSpPr>
            <a:spLocks noGrp="1"/>
          </p:cNvSpPr>
          <p:nvPr>
            <p:ph type="title"/>
          </p:nvPr>
        </p:nvSpPr>
        <p:spPr>
          <a:xfrm>
            <a:off x="835620" y="2420983"/>
            <a:ext cx="10515600" cy="2018877"/>
          </a:xfrm>
        </p:spPr>
        <p:txBody>
          <a:bodyPr>
            <a:normAutofit/>
          </a:bodyPr>
          <a:lstStyle/>
          <a:p>
            <a:r>
              <a:rPr lang="en-US" sz="7200">
                <a:solidFill>
                  <a:prstClr val="white"/>
                </a:solidFill>
              </a:rPr>
              <a:t>Questions/Feedback</a:t>
            </a:r>
          </a:p>
        </p:txBody>
      </p:sp>
      <p:sp>
        <p:nvSpPr>
          <p:cNvPr id="4" name="Slide Number Placeholder 3">
            <a:extLst>
              <a:ext uri="{FF2B5EF4-FFF2-40B4-BE49-F238E27FC236}">
                <a16:creationId xmlns:a16="http://schemas.microsoft.com/office/drawing/2014/main" id="{1BE7C84E-EA8B-41FE-B178-A1DA4DA1DC3B}"/>
              </a:ext>
            </a:extLst>
          </p:cNvPr>
          <p:cNvSpPr>
            <a:spLocks noGrp="1"/>
          </p:cNvSpPr>
          <p:nvPr>
            <p:ph type="sldNum" sz="quarter" idx="4294967295"/>
          </p:nvPr>
        </p:nvSpPr>
        <p:spPr>
          <a:xfrm>
            <a:off x="11217275" y="6362700"/>
            <a:ext cx="9747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prstClr val="white"/>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933"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1722434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62246-F8AA-0028-4EB0-586A85193BF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2CFCD7B-EEB4-C377-409E-5B11155C5484}"/>
              </a:ext>
            </a:extLst>
          </p:cNvPr>
          <p:cNvSpPr>
            <a:spLocks noGrp="1"/>
          </p:cNvSpPr>
          <p:nvPr>
            <p:ph type="title"/>
          </p:nvPr>
        </p:nvSpPr>
        <p:spPr>
          <a:xfrm>
            <a:off x="595312" y="865603"/>
            <a:ext cx="10862230" cy="538162"/>
          </a:xfrm>
        </p:spPr>
        <p:txBody>
          <a:bodyPr lIns="91440" tIns="45720" rIns="91440" bIns="45720" anchor="t">
            <a:noAutofit/>
          </a:bodyPr>
          <a:lstStyle/>
          <a:p>
            <a:r>
              <a:rPr lang="en-US" cap="none">
                <a:latin typeface="Source Serif 4 Black"/>
                <a:ea typeface="Open Sans"/>
                <a:cs typeface="Open Sans"/>
              </a:rPr>
              <a:t>Federally </a:t>
            </a:r>
            <a:r>
              <a:rPr lang="en-US">
                <a:latin typeface="Source Serif 4 Black"/>
                <a:ea typeface="Open Sans"/>
                <a:cs typeface="Open Sans"/>
              </a:rPr>
              <a:t>Recognized</a:t>
            </a:r>
            <a:r>
              <a:rPr lang="en-US" cap="none">
                <a:latin typeface="Source Serif 4 Black"/>
                <a:ea typeface="Open Sans"/>
                <a:cs typeface="Open Sans"/>
              </a:rPr>
              <a:t> AI/AN Enrollment by Region</a:t>
            </a:r>
          </a:p>
        </p:txBody>
      </p:sp>
      <p:sp>
        <p:nvSpPr>
          <p:cNvPr id="4" name="Slide Number Placeholder 3">
            <a:extLst>
              <a:ext uri="{FF2B5EF4-FFF2-40B4-BE49-F238E27FC236}">
                <a16:creationId xmlns:a16="http://schemas.microsoft.com/office/drawing/2014/main" id="{A28EE135-0EDF-42F4-1701-1313A22A00BB}"/>
              </a:ext>
            </a:extLst>
          </p:cNvPr>
          <p:cNvSpPr>
            <a:spLocks noGrp="1"/>
          </p:cNvSpPr>
          <p:nvPr>
            <p:ph type="sldNum" sz="quarter" idx="2"/>
          </p:nvPr>
        </p:nvSpPr>
        <p:spPr>
          <a:xfrm>
            <a:off x="10598347" y="223237"/>
            <a:ext cx="998500" cy="365760"/>
          </a:xfrm>
        </p:spPr>
        <p:txBody>
          <a:bodyPr/>
          <a:lstStyle/>
          <a:p>
            <a:pPr lvl="0"/>
            <a:fld id="{C8146628-1A01-9741-8A8B-916D51547CC7}" type="slidenum">
              <a:rPr lang="en-US" noProof="0"/>
              <a:pPr lvl="0"/>
              <a:t>8</a:t>
            </a:fld>
            <a:endParaRPr lang="en-US" noProof="0"/>
          </a:p>
        </p:txBody>
      </p:sp>
      <p:pic>
        <p:nvPicPr>
          <p:cNvPr id="8" name="Picture 7">
            <a:extLst>
              <a:ext uri="{FF2B5EF4-FFF2-40B4-BE49-F238E27FC236}">
                <a16:creationId xmlns:a16="http://schemas.microsoft.com/office/drawing/2014/main" id="{2A192A0C-822D-1C6D-89C8-49C609C43CB7}"/>
              </a:ext>
            </a:extLst>
          </p:cNvPr>
          <p:cNvPicPr>
            <a:picLocks noChangeAspect="1"/>
          </p:cNvPicPr>
          <p:nvPr/>
        </p:nvPicPr>
        <p:blipFill>
          <a:blip r:embed="rId3"/>
          <a:stretch>
            <a:fillRect/>
          </a:stretch>
        </p:blipFill>
        <p:spPr>
          <a:xfrm>
            <a:off x="10994290" y="5934184"/>
            <a:ext cx="973830" cy="354949"/>
          </a:xfrm>
          <a:prstGeom prst="rect">
            <a:avLst/>
          </a:prstGeom>
        </p:spPr>
      </p:pic>
      <p:graphicFrame>
        <p:nvGraphicFramePr>
          <p:cNvPr id="10" name="Table 9">
            <a:extLst>
              <a:ext uri="{FF2B5EF4-FFF2-40B4-BE49-F238E27FC236}">
                <a16:creationId xmlns:a16="http://schemas.microsoft.com/office/drawing/2014/main" id="{269CC708-1A8F-3FF5-DE91-EECA090C9D6C}"/>
              </a:ext>
            </a:extLst>
          </p:cNvPr>
          <p:cNvGraphicFramePr>
            <a:graphicFrameLocks noGrp="1"/>
          </p:cNvGraphicFramePr>
          <p:nvPr>
            <p:extLst>
              <p:ext uri="{D42A27DB-BD31-4B8C-83A1-F6EECF244321}">
                <p14:modId xmlns:p14="http://schemas.microsoft.com/office/powerpoint/2010/main" val="2590096639"/>
              </p:ext>
            </p:extLst>
          </p:nvPr>
        </p:nvGraphicFramePr>
        <p:xfrm>
          <a:off x="731519" y="2240892"/>
          <a:ext cx="6405115" cy="4392733"/>
        </p:xfrm>
        <a:graphic>
          <a:graphicData uri="http://schemas.openxmlformats.org/drawingml/2006/table">
            <a:tbl>
              <a:tblPr firstRow="1" firstCol="1" bandRow="1">
                <a:tableStyleId>{7DF18680-E054-41AD-8BC1-D1AEF772440D}</a:tableStyleId>
              </a:tblPr>
              <a:tblGrid>
                <a:gridCol w="3003769">
                  <a:extLst>
                    <a:ext uri="{9D8B030D-6E8A-4147-A177-3AD203B41FA5}">
                      <a16:colId xmlns:a16="http://schemas.microsoft.com/office/drawing/2014/main" val="20000"/>
                    </a:ext>
                  </a:extLst>
                </a:gridCol>
                <a:gridCol w="1133782">
                  <a:extLst>
                    <a:ext uri="{9D8B030D-6E8A-4147-A177-3AD203B41FA5}">
                      <a16:colId xmlns:a16="http://schemas.microsoft.com/office/drawing/2014/main" val="717744891"/>
                    </a:ext>
                  </a:extLst>
                </a:gridCol>
                <a:gridCol w="1133782">
                  <a:extLst>
                    <a:ext uri="{9D8B030D-6E8A-4147-A177-3AD203B41FA5}">
                      <a16:colId xmlns:a16="http://schemas.microsoft.com/office/drawing/2014/main" val="510473660"/>
                    </a:ext>
                  </a:extLst>
                </a:gridCol>
                <a:gridCol w="1133782">
                  <a:extLst>
                    <a:ext uri="{9D8B030D-6E8A-4147-A177-3AD203B41FA5}">
                      <a16:colId xmlns:a16="http://schemas.microsoft.com/office/drawing/2014/main" val="794809444"/>
                    </a:ext>
                  </a:extLst>
                </a:gridCol>
              </a:tblGrid>
              <a:tr h="333529">
                <a:tc>
                  <a:txBody>
                    <a:bodyPr/>
                    <a:lstStyle/>
                    <a:p>
                      <a:pPr marL="0" marR="0" algn="ctr">
                        <a:spcBef>
                          <a:spcPts val="0"/>
                        </a:spcBef>
                        <a:spcAft>
                          <a:spcPts val="0"/>
                        </a:spcAft>
                      </a:pPr>
                      <a:r>
                        <a:rPr lang="en-US" sz="1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 of</a:t>
                      </a:r>
                    </a:p>
                  </a:txBody>
                  <a:tcPr marL="89311" marR="89311" marT="0" marB="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4/10/2025</a:t>
                      </a:r>
                    </a:p>
                  </a:txBody>
                  <a:tcPr marL="89311" marR="89311" marT="0"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7/24/2025</a:t>
                      </a:r>
                    </a:p>
                  </a:txBody>
                  <a:tcPr marL="89311" marR="893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BAD2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9/29/2025</a:t>
                      </a:r>
                    </a:p>
                  </a:txBody>
                  <a:tcPr marL="89311" marR="89311"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BAD2E"/>
                    </a:solidFill>
                  </a:tcPr>
                </a:tc>
                <a:extLst>
                  <a:ext uri="{0D108BD9-81ED-4DB2-BD59-A6C34878D82A}">
                    <a16:rowId xmlns:a16="http://schemas.microsoft.com/office/drawing/2014/main" val="1705248766"/>
                  </a:ext>
                </a:extLst>
              </a:tr>
              <a:tr h="223047">
                <a:tc>
                  <a:txBody>
                    <a:bodyPr/>
                    <a:lstStyle/>
                    <a:p>
                      <a:pPr marL="0" marR="0" lvl="0" indent="0" algn="ctr" defTabSz="887553" rtl="0" eaLnBrk="1" fontAlgn="auto" latinLnBrk="0" hangingPunct="1">
                        <a:lnSpc>
                          <a:spcPct val="100000"/>
                        </a:lnSpc>
                        <a:spcBef>
                          <a:spcPts val="0"/>
                        </a:spcBef>
                        <a:spcAft>
                          <a:spcPts val="0"/>
                        </a:spcAft>
                        <a:buClrTx/>
                        <a:buSzTx/>
                        <a:buFontTx/>
                        <a:buNone/>
                        <a:tabLst/>
                        <a:defRPr/>
                      </a:pPr>
                      <a:r>
                        <a:rPr lang="en-US" sz="1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Issuer</a:t>
                      </a:r>
                    </a:p>
                  </a:txBody>
                  <a:tcPr marL="89311" marR="89311" marT="0" marB="0" anchor="ctr">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D2E"/>
                    </a:solidFill>
                  </a:tcPr>
                </a:tc>
                <a:tc gridSpan="3">
                  <a:txBody>
                    <a:bodyPr/>
                    <a:lstStyle/>
                    <a:p>
                      <a:pPr marL="0" marR="0" algn="ctr">
                        <a:spcBef>
                          <a:spcPts val="0"/>
                        </a:spcBef>
                        <a:spcAft>
                          <a:spcPts val="0"/>
                        </a:spcAft>
                      </a:pPr>
                      <a:r>
                        <a:rPr lang="en-US" sz="12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of Enrollees*</a:t>
                      </a:r>
                    </a:p>
                  </a:txBody>
                  <a:tcPr marL="89311" marR="89311" marT="0" marB="0" anchor="ct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D2E"/>
                    </a:solidFill>
                  </a:tcPr>
                </a:tc>
                <a:tc hMerge="1">
                  <a:txBody>
                    <a:bodyPr/>
                    <a:lstStyle/>
                    <a:p>
                      <a:pPr marL="0" marR="0" algn="ctr">
                        <a:spcBef>
                          <a:spcPts val="0"/>
                        </a:spcBef>
                        <a:spcAft>
                          <a:spcPts val="0"/>
                        </a:spcAft>
                      </a:pPr>
                      <a:endParaRPr lang="en-US" sz="1500">
                        <a:solidFill>
                          <a:srgbClr val="B2C714"/>
                        </a:solidFill>
                        <a:effectLst/>
                        <a:latin typeface="Calibri" panose="020F0502020204030204" pitchFamily="34" charset="0"/>
                        <a:ea typeface="Calibri" panose="020F0502020204030204" pitchFamily="34" charset="0"/>
                        <a:cs typeface="Times New Roman" panose="02020603050405020304" pitchFamily="18" charset="0"/>
                      </a:endParaRPr>
                    </a:p>
                  </a:txBody>
                  <a:tcPr marL="89311" marR="89311" marT="0" marB="0" anchor="ctr"/>
                </a:tc>
                <a:tc hMerge="1">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500">
                        <a:solidFill>
                          <a:srgbClr val="B2C714"/>
                        </a:solidFill>
                        <a:effectLst/>
                        <a:latin typeface="Calibri" panose="020F0502020204030204" pitchFamily="34" charset="0"/>
                        <a:ea typeface="Calibri" panose="020F0502020204030204" pitchFamily="34" charset="0"/>
                        <a:cs typeface="Times New Roman" panose="02020603050405020304" pitchFamily="18" charset="0"/>
                      </a:endParaRPr>
                    </a:p>
                  </a:txBody>
                  <a:tcPr marL="89311" marR="89311" marT="0" marB="0" anchor="ctr"/>
                </a:tc>
                <a:extLst>
                  <a:ext uri="{0D108BD9-81ED-4DB2-BD59-A6C34878D82A}">
                    <a16:rowId xmlns:a16="http://schemas.microsoft.com/office/drawing/2014/main" val="10000"/>
                  </a:ext>
                </a:extLst>
              </a:tr>
              <a:tr h="187314">
                <a:tc>
                  <a:txBody>
                    <a:bodyPr/>
                    <a:lstStyle/>
                    <a:p>
                      <a:pPr marL="0" marR="0">
                        <a:spcBef>
                          <a:spcPts val="0"/>
                        </a:spcBef>
                        <a:spcAft>
                          <a:spcPts val="0"/>
                        </a:spcAft>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1 Northern Counties</a:t>
                      </a:r>
                    </a:p>
                  </a:txBody>
                  <a:tcPr marL="86033" marR="86033" marT="0" marB="0" anchor="b">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1460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1560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1570</a:t>
                      </a:r>
                    </a:p>
                  </a:txBody>
                  <a:tcPr marL="9525" marR="9525" marT="9525" marB="0" anchor="b">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1"/>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2 North Bay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570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620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2"/>
                  </a:ext>
                </a:extLst>
              </a:tr>
              <a:tr h="187314">
                <a:tc>
                  <a:txBody>
                    <a:bodyPr/>
                    <a:lstStyle/>
                    <a:p>
                      <a:pPr marL="0" marR="0">
                        <a:spcBef>
                          <a:spcPts val="0"/>
                        </a:spcBef>
                        <a:spcAft>
                          <a:spcPts val="0"/>
                        </a:spcAft>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3 Sacramento Valley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850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3"/>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4 San Francisco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110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110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110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4"/>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5 Contra Costa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170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180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190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5"/>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6 Alameda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210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200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6"/>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7 Santa Clara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7"/>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8 San Mateo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8"/>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9 Monterey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120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09"/>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10 San Joaquin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540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580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580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0"/>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11 Central San Joaquin</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420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470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470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1"/>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12 Central Coast</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430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450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2"/>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13 Eastern Counties</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3"/>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14 Kern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240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280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270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4"/>
                  </a:ext>
                </a:extLst>
              </a:tr>
              <a:tr h="187314">
                <a:tc>
                  <a:txBody>
                    <a:bodyPr/>
                    <a:lstStyle/>
                    <a:p>
                      <a:pPr marL="0" marR="0">
                        <a:spcBef>
                          <a:spcPts val="0"/>
                        </a:spcBef>
                        <a:spcAft>
                          <a:spcPts val="0"/>
                        </a:spcAft>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15 Los Angeles County, Partial</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390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420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5"/>
                  </a:ext>
                </a:extLst>
              </a:tr>
              <a:tr h="187314">
                <a:tc>
                  <a:txBody>
                    <a:bodyPr/>
                    <a:lstStyle/>
                    <a:p>
                      <a:pPr marL="0" marR="0">
                        <a:spcBef>
                          <a:spcPts val="0"/>
                        </a:spcBef>
                        <a:spcAft>
                          <a:spcPts val="0"/>
                        </a:spcAft>
                      </a:pPr>
                      <a:r>
                        <a:rPr lang="en-US" sz="11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16 Los Angeles County, Partial </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760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800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6"/>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17 Inland Empire</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710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750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760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7"/>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18 Orange County</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530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620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640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8"/>
                  </a:ext>
                </a:extLst>
              </a:tr>
              <a:tr h="187314">
                <a:tc>
                  <a:txBody>
                    <a:bodyPr/>
                    <a:lstStyle/>
                    <a:p>
                      <a:pPr marL="0" marR="0">
                        <a:spcBef>
                          <a:spcPts val="0"/>
                        </a:spcBef>
                        <a:spcAft>
                          <a:spcPts val="0"/>
                        </a:spcAft>
                      </a:pPr>
                      <a:r>
                        <a:rPr lang="en-US" sz="11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19 San Diego County </a:t>
                      </a:r>
                    </a:p>
                  </a:txBody>
                  <a:tcPr marL="86033" marR="86033" marT="0" marB="0" anchor="b">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115A6A"/>
                    </a:solidFill>
                  </a:tcPr>
                </a:tc>
                <a:tc>
                  <a:txBody>
                    <a:bodyPr/>
                    <a:lstStyle/>
                    <a:p>
                      <a:pPr marL="0" algn="ctr" defTabSz="1219170" rtl="0" eaLnBrk="1" fontAlgn="b" latinLnBrk="0" hangingPunct="1"/>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570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CDCDC"/>
                    </a:solidFill>
                  </a:tcPr>
                </a:tc>
                <a:tc>
                  <a:txBody>
                    <a:bodyPr/>
                    <a:lstStyle/>
                    <a:p>
                      <a:pPr algn="ctr" fontAlgn="b"/>
                      <a:r>
                        <a:rPr lang="en-US" sz="11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640</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CDCDC"/>
                    </a:solidFill>
                  </a:tcPr>
                </a:tc>
                <a:tc>
                  <a:txBody>
                    <a:bodyPr/>
                    <a:lstStyle/>
                    <a:p>
                      <a:pPr marL="0" algn="ctr" defTabSz="1219140" rtl="0" eaLnBrk="1" fontAlgn="b" latinLnBrk="0" hangingPunct="1">
                        <a:buNone/>
                      </a:pPr>
                      <a:r>
                        <a:rPr lang="en-US" sz="11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630</a:t>
                      </a:r>
                    </a:p>
                  </a:txBody>
                  <a:tcPr marL="9525" marR="9525" marT="9525" marB="0"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CDCDC"/>
                    </a:solidFill>
                  </a:tcPr>
                </a:tc>
                <a:extLst>
                  <a:ext uri="{0D108BD9-81ED-4DB2-BD59-A6C34878D82A}">
                    <a16:rowId xmlns:a16="http://schemas.microsoft.com/office/drawing/2014/main" val="10019"/>
                  </a:ext>
                </a:extLst>
              </a:tr>
              <a:tr h="277191">
                <a:tc>
                  <a:txBody>
                    <a:bodyPr/>
                    <a:lstStyle/>
                    <a:p>
                      <a:pPr marL="0" marR="0">
                        <a:spcBef>
                          <a:spcPts val="0"/>
                        </a:spcBef>
                        <a:spcAft>
                          <a:spcPts val="0"/>
                        </a:spcAft>
                      </a:pPr>
                      <a:r>
                        <a:rPr lang="en-US" sz="16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Grand Total</a:t>
                      </a:r>
                    </a:p>
                  </a:txBody>
                  <a:tcPr marL="86033" marR="86033"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115A6A"/>
                    </a:solidFill>
                  </a:tcPr>
                </a:tc>
                <a:tc>
                  <a:txBody>
                    <a:bodyPr/>
                    <a:lstStyle/>
                    <a:p>
                      <a:pPr marL="0" algn="ctr" defTabSz="1219170" rtl="0" eaLnBrk="1" fontAlgn="b" latinLnBrk="0" hangingPunct="1"/>
                      <a:r>
                        <a:rPr lang="en-US" sz="16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8,300</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CDCDC"/>
                    </a:solidFill>
                  </a:tcPr>
                </a:tc>
                <a:tc>
                  <a:txBody>
                    <a:bodyPr/>
                    <a:lstStyle/>
                    <a:p>
                      <a:pPr algn="ctr" fontAlgn="b"/>
                      <a:r>
                        <a:rPr lang="en-US" sz="16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8,970</a:t>
                      </a:r>
                      <a:endParaRPr lang="en-US" sz="10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CDCDC"/>
                    </a:solidFill>
                  </a:tcPr>
                </a:tc>
                <a:tc>
                  <a:txBody>
                    <a:bodyPr/>
                    <a:lstStyle/>
                    <a:p>
                      <a:pPr algn="ctr" fontAlgn="b"/>
                      <a:r>
                        <a:rPr lang="en-US" sz="16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8,970</a:t>
                      </a:r>
                      <a:endParaRPr lang="en-US" sz="10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CDCDC"/>
                    </a:solidFill>
                  </a:tcPr>
                </a:tc>
                <a:extLst>
                  <a:ext uri="{0D108BD9-81ED-4DB2-BD59-A6C34878D82A}">
                    <a16:rowId xmlns:a16="http://schemas.microsoft.com/office/drawing/2014/main" val="10020"/>
                  </a:ext>
                </a:extLst>
              </a:tr>
            </a:tbl>
          </a:graphicData>
        </a:graphic>
      </p:graphicFrame>
      <p:sp>
        <p:nvSpPr>
          <p:cNvPr id="13" name="Rectangle 2">
            <a:extLst>
              <a:ext uri="{FF2B5EF4-FFF2-40B4-BE49-F238E27FC236}">
                <a16:creationId xmlns:a16="http://schemas.microsoft.com/office/drawing/2014/main" id="{4C8B91C3-22DA-2A7F-9D84-B787446DE6EF}"/>
              </a:ext>
            </a:extLst>
          </p:cNvPr>
          <p:cNvSpPr>
            <a:spLocks noChangeArrowheads="1"/>
          </p:cNvSpPr>
          <p:nvPr/>
        </p:nvSpPr>
        <p:spPr bwMode="auto">
          <a:xfrm>
            <a:off x="5760713" y="6640279"/>
            <a:ext cx="2080278" cy="286818"/>
          </a:xfrm>
          <a:prstGeom prst="rect">
            <a:avLst/>
          </a:prstGeom>
        </p:spPr>
        <p:txBody>
          <a:bodyPr vert="horz" lIns="121920" tIns="60960" rIns="121920" bIns="60960" rtlCol="0">
            <a:normAutofit/>
          </a:bodyPr>
          <a:lstStyle/>
          <a:p>
            <a:pPr marL="0" marR="0" lvl="0" indent="0" algn="l" defTabSz="1219140" rtl="0" eaLnBrk="1" fontAlgn="auto" latinLnBrk="0" hangingPunct="1">
              <a:lnSpc>
                <a:spcPct val="100000"/>
              </a:lnSpc>
              <a:spcBef>
                <a:spcPts val="800"/>
              </a:spcBef>
              <a:spcAft>
                <a:spcPts val="0"/>
              </a:spcAft>
              <a:buClrTx/>
              <a:buSzTx/>
              <a:buFontTx/>
              <a:buNone/>
              <a:tabLst/>
              <a:defRPr/>
            </a:pPr>
            <a:r>
              <a:rPr kumimoji="0" lang="en-US" altLang="en-US" sz="800" b="0"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*Active </a:t>
            </a:r>
            <a:r>
              <a:rPr kumimoji="0" lang="en-US" altLang="en-US" sz="800" b="1"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US" altLang="en-US" sz="800" b="0" i="0" u="none" strike="noStrike" kern="1200" cap="none" spc="0" normalizeH="0" baseline="0" noProof="0">
                <a:ln>
                  <a:noFill/>
                </a:ln>
                <a:solidFill>
                  <a:srgbClr val="564E58"/>
                </a:solidFill>
                <a:effectLst/>
                <a:uLnTx/>
                <a:uFillTx/>
                <a:latin typeface="Open Sans" panose="020B0606030504020204" pitchFamily="34" charset="0"/>
                <a:ea typeface="Open Sans" panose="020B0606030504020204" pitchFamily="34" charset="0"/>
                <a:cs typeface="Open Sans" panose="020B0606030504020204" pitchFamily="34" charset="0"/>
              </a:rPr>
              <a:t> Pending Status</a:t>
            </a:r>
          </a:p>
        </p:txBody>
      </p:sp>
      <p:sp>
        <p:nvSpPr>
          <p:cNvPr id="14" name="TextBox 13">
            <a:extLst>
              <a:ext uri="{FF2B5EF4-FFF2-40B4-BE49-F238E27FC236}">
                <a16:creationId xmlns:a16="http://schemas.microsoft.com/office/drawing/2014/main" id="{7F04D342-550D-E880-872A-C54B0222A8FA}"/>
              </a:ext>
            </a:extLst>
          </p:cNvPr>
          <p:cNvSpPr txBox="1"/>
          <p:nvPr/>
        </p:nvSpPr>
        <p:spPr>
          <a:xfrm>
            <a:off x="731519" y="6642263"/>
            <a:ext cx="3083383" cy="215444"/>
          </a:xfrm>
          <a:prstGeom prst="rect">
            <a:avLst/>
          </a:prstGeom>
          <a:noFill/>
        </p:spPr>
        <p:txBody>
          <a:bodyPr wrap="square">
            <a:spAutoFit/>
          </a:bodyPr>
          <a:lstStyle/>
          <a:p>
            <a:r>
              <a:rPr lang="en-US" sz="800">
                <a:solidFill>
                  <a:srgbClr val="DC6020"/>
                </a:solidFill>
                <a:latin typeface="Open Sans" panose="020B0606030504020204" pitchFamily="34" charset="0"/>
                <a:ea typeface="Open Sans" panose="020B0606030504020204" pitchFamily="34" charset="0"/>
                <a:cs typeface="Open Sans" panose="020B0606030504020204" pitchFamily="34" charset="0"/>
              </a:rPr>
              <a:t>*Consumers are rounded to the nearest 10.</a:t>
            </a:r>
          </a:p>
        </p:txBody>
      </p:sp>
      <p:pic>
        <p:nvPicPr>
          <p:cNvPr id="2" name="Picture 1">
            <a:extLst>
              <a:ext uri="{FF2B5EF4-FFF2-40B4-BE49-F238E27FC236}">
                <a16:creationId xmlns:a16="http://schemas.microsoft.com/office/drawing/2014/main" id="{D997909F-8A41-76CE-DEA8-9642FD76B606}"/>
              </a:ext>
            </a:extLst>
          </p:cNvPr>
          <p:cNvPicPr>
            <a:picLocks noChangeAspect="1"/>
          </p:cNvPicPr>
          <p:nvPr/>
        </p:nvPicPr>
        <p:blipFill>
          <a:blip r:embed="rId4"/>
          <a:stretch>
            <a:fillRect/>
          </a:stretch>
        </p:blipFill>
        <p:spPr>
          <a:xfrm>
            <a:off x="7129193" y="2190211"/>
            <a:ext cx="4834747" cy="3728410"/>
          </a:xfrm>
          <a:prstGeom prst="rect">
            <a:avLst/>
          </a:prstGeom>
        </p:spPr>
      </p:pic>
    </p:spTree>
    <p:extLst>
      <p:ext uri="{BB962C8B-B14F-4D97-AF65-F5344CB8AC3E}">
        <p14:creationId xmlns:p14="http://schemas.microsoft.com/office/powerpoint/2010/main" val="2149127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0547B-9ACC-8D2C-3BB2-99EA08C0B06B}"/>
              </a:ext>
            </a:extLst>
          </p:cNvPr>
          <p:cNvSpPr>
            <a:spLocks noGrp="1"/>
          </p:cNvSpPr>
          <p:nvPr>
            <p:ph type="title"/>
          </p:nvPr>
        </p:nvSpPr>
        <p:spPr>
          <a:xfrm>
            <a:off x="835620" y="783448"/>
            <a:ext cx="10515600" cy="1325033"/>
          </a:xfrm>
        </p:spPr>
        <p:txBody>
          <a:bodyPr/>
          <a:lstStyle/>
          <a:p>
            <a:r>
              <a:rPr lang="en-US" sz="7200">
                <a:solidFill>
                  <a:prstClr val="white"/>
                </a:solidFill>
              </a:rPr>
              <a:t>Enrollment Application Changes for AIAN</a:t>
            </a:r>
          </a:p>
        </p:txBody>
      </p:sp>
      <p:sp>
        <p:nvSpPr>
          <p:cNvPr id="4" name="Text Placeholder 3">
            <a:extLst>
              <a:ext uri="{FF2B5EF4-FFF2-40B4-BE49-F238E27FC236}">
                <a16:creationId xmlns:a16="http://schemas.microsoft.com/office/drawing/2014/main" id="{92BA285F-164B-BE1B-B93C-B3A41EEA9E39}"/>
              </a:ext>
            </a:extLst>
          </p:cNvPr>
          <p:cNvSpPr txBox="1">
            <a:spLocks/>
          </p:cNvSpPr>
          <p:nvPr/>
        </p:nvSpPr>
        <p:spPr>
          <a:xfrm>
            <a:off x="304800" y="4186751"/>
            <a:ext cx="11582400" cy="404813"/>
          </a:xfrm>
          <a:prstGeom prst="rect">
            <a:avLst/>
          </a:prstGeom>
        </p:spPr>
        <p:txBody>
          <a:bodyPr lIns="91440" tIns="45720" rIns="91440" bIns="45720" anchor="t"/>
          <a:lstStyle>
            <a:lvl1pPr marL="0" marR="0" indent="0" algn="l" defTabSz="1219140" rtl="0" eaLnBrk="1" fontAlgn="auto" latinLnBrk="0" hangingPunct="1">
              <a:lnSpc>
                <a:spcPct val="100000"/>
              </a:lnSpc>
              <a:spcBef>
                <a:spcPts val="0"/>
              </a:spcBef>
              <a:spcAft>
                <a:spcPts val="0"/>
              </a:spcAft>
              <a:buClrTx/>
              <a:buSzTx/>
              <a:buFontTx/>
              <a:buNone/>
              <a:tabLst/>
              <a:defRPr lang="en-US" sz="3200" kern="1200" dirty="0" smtClean="0">
                <a:solidFill>
                  <a:srgbClr val="554D56"/>
                </a:solidFill>
                <a:latin typeface="Arial" pitchFamily="34" charset="0"/>
                <a:ea typeface="+mn-ea"/>
                <a:cs typeface="Arial" pitchFamily="34" charset="0"/>
              </a:defRPr>
            </a:lvl1pPr>
            <a:lvl2pPr marL="990550" marR="0" indent="-380981" algn="l" defTabSz="121914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3200" kern="1200" dirty="0" smtClean="0">
                <a:solidFill>
                  <a:srgbClr val="554D56"/>
                </a:solidFill>
                <a:latin typeface="Arial" pitchFamily="34" charset="0"/>
                <a:ea typeface="+mn-ea"/>
                <a:cs typeface="Arial" pitchFamily="34" charset="0"/>
              </a:defRPr>
            </a:lvl2pPr>
            <a:lvl3pPr marL="1678433" marR="0" indent="-300551" algn="l" defTabSz="1219140" rtl="0" eaLnBrk="1" fontAlgn="auto" latinLnBrk="0" hangingPunct="1">
              <a:lnSpc>
                <a:spcPct val="100000"/>
              </a:lnSpc>
              <a:spcBef>
                <a:spcPts val="0"/>
              </a:spcBef>
              <a:spcAft>
                <a:spcPts val="0"/>
              </a:spcAft>
              <a:buClrTx/>
              <a:buSzTx/>
              <a:buFont typeface="Wingdings" pitchFamily="2" charset="2"/>
              <a:buChar char="§"/>
              <a:tabLst/>
              <a:defRPr lang="en-US" sz="3200" kern="1200" dirty="0" smtClean="0">
                <a:solidFill>
                  <a:srgbClr val="554D56"/>
                </a:solidFill>
                <a:latin typeface="Arial" pitchFamily="34" charset="0"/>
                <a:ea typeface="+mn-ea"/>
                <a:cs typeface="Arial" pitchFamily="34" charset="0"/>
              </a:defRPr>
            </a:lvl3pPr>
            <a:lvl4pPr marL="2209690" marR="0" indent="-230706"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smtClean="0">
                <a:solidFill>
                  <a:srgbClr val="554D56"/>
                </a:solidFill>
                <a:latin typeface="Arial" pitchFamily="34" charset="0"/>
                <a:ea typeface="+mn-ea"/>
                <a:cs typeface="Arial" pitchFamily="34" charset="0"/>
              </a:defRPr>
            </a:lvl4pPr>
            <a:lvl5pPr marL="2743062" marR="0" indent="-304784"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a:solidFill>
                  <a:srgbClr val="554D56"/>
                </a:solidFill>
                <a:latin typeface="Arial"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2200">
                <a:solidFill>
                  <a:schemeClr val="bg1"/>
                </a:solidFill>
                <a:latin typeface="Open Sans"/>
                <a:ea typeface="Open Sans"/>
                <a:cs typeface="Open Sans"/>
              </a:rPr>
              <a:t>Waynee Lucero</a:t>
            </a: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200">
                <a:solidFill>
                  <a:schemeClr val="bg1"/>
                </a:solidFill>
                <a:latin typeface="Open Sans"/>
                <a:ea typeface="Open Sans"/>
                <a:cs typeface="Open Sans"/>
              </a:rPr>
              <a:t>Deputy Director, Tribal Liaison</a:t>
            </a: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200">
                <a:solidFill>
                  <a:schemeClr val="bg1"/>
                </a:solidFill>
                <a:latin typeface="Open Sans"/>
                <a:ea typeface="Open Sans"/>
                <a:cs typeface="Open Sans"/>
              </a:rPr>
              <a:t>External Affairs and Community Engagement </a:t>
            </a:r>
            <a:br>
              <a:rPr lang="en-US" sz="2200">
                <a:latin typeface="Open Sans" panose="020B0606030504020204" pitchFamily="34" charset="0"/>
                <a:ea typeface="Open Sans" panose="020B0606030504020204" pitchFamily="34" charset="0"/>
                <a:cs typeface="Open Sans" panose="020B0606030504020204" pitchFamily="34" charset="0"/>
              </a:rPr>
            </a:b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309666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2D71-FE57-4F6C-9FB0-3679722DC50C}"/>
              </a:ext>
            </a:extLst>
          </p:cNvPr>
          <p:cNvSpPr>
            <a:spLocks noGrp="1"/>
          </p:cNvSpPr>
          <p:nvPr>
            <p:ph type="title"/>
          </p:nvPr>
        </p:nvSpPr>
        <p:spPr>
          <a:xfrm>
            <a:off x="732820" y="949333"/>
            <a:ext cx="11582400" cy="537981"/>
          </a:xfrm>
        </p:spPr>
        <p:txBody>
          <a:bodyPr/>
          <a:lstStyle/>
          <a:p>
            <a:r>
              <a:rPr lang="en-US"/>
              <a:t>Overview</a:t>
            </a:r>
          </a:p>
        </p:txBody>
      </p:sp>
      <p:sp>
        <p:nvSpPr>
          <p:cNvPr id="3" name="Slide Number Placeholder 2">
            <a:extLst>
              <a:ext uri="{FF2B5EF4-FFF2-40B4-BE49-F238E27FC236}">
                <a16:creationId xmlns:a16="http://schemas.microsoft.com/office/drawing/2014/main" id="{3D182AA5-1481-4C2C-AFA2-663B061FAD5F}"/>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81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
            <a:extLst>
              <a:ext uri="{FF2B5EF4-FFF2-40B4-BE49-F238E27FC236}">
                <a16:creationId xmlns:a16="http://schemas.microsoft.com/office/drawing/2014/main" id="{D90C8BDB-7585-49EB-B4CD-8300FEC917D6}"/>
              </a:ext>
            </a:extLst>
          </p:cNvPr>
          <p:cNvSpPr txBox="1">
            <a:spLocks/>
          </p:cNvSpPr>
          <p:nvPr/>
        </p:nvSpPr>
        <p:spPr>
          <a:xfrm>
            <a:off x="304797" y="1140502"/>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500"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Placeholder 3">
            <a:extLst>
              <a:ext uri="{FF2B5EF4-FFF2-40B4-BE49-F238E27FC236}">
                <a16:creationId xmlns:a16="http://schemas.microsoft.com/office/drawing/2014/main" id="{E4155D0C-F342-4472-91F0-F7575432D41A}"/>
              </a:ext>
            </a:extLst>
          </p:cNvPr>
          <p:cNvSpPr txBox="1">
            <a:spLocks/>
          </p:cNvSpPr>
          <p:nvPr/>
        </p:nvSpPr>
        <p:spPr>
          <a:xfrm>
            <a:off x="598767" y="1678483"/>
            <a:ext cx="11043476" cy="5446097"/>
          </a:xfrm>
          <a:prstGeom prst="rect">
            <a:avLst/>
          </a:prstGeom>
        </p:spPr>
        <p:txBody>
          <a:bodyPr vert="horz" lIns="91440" tIns="45720" rIns="91440" bIns="45720" rtlCol="0" anchor="t">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b="1">
                <a:solidFill>
                  <a:srgbClr val="115A6A"/>
                </a:solidFill>
                <a:latin typeface="Open Sans"/>
                <a:ea typeface="Open Sans"/>
                <a:cs typeface="Open Sans"/>
              </a:rPr>
              <a:t>AI/AN Consumer Experience Enhancements (Update)</a:t>
            </a:r>
            <a:br>
              <a:rPr lang="en-US" sz="1800" b="1">
                <a:latin typeface="Open Sans" panose="020B0606030504020204" pitchFamily="34" charset="0"/>
                <a:ea typeface="Open Sans" panose="020B0606030504020204" pitchFamily="34" charset="0"/>
                <a:cs typeface="Open Sans" panose="020B0606030504020204" pitchFamily="34" charset="0"/>
              </a:rPr>
            </a:br>
            <a:br>
              <a:rPr lang="en-US" sz="1800">
                <a:latin typeface="Open Sans" panose="020B0606030504020204" pitchFamily="34" charset="0"/>
                <a:ea typeface="Open Sans" panose="020B0606030504020204" pitchFamily="34" charset="0"/>
                <a:cs typeface="Open Sans" panose="020B0606030504020204" pitchFamily="34" charset="0"/>
              </a:rPr>
            </a:br>
            <a:r>
              <a:rPr lang="en-US" sz="1600">
                <a:solidFill>
                  <a:srgbClr val="1D1B23"/>
                </a:solidFill>
                <a:latin typeface="Open Sans"/>
                <a:ea typeface="Open Sans"/>
                <a:cs typeface="Open Sans"/>
              </a:rPr>
              <a:t>Earlier this year, Covered California shared with the Tribal Advisory Workgroup (TAW) proposed improvements to highlight the benefits of AI/AN plans within the single streamlined application.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rgbClr val="1D1B23"/>
                </a:solidFill>
                <a:latin typeface="Open Sans"/>
                <a:ea typeface="Open Sans"/>
                <a:cs typeface="Open Sans"/>
              </a:rPr>
              <a:t>These included:</a:t>
            </a:r>
          </a:p>
          <a:p>
            <a:pPr marL="842010" lvl="1" indent="-380365">
              <a:lnSpc>
                <a:spcPct val="170000"/>
              </a:lnSpc>
            </a:pPr>
            <a:r>
              <a:rPr lang="en-US" sz="1600" b="1">
                <a:solidFill>
                  <a:srgbClr val="1D1B23"/>
                </a:solidFill>
                <a:latin typeface="Open Sans"/>
                <a:ea typeface="Open Sans"/>
                <a:cs typeface="Open Sans"/>
              </a:rPr>
              <a:t>Updated tooltip language</a:t>
            </a:r>
            <a:r>
              <a:rPr lang="en-US" sz="1600">
                <a:solidFill>
                  <a:srgbClr val="1D1B23"/>
                </a:solidFill>
                <a:latin typeface="Open Sans"/>
                <a:ea typeface="Open Sans"/>
                <a:cs typeface="Open Sans"/>
              </a:rPr>
              <a:t> to better describe the special benefits available to AI/AN consumers.</a:t>
            </a:r>
          </a:p>
          <a:p>
            <a:pPr marL="842010" lvl="1" indent="-380365">
              <a:lnSpc>
                <a:spcPct val="170000"/>
              </a:lnSpc>
            </a:pPr>
            <a:r>
              <a:rPr lang="en-US" sz="1600">
                <a:solidFill>
                  <a:srgbClr val="1D1B23"/>
                </a:solidFill>
                <a:latin typeface="Open Sans"/>
                <a:ea typeface="Open Sans"/>
                <a:cs typeface="Open Sans"/>
              </a:rPr>
              <a:t>A visible </a:t>
            </a:r>
            <a:r>
              <a:rPr lang="en-US" sz="1600" b="1">
                <a:solidFill>
                  <a:srgbClr val="1D1B23"/>
                </a:solidFill>
                <a:latin typeface="Open Sans"/>
                <a:ea typeface="Open Sans"/>
                <a:cs typeface="Open Sans"/>
              </a:rPr>
              <a:t>AI/AN indicator</a:t>
            </a:r>
            <a:r>
              <a:rPr lang="en-US" sz="1600">
                <a:solidFill>
                  <a:srgbClr val="1D1B23"/>
                </a:solidFill>
                <a:latin typeface="Open Sans"/>
                <a:ea typeface="Open Sans"/>
                <a:cs typeface="Open Sans"/>
              </a:rPr>
              <a:t> next to each applicant’s name once eligibility is submitted and pending or verified.</a:t>
            </a:r>
          </a:p>
          <a:p>
            <a:pPr marL="842010" lvl="1" indent="-380365">
              <a:lnSpc>
                <a:spcPct val="170000"/>
              </a:lnSpc>
            </a:pPr>
            <a:r>
              <a:rPr lang="en-US" sz="1600" b="1">
                <a:solidFill>
                  <a:srgbClr val="1D1B23"/>
                </a:solidFill>
                <a:latin typeface="Open Sans"/>
                <a:ea typeface="Open Sans"/>
                <a:cs typeface="Open Sans"/>
              </a:rPr>
              <a:t>Revised custom grouping language</a:t>
            </a:r>
            <a:r>
              <a:rPr lang="en-US" sz="1600">
                <a:solidFill>
                  <a:srgbClr val="1D1B23"/>
                </a:solidFill>
                <a:latin typeface="Open Sans"/>
                <a:ea typeface="Open Sans"/>
                <a:cs typeface="Open Sans"/>
              </a:rPr>
              <a:t> to improve clarity and accessibility.</a:t>
            </a:r>
          </a:p>
          <a:p>
            <a:pPr marL="842010" lvl="1" indent="-380365">
              <a:lnSpc>
                <a:spcPct val="170000"/>
              </a:lnSpc>
            </a:pPr>
            <a:r>
              <a:rPr lang="en-US" sz="1600">
                <a:solidFill>
                  <a:srgbClr val="1D1B23"/>
                </a:solidFill>
                <a:latin typeface="Open Sans"/>
                <a:ea typeface="Open Sans"/>
                <a:cs typeface="Open Sans"/>
              </a:rPr>
              <a:t>We distributed a survey in June to gather feedback on these ideas and received </a:t>
            </a:r>
            <a:r>
              <a:rPr lang="en-US" sz="1600" b="1">
                <a:solidFill>
                  <a:srgbClr val="115A6A"/>
                </a:solidFill>
                <a:latin typeface="Open Sans"/>
                <a:ea typeface="Open Sans"/>
                <a:cs typeface="Open Sans"/>
              </a:rPr>
              <a:t>three responses.</a:t>
            </a:r>
          </a:p>
          <a:p>
            <a:pPr marL="456565" indent="-456565">
              <a:lnSpc>
                <a:spcPct val="120000"/>
              </a:lnSpc>
            </a:pPr>
            <a:endParaRPr lang="en-US" sz="1100">
              <a:solidFill>
                <a:srgbClr val="524A56"/>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1100">
              <a:solidFill>
                <a:srgbClr val="524A56"/>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1100">
              <a:solidFill>
                <a:srgbClr val="524A56"/>
              </a:solidFill>
              <a:latin typeface="Open Sans" panose="020B0606030504020204" pitchFamily="34" charset="0"/>
              <a:ea typeface="Open Sans" panose="020B0606030504020204" pitchFamily="34" charset="0"/>
              <a:cs typeface="Open Sans" panose="020B0606030504020204" pitchFamily="34" charset="0"/>
            </a:endParaRPr>
          </a:p>
          <a:p>
            <a:pPr marL="456565" indent="-456565">
              <a:lnSpc>
                <a:spcPct val="120000"/>
              </a:lnSpc>
            </a:pPr>
            <a:endParaRPr lang="en-US" sz="1100">
              <a:solidFill>
                <a:srgbClr val="524A56"/>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7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2195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A02F1-1B38-F47A-433D-7FDEE8480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6670A-0F1E-7C00-C4C2-E3D03BDE86CC}"/>
              </a:ext>
            </a:extLst>
          </p:cNvPr>
          <p:cNvSpPr>
            <a:spLocks noGrp="1"/>
          </p:cNvSpPr>
          <p:nvPr>
            <p:ph type="title"/>
          </p:nvPr>
        </p:nvSpPr>
        <p:spPr>
          <a:xfrm>
            <a:off x="561859" y="869065"/>
            <a:ext cx="11399475" cy="537981"/>
          </a:xfrm>
        </p:spPr>
        <p:txBody>
          <a:bodyPr/>
          <a:lstStyle/>
          <a:p>
            <a:r>
              <a:rPr lang="en-US"/>
              <a:t>Implemented: Current AI/AN page with tooltip: Located at the beginning of the application</a:t>
            </a:r>
          </a:p>
        </p:txBody>
      </p:sp>
      <p:sp>
        <p:nvSpPr>
          <p:cNvPr id="3" name="Slide Number Placeholder 2">
            <a:extLst>
              <a:ext uri="{FF2B5EF4-FFF2-40B4-BE49-F238E27FC236}">
                <a16:creationId xmlns:a16="http://schemas.microsoft.com/office/drawing/2014/main" id="{6A04BAA3-4771-A119-66CE-2E56324FAE4C}"/>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82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
            <a:extLst>
              <a:ext uri="{FF2B5EF4-FFF2-40B4-BE49-F238E27FC236}">
                <a16:creationId xmlns:a16="http://schemas.microsoft.com/office/drawing/2014/main" id="{147EA5A4-B594-F61D-CBFF-1B346C64F4FF}"/>
              </a:ext>
            </a:extLst>
          </p:cNvPr>
          <p:cNvSpPr txBox="1">
            <a:spLocks/>
          </p:cNvSpPr>
          <p:nvPr/>
        </p:nvSpPr>
        <p:spPr>
          <a:xfrm>
            <a:off x="304797" y="1853205"/>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500"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Placeholder 3">
            <a:extLst>
              <a:ext uri="{FF2B5EF4-FFF2-40B4-BE49-F238E27FC236}">
                <a16:creationId xmlns:a16="http://schemas.microsoft.com/office/drawing/2014/main" id="{47B86EC0-1556-8978-C78A-EA3AC347BB15}"/>
              </a:ext>
            </a:extLst>
          </p:cNvPr>
          <p:cNvSpPr txBox="1">
            <a:spLocks/>
          </p:cNvSpPr>
          <p:nvPr/>
        </p:nvSpPr>
        <p:spPr>
          <a:xfrm>
            <a:off x="8130106" y="2916833"/>
            <a:ext cx="2851404" cy="3850234"/>
          </a:xfrm>
          <a:prstGeom prst="rect">
            <a:avLst/>
          </a:prstGeom>
          <a:solidFill>
            <a:srgbClr val="115A6A"/>
          </a:solidFill>
        </p:spPr>
        <p:txBody>
          <a:bodyPr vert="horz" lIns="91440" tIns="45720" rIns="91440" bIns="45720" rtlCol="0" anchor="t">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indent="0">
              <a:lnSpc>
                <a:spcPct val="120000"/>
              </a:lnSpc>
              <a:buNone/>
            </a:pP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Updated language: </a:t>
            </a:r>
          </a:p>
          <a:p>
            <a:pPr marL="0" marR="0" indent="0">
              <a:lnSpc>
                <a:spcPct val="120000"/>
              </a:lnSpc>
              <a:buNone/>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 federally recognized tribe is a sovereign nation with a unique legal status that qualifies for federal funding and services. </a:t>
            </a:r>
            <a:r>
              <a:rPr lang="en-US" sz="1600" u="sng">
                <a:solidFill>
                  <a:schemeClr val="bg1"/>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Learn more</a:t>
            </a:r>
            <a:r>
              <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about your benefits.</a:t>
            </a:r>
          </a:p>
          <a:p>
            <a:pPr marL="0" marR="0" indent="0">
              <a:lnSpc>
                <a:spcPct val="120000"/>
              </a:lnSpc>
              <a:buNone/>
            </a:pP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20000"/>
              </a:lnSpc>
              <a:buNone/>
            </a:pPr>
            <a:br>
              <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FF984E5-5800-E566-3AAF-64EB6FE4F17E}"/>
              </a:ext>
            </a:extLst>
          </p:cNvPr>
          <p:cNvPicPr>
            <a:picLocks noChangeAspect="1"/>
          </p:cNvPicPr>
          <p:nvPr/>
        </p:nvPicPr>
        <p:blipFill>
          <a:blip r:embed="rId4"/>
          <a:stretch>
            <a:fillRect/>
          </a:stretch>
        </p:blipFill>
        <p:spPr>
          <a:xfrm>
            <a:off x="378935" y="3467302"/>
            <a:ext cx="7480513" cy="3076089"/>
          </a:xfrm>
          <a:prstGeom prst="rect">
            <a:avLst/>
          </a:prstGeom>
        </p:spPr>
      </p:pic>
      <p:sp>
        <p:nvSpPr>
          <p:cNvPr id="12" name="Rectangle 11">
            <a:extLst>
              <a:ext uri="{FF2B5EF4-FFF2-40B4-BE49-F238E27FC236}">
                <a16:creationId xmlns:a16="http://schemas.microsoft.com/office/drawing/2014/main" id="{461EE3D3-A964-6F0E-7D06-334D995F3F08}"/>
              </a:ext>
            </a:extLst>
          </p:cNvPr>
          <p:cNvSpPr/>
          <p:nvPr/>
        </p:nvSpPr>
        <p:spPr>
          <a:xfrm>
            <a:off x="2156744" y="3595737"/>
            <a:ext cx="3370881" cy="197345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956046BB-DC86-CD31-E818-DC7FE8C10269}"/>
              </a:ext>
            </a:extLst>
          </p:cNvPr>
          <p:cNvSpPr txBox="1"/>
          <p:nvPr/>
        </p:nvSpPr>
        <p:spPr>
          <a:xfrm>
            <a:off x="304798" y="2968044"/>
            <a:ext cx="5216806" cy="400110"/>
          </a:xfrm>
          <a:prstGeom prst="rect">
            <a:avLst/>
          </a:prstGeom>
          <a:noFill/>
        </p:spPr>
        <p:txBody>
          <a:bodyPr wrap="square">
            <a:spAutoFit/>
          </a:bodyPr>
          <a:lstStyle/>
          <a:p>
            <a:r>
              <a:rPr lang="en-US" sz="2000" b="1">
                <a:solidFill>
                  <a:srgbClr val="115A6A"/>
                </a:solidFill>
                <a:latin typeface="Open Sans" panose="020B0606030504020204" pitchFamily="34" charset="0"/>
                <a:ea typeface="Open Sans" panose="020B0606030504020204" pitchFamily="34" charset="0"/>
                <a:cs typeface="Open Sans" panose="020B0606030504020204" pitchFamily="34" charset="0"/>
              </a:rPr>
              <a:t>Current language: </a:t>
            </a:r>
            <a:endParaRPr lang="en-US" sz="2000">
              <a:solidFill>
                <a:srgbClr val="115A6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B4E7056-30E5-079D-3693-E4173543E76D}"/>
              </a:ext>
            </a:extLst>
          </p:cNvPr>
          <p:cNvSpPr txBox="1"/>
          <p:nvPr/>
        </p:nvSpPr>
        <p:spPr>
          <a:xfrm>
            <a:off x="8130106" y="5851828"/>
            <a:ext cx="2729483" cy="954107"/>
          </a:xfrm>
          <a:prstGeom prst="rect">
            <a:avLst/>
          </a:prstGeom>
          <a:noFill/>
        </p:spPr>
        <p:txBody>
          <a:bodyPr wrap="square">
            <a:spAutoFit/>
          </a:bodyPr>
          <a:lstStyle/>
          <a:p>
            <a:r>
              <a:rPr lang="en-US" sz="1400" i="1" u="sng">
                <a:solidFill>
                  <a:srgbClr val="F5F5F5"/>
                </a:solidFill>
                <a:latin typeface="Open Sans" panose="020B0606030504020204" pitchFamily="34" charset="0"/>
                <a:ea typeface="Open Sans" panose="020B0606030504020204" pitchFamily="34" charset="0"/>
                <a:cs typeface="Open Sans" panose="020B0606030504020204" pitchFamily="34" charset="0"/>
              </a:rPr>
              <a:t>Learn more Link: </a:t>
            </a:r>
            <a:r>
              <a:rPr lang="en-US" sz="1400" i="1" u="sng">
                <a:solidFill>
                  <a:srgbClr val="F5F5F5"/>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Financial Help for American Indians and Alaskan Natives</a:t>
            </a:r>
            <a:endParaRPr lang="en-US" sz="1400" i="1" u="sng">
              <a:solidFill>
                <a:srgbClr val="F5F5F5"/>
              </a:solidFill>
              <a:latin typeface="Open Sans" panose="020B0606030504020204" pitchFamily="34" charset="0"/>
              <a:ea typeface="Open Sans" panose="020B0606030504020204" pitchFamily="34" charset="0"/>
              <a:cs typeface="Open Sans" panose="020B0606030504020204" pitchFamily="34" charset="0"/>
            </a:endParaRPr>
          </a:p>
          <a:p>
            <a:endParaRPr lang="en-US" sz="1400" u="sng">
              <a:solidFill>
                <a:srgbClr val="282F7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4271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821C-03FF-DB10-5F1E-7779A0C1E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2FE01-F1C7-7D72-E2B7-A8B7D97F4878}"/>
              </a:ext>
            </a:extLst>
          </p:cNvPr>
          <p:cNvSpPr>
            <a:spLocks noGrp="1"/>
          </p:cNvSpPr>
          <p:nvPr>
            <p:ph type="title"/>
          </p:nvPr>
        </p:nvSpPr>
        <p:spPr>
          <a:xfrm>
            <a:off x="544948" y="752404"/>
            <a:ext cx="11582400" cy="537981"/>
          </a:xfrm>
        </p:spPr>
        <p:txBody>
          <a:bodyPr/>
          <a:lstStyle/>
          <a:p>
            <a:r>
              <a:rPr lang="en-US"/>
              <a:t>Implemented: Link in Tooltip - Located at the beginning of the application</a:t>
            </a:r>
          </a:p>
        </p:txBody>
      </p:sp>
      <p:sp>
        <p:nvSpPr>
          <p:cNvPr id="3" name="Slide Number Placeholder 2">
            <a:extLst>
              <a:ext uri="{FF2B5EF4-FFF2-40B4-BE49-F238E27FC236}">
                <a16:creationId xmlns:a16="http://schemas.microsoft.com/office/drawing/2014/main" id="{DA106828-69E1-2B99-BEE8-C394B1F92852}"/>
              </a:ext>
            </a:extLst>
          </p:cNvPr>
          <p:cNvSpPr>
            <a:spLocks noGrp="1"/>
          </p:cNvSpPr>
          <p:nvPr>
            <p:ph type="sldNum" sz="quarter" idx="2"/>
          </p:nvPr>
        </p:nvSpPr>
        <p:spPr/>
        <p:txBody>
          <a:bodyPr/>
          <a:lstStyle/>
          <a:p>
            <a:fld id="{C8146628-1A01-9741-8A8B-916D51547CC7}" type="slidenum">
              <a:rPr lang="en-US" smtClean="0"/>
              <a:pPr/>
              <a:t>83</a:t>
            </a:fld>
            <a:endParaRPr lang="en-US"/>
          </a:p>
        </p:txBody>
      </p:sp>
      <p:sp>
        <p:nvSpPr>
          <p:cNvPr id="14" name="Text Placeholder 3">
            <a:extLst>
              <a:ext uri="{FF2B5EF4-FFF2-40B4-BE49-F238E27FC236}">
                <a16:creationId xmlns:a16="http://schemas.microsoft.com/office/drawing/2014/main" id="{2F532CE9-2CB7-512F-E8C3-A2887DE0AFA9}"/>
              </a:ext>
            </a:extLst>
          </p:cNvPr>
          <p:cNvSpPr txBox="1">
            <a:spLocks/>
          </p:cNvSpPr>
          <p:nvPr/>
        </p:nvSpPr>
        <p:spPr>
          <a:xfrm>
            <a:off x="304797" y="1590559"/>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500" i="1"/>
          </a:p>
        </p:txBody>
      </p:sp>
      <p:pic>
        <p:nvPicPr>
          <p:cNvPr id="7" name="Picture 6">
            <a:extLst>
              <a:ext uri="{FF2B5EF4-FFF2-40B4-BE49-F238E27FC236}">
                <a16:creationId xmlns:a16="http://schemas.microsoft.com/office/drawing/2014/main" id="{FC818DAE-AC6C-11BA-301E-6527A8A234E1}"/>
              </a:ext>
            </a:extLst>
          </p:cNvPr>
          <p:cNvPicPr>
            <a:picLocks noChangeAspect="1"/>
          </p:cNvPicPr>
          <p:nvPr/>
        </p:nvPicPr>
        <p:blipFill>
          <a:blip r:embed="rId3"/>
          <a:srcRect l="2699" r="2777"/>
          <a:stretch>
            <a:fillRect/>
          </a:stretch>
        </p:blipFill>
        <p:spPr>
          <a:xfrm>
            <a:off x="196432" y="3287394"/>
            <a:ext cx="6357260" cy="3467556"/>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7D4F8C1F-385E-D883-4EF2-D4F3FB1BCCEE}"/>
              </a:ext>
            </a:extLst>
          </p:cNvPr>
          <p:cNvGrpSpPr/>
          <p:nvPr/>
        </p:nvGrpSpPr>
        <p:grpSpPr>
          <a:xfrm>
            <a:off x="6723758" y="3153638"/>
            <a:ext cx="5260369" cy="3481125"/>
            <a:chOff x="6735199" y="1865871"/>
            <a:chExt cx="5260369" cy="3481125"/>
          </a:xfrm>
          <a:effectLst>
            <a:outerShdw blurRad="50800" dist="38100" dir="5400000" algn="t" rotWithShape="0">
              <a:prstClr val="black">
                <a:alpha val="40000"/>
              </a:prstClr>
            </a:outerShdw>
          </a:effectLst>
        </p:grpSpPr>
        <p:pic>
          <p:nvPicPr>
            <p:cNvPr id="9" name="Picture 8">
              <a:extLst>
                <a:ext uri="{FF2B5EF4-FFF2-40B4-BE49-F238E27FC236}">
                  <a16:creationId xmlns:a16="http://schemas.microsoft.com/office/drawing/2014/main" id="{08C1BBF4-D237-033C-2182-DD7D31F11D2A}"/>
                </a:ext>
              </a:extLst>
            </p:cNvPr>
            <p:cNvPicPr>
              <a:picLocks noChangeAspect="1"/>
            </p:cNvPicPr>
            <p:nvPr/>
          </p:nvPicPr>
          <p:blipFill>
            <a:blip r:embed="rId4"/>
            <a:srcRect l="861" t="14876" r="64607"/>
            <a:stretch>
              <a:fillRect/>
            </a:stretch>
          </p:blipFill>
          <p:spPr>
            <a:xfrm>
              <a:off x="7578811" y="1865871"/>
              <a:ext cx="3664587" cy="307586"/>
            </a:xfrm>
            <a:prstGeom prst="rect">
              <a:avLst/>
            </a:prstGeom>
          </p:spPr>
        </p:pic>
        <p:pic>
          <p:nvPicPr>
            <p:cNvPr id="11" name="Picture 10">
              <a:extLst>
                <a:ext uri="{FF2B5EF4-FFF2-40B4-BE49-F238E27FC236}">
                  <a16:creationId xmlns:a16="http://schemas.microsoft.com/office/drawing/2014/main" id="{02B87860-D1FD-8990-3A62-8AF72A7A8CF7}"/>
                </a:ext>
              </a:extLst>
            </p:cNvPr>
            <p:cNvPicPr>
              <a:picLocks noChangeAspect="1"/>
            </p:cNvPicPr>
            <p:nvPr/>
          </p:nvPicPr>
          <p:blipFill>
            <a:blip r:embed="rId5"/>
            <a:stretch>
              <a:fillRect/>
            </a:stretch>
          </p:blipFill>
          <p:spPr>
            <a:xfrm>
              <a:off x="6735199" y="2614616"/>
              <a:ext cx="5260369" cy="2732380"/>
            </a:xfrm>
            <a:prstGeom prst="rect">
              <a:avLst/>
            </a:prstGeom>
          </p:spPr>
        </p:pic>
        <p:pic>
          <p:nvPicPr>
            <p:cNvPr id="12" name="Picture 11">
              <a:extLst>
                <a:ext uri="{FF2B5EF4-FFF2-40B4-BE49-F238E27FC236}">
                  <a16:creationId xmlns:a16="http://schemas.microsoft.com/office/drawing/2014/main" id="{B1EA0376-31A6-92F8-0268-2B9609E45D10}"/>
                </a:ext>
              </a:extLst>
            </p:cNvPr>
            <p:cNvPicPr>
              <a:picLocks noChangeAspect="1"/>
            </p:cNvPicPr>
            <p:nvPr/>
          </p:nvPicPr>
          <p:blipFill>
            <a:blip r:embed="rId4"/>
            <a:srcRect l="62612" r="3511" b="12046"/>
            <a:stretch>
              <a:fillRect/>
            </a:stretch>
          </p:blipFill>
          <p:spPr>
            <a:xfrm>
              <a:off x="7300278" y="2211474"/>
              <a:ext cx="4130211" cy="365125"/>
            </a:xfrm>
            <a:prstGeom prst="rect">
              <a:avLst/>
            </a:prstGeom>
          </p:spPr>
        </p:pic>
      </p:grpSp>
      <p:sp>
        <p:nvSpPr>
          <p:cNvPr id="16" name="TextBox 15">
            <a:extLst>
              <a:ext uri="{FF2B5EF4-FFF2-40B4-BE49-F238E27FC236}">
                <a16:creationId xmlns:a16="http://schemas.microsoft.com/office/drawing/2014/main" id="{6D2612DB-E96B-5FDC-BA0A-02AB4CEFB5DE}"/>
              </a:ext>
            </a:extLst>
          </p:cNvPr>
          <p:cNvSpPr txBox="1"/>
          <p:nvPr/>
        </p:nvSpPr>
        <p:spPr>
          <a:xfrm>
            <a:off x="0" y="2787550"/>
            <a:ext cx="7627866" cy="307777"/>
          </a:xfrm>
          <a:prstGeom prst="rect">
            <a:avLst/>
          </a:prstGeom>
          <a:solidFill>
            <a:srgbClr val="115A6A"/>
          </a:solidFill>
          <a:ln>
            <a:solidFill>
              <a:srgbClr val="282F72"/>
            </a:solidFill>
          </a:ln>
        </p:spPr>
        <p:txBody>
          <a:bodyPr wrap="square">
            <a:spAutoFit/>
          </a:bodyPr>
          <a:lstStyle/>
          <a:p>
            <a:r>
              <a:rPr lang="en-US" sz="1400" b="1" u="sng">
                <a:solidFill>
                  <a:srgbClr val="60BDCE"/>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Financial Help for American Indians and Alaskan Natives</a:t>
            </a:r>
            <a:endParaRPr lang="en-US" sz="1400" b="1" u="sng">
              <a:solidFill>
                <a:srgbClr val="60BDC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A2398C6-FC99-45A4-565D-236383E01A07}"/>
              </a:ext>
            </a:extLst>
          </p:cNvPr>
          <p:cNvSpPr txBox="1"/>
          <p:nvPr/>
        </p:nvSpPr>
        <p:spPr>
          <a:xfrm>
            <a:off x="6422065" y="2787550"/>
            <a:ext cx="5769935" cy="307777"/>
          </a:xfrm>
          <a:prstGeom prst="rect">
            <a:avLst/>
          </a:prstGeom>
          <a:solidFill>
            <a:srgbClr val="115A6A"/>
          </a:solidFill>
        </p:spPr>
        <p:txBody>
          <a:bodyPr wrap="square">
            <a:spAutoFit/>
          </a:bodyPr>
          <a:lstStyle>
            <a:defPPr>
              <a:defRPr lang="en-US"/>
            </a:defPPr>
            <a:lvl1pPr>
              <a:defRPr sz="1100" b="1" u="sng">
                <a:solidFill>
                  <a:srgbClr val="F5776B"/>
                </a:solidFill>
              </a:defRPr>
            </a:lvl1pPr>
          </a:lstStyle>
          <a:p>
            <a:pPr algn="ctr"/>
            <a:r>
              <a:rPr lang="en-US" sz="1400">
                <a:solidFill>
                  <a:srgbClr val="A6CF39"/>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Member of a federally recognized tribe </a:t>
            </a:r>
            <a:endParaRPr lang="en-US" sz="1400">
              <a:solidFill>
                <a:srgbClr val="A6CF3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4960F21-0847-80E8-911A-DAEA20D329AB}"/>
              </a:ext>
            </a:extLst>
          </p:cNvPr>
          <p:cNvSpPr txBox="1"/>
          <p:nvPr/>
        </p:nvSpPr>
        <p:spPr>
          <a:xfrm>
            <a:off x="161576" y="1967570"/>
            <a:ext cx="11822551" cy="830997"/>
          </a:xfrm>
          <a:prstGeom prst="rect">
            <a:avLst/>
          </a:prstGeom>
          <a:noFill/>
        </p:spPr>
        <p:txBody>
          <a:bodyPr wrap="square">
            <a:spAutoFit/>
          </a:bodyPr>
          <a:lstStyle>
            <a:defPPr>
              <a:defRPr lang="en-US"/>
            </a:defPPr>
            <a:lvl1pPr>
              <a:buNone/>
              <a:defRPr sz="1600" b="0" i="0">
                <a:solidFill>
                  <a:schemeClr val="tx1">
                    <a:lumMod val="75000"/>
                    <a:lumOff val="25000"/>
                  </a:schemeClr>
                </a:solidFill>
                <a:effectLst/>
              </a:defRPr>
            </a:lvl1pPr>
          </a:lstStyle>
          <a:p>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Replaced the broken </a:t>
            </a:r>
            <a:r>
              <a:rPr lang="en-US" u="sng">
                <a:solidFill>
                  <a:srgbClr val="1D1B23"/>
                </a:solidFill>
                <a:highlight>
                  <a:srgbClr val="F5776B"/>
                </a:highlight>
                <a:latin typeface="Open Sans" panose="020B0606030504020204" pitchFamily="34" charset="0"/>
                <a:ea typeface="Open Sans" panose="020B0606030504020204" pitchFamily="34" charset="0"/>
                <a:cs typeface="Open Sans" panose="020B0606030504020204" pitchFamily="34" charset="0"/>
              </a:rPr>
              <a:t>Learn more </a:t>
            </a:r>
            <a:r>
              <a:rPr lang="en-US">
                <a:solidFill>
                  <a:srgbClr val="1D1B23"/>
                </a:solidFill>
                <a:latin typeface="Open Sans" panose="020B0606030504020204" pitchFamily="34" charset="0"/>
                <a:ea typeface="Open Sans" panose="020B0606030504020204" pitchFamily="34" charset="0"/>
                <a:cs typeface="Open Sans" panose="020B0606030504020204" pitchFamily="34" charset="0"/>
              </a:rPr>
              <a:t>link in the tooltip with a verified Covered CA website page that outlines benefits available to AI/AN consumers and includes a comprehensive directory of federally recognized tribes, as maintained by the Bureau of Indian Affairs.</a:t>
            </a:r>
          </a:p>
        </p:txBody>
      </p:sp>
      <p:sp>
        <p:nvSpPr>
          <p:cNvPr id="22" name="Rectangle 21">
            <a:extLst>
              <a:ext uri="{FF2B5EF4-FFF2-40B4-BE49-F238E27FC236}">
                <a16:creationId xmlns:a16="http://schemas.microsoft.com/office/drawing/2014/main" id="{4D1FC216-638D-FFB7-B86E-ECAA6B7BA7C5}"/>
              </a:ext>
            </a:extLst>
          </p:cNvPr>
          <p:cNvSpPr/>
          <p:nvPr/>
        </p:nvSpPr>
        <p:spPr>
          <a:xfrm>
            <a:off x="882502" y="5823028"/>
            <a:ext cx="2115879" cy="233916"/>
          </a:xfrm>
          <a:prstGeom prst="rect">
            <a:avLst/>
          </a:prstGeom>
          <a:solidFill>
            <a:srgbClr val="F1BD19">
              <a:alpha val="17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0262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7C2B-549F-3FB8-AC7E-A3EB60E33DED}"/>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9C650CC2-FD04-9303-EF76-8E4917032EED}"/>
              </a:ext>
            </a:extLst>
          </p:cNvPr>
          <p:cNvSpPr/>
          <p:nvPr/>
        </p:nvSpPr>
        <p:spPr>
          <a:xfrm>
            <a:off x="211015" y="4010422"/>
            <a:ext cx="11676184" cy="1005005"/>
          </a:xfrm>
          <a:prstGeom prst="rect">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3FA8E2-0908-0B0E-DB49-FDE471880CA8}"/>
              </a:ext>
            </a:extLst>
          </p:cNvPr>
          <p:cNvSpPr/>
          <p:nvPr/>
        </p:nvSpPr>
        <p:spPr>
          <a:xfrm>
            <a:off x="211015" y="2799922"/>
            <a:ext cx="11676184" cy="1005005"/>
          </a:xfrm>
          <a:prstGeom prst="rect">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BB5FBF-7332-92C4-45E3-858631952B8C}"/>
              </a:ext>
            </a:extLst>
          </p:cNvPr>
          <p:cNvSpPr/>
          <p:nvPr/>
        </p:nvSpPr>
        <p:spPr>
          <a:xfrm>
            <a:off x="211015" y="1581933"/>
            <a:ext cx="11676184" cy="1005005"/>
          </a:xfrm>
          <a:prstGeom prst="rect">
            <a:avLst/>
          </a:prstGeom>
          <a:solidFill>
            <a:srgbClr val="115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A652B-0273-4833-22EC-A36F139F6D02}"/>
              </a:ext>
            </a:extLst>
          </p:cNvPr>
          <p:cNvSpPr>
            <a:spLocks noGrp="1"/>
          </p:cNvSpPr>
          <p:nvPr>
            <p:ph type="title"/>
          </p:nvPr>
        </p:nvSpPr>
        <p:spPr>
          <a:xfrm>
            <a:off x="609600" y="830968"/>
            <a:ext cx="11582400" cy="537981"/>
          </a:xfrm>
        </p:spPr>
        <p:txBody>
          <a:bodyPr/>
          <a:lstStyle/>
          <a:p>
            <a:r>
              <a:rPr lang="en-US"/>
              <a:t>Proposed AI/AN indicator</a:t>
            </a:r>
          </a:p>
        </p:txBody>
      </p:sp>
      <p:sp>
        <p:nvSpPr>
          <p:cNvPr id="3" name="Slide Number Placeholder 2">
            <a:extLst>
              <a:ext uri="{FF2B5EF4-FFF2-40B4-BE49-F238E27FC236}">
                <a16:creationId xmlns:a16="http://schemas.microsoft.com/office/drawing/2014/main" id="{D6E33BC4-40D7-2AA8-1BC7-BAE224C76D8C}"/>
              </a:ext>
            </a:extLst>
          </p:cNvPr>
          <p:cNvSpPr>
            <a:spLocks noGrp="1"/>
          </p:cNvSpPr>
          <p:nvPr>
            <p:ph type="sldNum" sz="quarter" idx="2"/>
          </p:nvPr>
        </p:nvSpPr>
        <p:spPr/>
        <p:txBody>
          <a:bodyPr/>
          <a:lstStyle/>
          <a:p>
            <a:fld id="{C8146628-1A01-9741-8A8B-916D51547CC7}" type="slidenum">
              <a:rPr lang="en-US" smtClean="0"/>
              <a:pPr/>
              <a:t>84</a:t>
            </a:fld>
            <a:endParaRPr lang="en-US"/>
          </a:p>
        </p:txBody>
      </p:sp>
      <p:grpSp>
        <p:nvGrpSpPr>
          <p:cNvPr id="20" name="Group 19">
            <a:extLst>
              <a:ext uri="{FF2B5EF4-FFF2-40B4-BE49-F238E27FC236}">
                <a16:creationId xmlns:a16="http://schemas.microsoft.com/office/drawing/2014/main" id="{AA9D6760-A846-708F-BCC5-ABC0B747798B}"/>
              </a:ext>
            </a:extLst>
          </p:cNvPr>
          <p:cNvGrpSpPr/>
          <p:nvPr/>
        </p:nvGrpSpPr>
        <p:grpSpPr>
          <a:xfrm>
            <a:off x="276805" y="2913380"/>
            <a:ext cx="8314532" cy="831565"/>
            <a:chOff x="398844" y="3317335"/>
            <a:chExt cx="6875009" cy="687593"/>
          </a:xfrm>
        </p:grpSpPr>
        <p:pic>
          <p:nvPicPr>
            <p:cNvPr id="8" name="Picture 7">
              <a:extLst>
                <a:ext uri="{FF2B5EF4-FFF2-40B4-BE49-F238E27FC236}">
                  <a16:creationId xmlns:a16="http://schemas.microsoft.com/office/drawing/2014/main" id="{7F77FDBF-01F8-B5B1-82F4-87E2CA0D5272}"/>
                </a:ext>
              </a:extLst>
            </p:cNvPr>
            <p:cNvPicPr>
              <a:picLocks noChangeAspect="1"/>
            </p:cNvPicPr>
            <p:nvPr/>
          </p:nvPicPr>
          <p:blipFill>
            <a:blip r:embed="rId3"/>
            <a:srcRect t="18223" b="30035"/>
            <a:stretch/>
          </p:blipFill>
          <p:spPr>
            <a:xfrm>
              <a:off x="398844" y="3317335"/>
              <a:ext cx="6875009" cy="624927"/>
            </a:xfrm>
            <a:prstGeom prst="rect">
              <a:avLst/>
            </a:prstGeom>
          </p:spPr>
        </p:pic>
        <p:pic>
          <p:nvPicPr>
            <p:cNvPr id="16" name="Picture 15">
              <a:extLst>
                <a:ext uri="{FF2B5EF4-FFF2-40B4-BE49-F238E27FC236}">
                  <a16:creationId xmlns:a16="http://schemas.microsoft.com/office/drawing/2014/main" id="{A4F13E56-F4EB-B645-511F-60566274D00A}"/>
                </a:ext>
              </a:extLst>
            </p:cNvPr>
            <p:cNvPicPr>
              <a:picLocks noChangeAspect="1"/>
            </p:cNvPicPr>
            <p:nvPr/>
          </p:nvPicPr>
          <p:blipFill>
            <a:blip r:embed="rId4"/>
            <a:stretch>
              <a:fillRect/>
            </a:stretch>
          </p:blipFill>
          <p:spPr>
            <a:xfrm>
              <a:off x="618391" y="3317335"/>
              <a:ext cx="531322" cy="687593"/>
            </a:xfrm>
            <a:prstGeom prst="rect">
              <a:avLst/>
            </a:prstGeom>
          </p:spPr>
        </p:pic>
      </p:grpSp>
      <p:sp>
        <p:nvSpPr>
          <p:cNvPr id="17" name="Text Placeholder 3">
            <a:extLst>
              <a:ext uri="{FF2B5EF4-FFF2-40B4-BE49-F238E27FC236}">
                <a16:creationId xmlns:a16="http://schemas.microsoft.com/office/drawing/2014/main" id="{4196858A-0637-7196-6DC1-8B7BA3B2EC0C}"/>
              </a:ext>
            </a:extLst>
          </p:cNvPr>
          <p:cNvSpPr txBox="1">
            <a:spLocks/>
          </p:cNvSpPr>
          <p:nvPr/>
        </p:nvSpPr>
        <p:spPr>
          <a:xfrm>
            <a:off x="8591337" y="1794804"/>
            <a:ext cx="3170658" cy="562941"/>
          </a:xfrm>
          <a:prstGeom prst="rect">
            <a:avLst/>
          </a:prstGeom>
        </p:spPr>
        <p:txBody>
          <a:bodyPr vert="horz" lIns="91440" tIns="45720" rIns="91440" bIns="45720" rtlCol="0">
            <a:normAutofit fontScale="85000" lnSpcReduction="10000"/>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r>
              <a:rPr lang="en-US" sz="1600" b="1">
                <a:solidFill>
                  <a:srgbClr val="F5776B"/>
                </a:solidFill>
              </a:rPr>
              <a:t>Proposal 1: </a:t>
            </a:r>
            <a:r>
              <a:rPr lang="en-US" sz="1600">
                <a:solidFill>
                  <a:schemeClr val="bg1"/>
                </a:solidFill>
              </a:rPr>
              <a:t>Have an AIAN status on top of the current visual indicator. </a:t>
            </a:r>
          </a:p>
          <a:p>
            <a:pPr marL="0" marR="0" lvl="0" indent="0">
              <a:spcBef>
                <a:spcPts val="0"/>
              </a:spcBef>
              <a:spcAft>
                <a:spcPts val="0"/>
              </a:spcAft>
              <a:buNone/>
            </a:pPr>
            <a:endParaRPr lang="en-US" sz="1200">
              <a:solidFill>
                <a:srgbClr val="524A56"/>
              </a:solidFill>
            </a:endParaRPr>
          </a:p>
        </p:txBody>
      </p:sp>
      <p:sp>
        <p:nvSpPr>
          <p:cNvPr id="18" name="Text Placeholder 3">
            <a:extLst>
              <a:ext uri="{FF2B5EF4-FFF2-40B4-BE49-F238E27FC236}">
                <a16:creationId xmlns:a16="http://schemas.microsoft.com/office/drawing/2014/main" id="{69AAFEA5-B674-EB06-4AAE-C764D52CE4A3}"/>
              </a:ext>
            </a:extLst>
          </p:cNvPr>
          <p:cNvSpPr txBox="1">
            <a:spLocks/>
          </p:cNvSpPr>
          <p:nvPr/>
        </p:nvSpPr>
        <p:spPr>
          <a:xfrm>
            <a:off x="8591337" y="2841985"/>
            <a:ext cx="3351846" cy="692693"/>
          </a:xfrm>
          <a:prstGeom prst="rect">
            <a:avLst/>
          </a:prstGeom>
        </p:spPr>
        <p:txBody>
          <a:bodyPr vert="horz" lIns="91440" tIns="45720" rIns="91440" bIns="45720" rtlCol="0">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r>
              <a:rPr lang="en-US" sz="1400" b="1">
                <a:solidFill>
                  <a:srgbClr val="F1BD19"/>
                </a:solidFill>
              </a:rPr>
              <a:t>Proposal 2: </a:t>
            </a:r>
            <a:r>
              <a:rPr lang="en-US" sz="1400">
                <a:solidFill>
                  <a:schemeClr val="bg1"/>
                </a:solidFill>
              </a:rPr>
              <a:t>Have an AIAN specific visual indicator. Feedback from TAW needed to ensure visuals are appropriate.</a:t>
            </a:r>
          </a:p>
          <a:p>
            <a:pPr marL="0" marR="0" lvl="0" indent="0">
              <a:spcBef>
                <a:spcPts val="0"/>
              </a:spcBef>
              <a:spcAft>
                <a:spcPts val="0"/>
              </a:spcAft>
              <a:buNone/>
            </a:pPr>
            <a:endParaRPr lang="en-US" sz="1400">
              <a:solidFill>
                <a:srgbClr val="524A56"/>
              </a:solidFill>
            </a:endParaRPr>
          </a:p>
        </p:txBody>
      </p:sp>
      <p:sp>
        <p:nvSpPr>
          <p:cNvPr id="19" name="Text Placeholder 3">
            <a:extLst>
              <a:ext uri="{FF2B5EF4-FFF2-40B4-BE49-F238E27FC236}">
                <a16:creationId xmlns:a16="http://schemas.microsoft.com/office/drawing/2014/main" id="{2159274A-67C1-8B85-2D15-E58F09C9AFB1}"/>
              </a:ext>
            </a:extLst>
          </p:cNvPr>
          <p:cNvSpPr txBox="1">
            <a:spLocks/>
          </p:cNvSpPr>
          <p:nvPr/>
        </p:nvSpPr>
        <p:spPr>
          <a:xfrm>
            <a:off x="8591337" y="4127899"/>
            <a:ext cx="3351846" cy="544926"/>
          </a:xfrm>
          <a:prstGeom prst="rect">
            <a:avLst/>
          </a:prstGeom>
        </p:spPr>
        <p:txBody>
          <a:bodyPr vert="horz" lIns="91440" tIns="45720" rIns="91440" bIns="45720" rtlCol="0">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r>
              <a:rPr lang="en-US" sz="1400" b="1">
                <a:solidFill>
                  <a:srgbClr val="A6CF39"/>
                </a:solidFill>
              </a:rPr>
              <a:t>Proposal 3: </a:t>
            </a:r>
            <a:r>
              <a:rPr lang="en-US" sz="1400">
                <a:solidFill>
                  <a:schemeClr val="bg1"/>
                </a:solidFill>
              </a:rPr>
              <a:t>Keep the current visual indicator but add a pill on the side indicating AI/AN status. </a:t>
            </a:r>
          </a:p>
        </p:txBody>
      </p:sp>
      <p:pic>
        <p:nvPicPr>
          <p:cNvPr id="32" name="Picture 31">
            <a:extLst>
              <a:ext uri="{FF2B5EF4-FFF2-40B4-BE49-F238E27FC236}">
                <a16:creationId xmlns:a16="http://schemas.microsoft.com/office/drawing/2014/main" id="{4F890555-9DE0-B75B-62EB-6A3071A62DD4}"/>
              </a:ext>
            </a:extLst>
          </p:cNvPr>
          <p:cNvPicPr>
            <a:picLocks noChangeAspect="1"/>
          </p:cNvPicPr>
          <p:nvPr/>
        </p:nvPicPr>
        <p:blipFill>
          <a:blip r:embed="rId5"/>
          <a:srcRect l="31254" t="33090" r="3442" b="19094"/>
          <a:stretch/>
        </p:blipFill>
        <p:spPr>
          <a:xfrm>
            <a:off x="6470338" y="5308108"/>
            <a:ext cx="4441372" cy="1406021"/>
          </a:xfrm>
          <a:prstGeom prst="rect">
            <a:avLst/>
          </a:prstGeom>
          <a:solidFill>
            <a:srgbClr val="FBAD32"/>
          </a:solidFill>
        </p:spPr>
      </p:pic>
      <p:sp>
        <p:nvSpPr>
          <p:cNvPr id="36" name="Text Placeholder 3">
            <a:extLst>
              <a:ext uri="{FF2B5EF4-FFF2-40B4-BE49-F238E27FC236}">
                <a16:creationId xmlns:a16="http://schemas.microsoft.com/office/drawing/2014/main" id="{6902D2BD-4FB9-E897-ACB8-EA07DE95A38D}"/>
              </a:ext>
            </a:extLst>
          </p:cNvPr>
          <p:cNvSpPr txBox="1">
            <a:spLocks/>
          </p:cNvSpPr>
          <p:nvPr/>
        </p:nvSpPr>
        <p:spPr>
          <a:xfrm>
            <a:off x="790000" y="5404723"/>
            <a:ext cx="5120111" cy="1061326"/>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r>
              <a:rPr lang="en-US" sz="2000" b="1">
                <a:solidFill>
                  <a:srgbClr val="FBAD32"/>
                </a:solidFill>
              </a:rPr>
              <a:t>A tooltip explaining the AI/AN benefits can be added to these proposals when the consumer interacts with it. </a:t>
            </a:r>
            <a:endParaRPr lang="en-US" sz="2000">
              <a:solidFill>
                <a:srgbClr val="FBAD32"/>
              </a:solidFill>
            </a:endParaRPr>
          </a:p>
          <a:p>
            <a:pPr marL="0" marR="0" lvl="0" indent="0">
              <a:spcBef>
                <a:spcPts val="0"/>
              </a:spcBef>
              <a:spcAft>
                <a:spcPts val="0"/>
              </a:spcAft>
              <a:buNone/>
            </a:pPr>
            <a:endParaRPr lang="en-US" sz="2400">
              <a:solidFill>
                <a:srgbClr val="FBAD32"/>
              </a:solidFill>
            </a:endParaRPr>
          </a:p>
        </p:txBody>
      </p:sp>
      <p:pic>
        <p:nvPicPr>
          <p:cNvPr id="40" name="Picture 39">
            <a:extLst>
              <a:ext uri="{FF2B5EF4-FFF2-40B4-BE49-F238E27FC236}">
                <a16:creationId xmlns:a16="http://schemas.microsoft.com/office/drawing/2014/main" id="{16CDF3F0-7604-B7C5-6A18-1112FCBA6888}"/>
              </a:ext>
            </a:extLst>
          </p:cNvPr>
          <p:cNvPicPr>
            <a:picLocks noChangeAspect="1"/>
          </p:cNvPicPr>
          <p:nvPr/>
        </p:nvPicPr>
        <p:blipFill>
          <a:blip r:embed="rId3"/>
          <a:srcRect t="21060" b="28971"/>
          <a:stretch/>
        </p:blipFill>
        <p:spPr>
          <a:xfrm>
            <a:off x="276807" y="4135654"/>
            <a:ext cx="8314530" cy="729869"/>
          </a:xfrm>
          <a:prstGeom prst="rect">
            <a:avLst/>
          </a:prstGeom>
        </p:spPr>
      </p:pic>
      <p:pic>
        <p:nvPicPr>
          <p:cNvPr id="9" name="Picture 8">
            <a:extLst>
              <a:ext uri="{FF2B5EF4-FFF2-40B4-BE49-F238E27FC236}">
                <a16:creationId xmlns:a16="http://schemas.microsoft.com/office/drawing/2014/main" id="{B287020F-0868-000B-00BE-7FDA90FD3DDC}"/>
              </a:ext>
            </a:extLst>
          </p:cNvPr>
          <p:cNvPicPr>
            <a:picLocks noChangeAspect="1"/>
          </p:cNvPicPr>
          <p:nvPr/>
        </p:nvPicPr>
        <p:blipFill>
          <a:blip r:embed="rId5"/>
          <a:srcRect l="58414" t="79734" r="28139" b="5955"/>
          <a:stretch/>
        </p:blipFill>
        <p:spPr>
          <a:xfrm>
            <a:off x="3666721" y="4309342"/>
            <a:ext cx="807047" cy="373035"/>
          </a:xfrm>
          <a:prstGeom prst="rect">
            <a:avLst/>
          </a:prstGeom>
        </p:spPr>
      </p:pic>
      <p:grpSp>
        <p:nvGrpSpPr>
          <p:cNvPr id="5" name="Group 4">
            <a:extLst>
              <a:ext uri="{FF2B5EF4-FFF2-40B4-BE49-F238E27FC236}">
                <a16:creationId xmlns:a16="http://schemas.microsoft.com/office/drawing/2014/main" id="{3BF28CF7-CCEE-3955-D3D4-1CB410BBA3C0}"/>
              </a:ext>
            </a:extLst>
          </p:cNvPr>
          <p:cNvGrpSpPr/>
          <p:nvPr/>
        </p:nvGrpSpPr>
        <p:grpSpPr>
          <a:xfrm>
            <a:off x="276807" y="1705634"/>
            <a:ext cx="8314530" cy="729869"/>
            <a:chOff x="276807" y="1033220"/>
            <a:chExt cx="6875004" cy="603504"/>
          </a:xfrm>
        </p:grpSpPr>
        <p:grpSp>
          <p:nvGrpSpPr>
            <p:cNvPr id="10" name="Group 9">
              <a:extLst>
                <a:ext uri="{FF2B5EF4-FFF2-40B4-BE49-F238E27FC236}">
                  <a16:creationId xmlns:a16="http://schemas.microsoft.com/office/drawing/2014/main" id="{75ADADA9-DCB5-8036-161F-F3BDBB137CAD}"/>
                </a:ext>
              </a:extLst>
            </p:cNvPr>
            <p:cNvGrpSpPr/>
            <p:nvPr/>
          </p:nvGrpSpPr>
          <p:grpSpPr>
            <a:xfrm>
              <a:off x="276807" y="1033220"/>
              <a:ext cx="6875004" cy="603504"/>
              <a:chOff x="398849" y="2626157"/>
              <a:chExt cx="6875004" cy="603504"/>
            </a:xfrm>
          </p:grpSpPr>
          <p:pic>
            <p:nvPicPr>
              <p:cNvPr id="6" name="Picture 5">
                <a:extLst>
                  <a:ext uri="{FF2B5EF4-FFF2-40B4-BE49-F238E27FC236}">
                    <a16:creationId xmlns:a16="http://schemas.microsoft.com/office/drawing/2014/main" id="{E71590A8-BB36-6EB5-FC41-4287DAAFB4CB}"/>
                  </a:ext>
                </a:extLst>
              </p:cNvPr>
              <p:cNvPicPr>
                <a:picLocks noChangeAspect="1"/>
              </p:cNvPicPr>
              <p:nvPr/>
            </p:nvPicPr>
            <p:blipFill>
              <a:blip r:embed="rId3"/>
              <a:srcRect t="21060" b="28971"/>
              <a:stretch/>
            </p:blipFill>
            <p:spPr>
              <a:xfrm>
                <a:off x="398849" y="2626157"/>
                <a:ext cx="6875004" cy="603504"/>
              </a:xfrm>
              <a:prstGeom prst="rect">
                <a:avLst/>
              </a:prstGeom>
            </p:spPr>
          </p:pic>
          <p:sp>
            <p:nvSpPr>
              <p:cNvPr id="7" name="Oval 6">
                <a:extLst>
                  <a:ext uri="{FF2B5EF4-FFF2-40B4-BE49-F238E27FC236}">
                    <a16:creationId xmlns:a16="http://schemas.microsoft.com/office/drawing/2014/main" id="{1BD71075-0C27-6066-0E7B-BA5D69C5EE7A}"/>
                  </a:ext>
                </a:extLst>
              </p:cNvPr>
              <p:cNvSpPr/>
              <p:nvPr/>
            </p:nvSpPr>
            <p:spPr>
              <a:xfrm>
                <a:off x="942751" y="2649784"/>
                <a:ext cx="187792" cy="187792"/>
              </a:xfrm>
              <a:prstGeom prst="ellipse">
                <a:avLst/>
              </a:prstGeom>
              <a:solidFill>
                <a:srgbClr val="87333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1D3D4"/>
                  </a:solidFill>
                </a:endParaRPr>
              </a:p>
            </p:txBody>
          </p:sp>
        </p:grpSp>
        <p:sp>
          <p:nvSpPr>
            <p:cNvPr id="4" name="TextBox 3">
              <a:extLst>
                <a:ext uri="{FF2B5EF4-FFF2-40B4-BE49-F238E27FC236}">
                  <a16:creationId xmlns:a16="http://schemas.microsoft.com/office/drawing/2014/main" id="{28493A9D-9F9F-27ED-ED43-621745FC88A3}"/>
                </a:ext>
              </a:extLst>
            </p:cNvPr>
            <p:cNvSpPr txBox="1"/>
            <p:nvPr/>
          </p:nvSpPr>
          <p:spPr>
            <a:xfrm>
              <a:off x="760252" y="1071926"/>
              <a:ext cx="469005" cy="152694"/>
            </a:xfrm>
            <a:prstGeom prst="rect">
              <a:avLst/>
            </a:prstGeom>
            <a:noFill/>
          </p:spPr>
          <p:txBody>
            <a:bodyPr wrap="square" rtlCol="0">
              <a:spAutoFit/>
            </a:bodyPr>
            <a:lstStyle/>
            <a:p>
              <a:r>
                <a:rPr lang="en-US" sz="600" b="1">
                  <a:solidFill>
                    <a:schemeClr val="bg1"/>
                  </a:solidFill>
                </a:rPr>
                <a:t>AI/AN</a:t>
              </a:r>
            </a:p>
          </p:txBody>
        </p:sp>
      </p:grpSp>
      <p:pic>
        <p:nvPicPr>
          <p:cNvPr id="11" name="Picture 10">
            <a:extLst>
              <a:ext uri="{FF2B5EF4-FFF2-40B4-BE49-F238E27FC236}">
                <a16:creationId xmlns:a16="http://schemas.microsoft.com/office/drawing/2014/main" id="{89EA936B-7CB3-5B71-57E0-EE9D178C93CB}"/>
              </a:ext>
            </a:extLst>
          </p:cNvPr>
          <p:cNvPicPr>
            <a:picLocks noChangeAspect="1"/>
          </p:cNvPicPr>
          <p:nvPr/>
        </p:nvPicPr>
        <p:blipFill>
          <a:blip r:embed="rId4"/>
          <a:stretch>
            <a:fillRect/>
          </a:stretch>
        </p:blipFill>
        <p:spPr>
          <a:xfrm>
            <a:off x="644733" y="3042514"/>
            <a:ext cx="428892" cy="555037"/>
          </a:xfrm>
          <a:prstGeom prst="rect">
            <a:avLst/>
          </a:prstGeom>
        </p:spPr>
      </p:pic>
    </p:spTree>
    <p:extLst>
      <p:ext uri="{BB962C8B-B14F-4D97-AF65-F5344CB8AC3E}">
        <p14:creationId xmlns:p14="http://schemas.microsoft.com/office/powerpoint/2010/main" val="1521021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7DFAA-3ABF-9C7D-FCE8-AFD118E2A92E}"/>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5EC3086E-FC1F-DC74-7FBA-41D47FCCF825}"/>
              </a:ext>
            </a:extLst>
          </p:cNvPr>
          <p:cNvSpPr/>
          <p:nvPr/>
        </p:nvSpPr>
        <p:spPr>
          <a:xfrm>
            <a:off x="1" y="3153097"/>
            <a:ext cx="12192000" cy="3724611"/>
          </a:xfrm>
          <a:prstGeom prst="rect">
            <a:avLst/>
          </a:prstGeom>
          <a:solidFill>
            <a:srgbClr val="115A6A"/>
          </a:solidFill>
          <a:ln>
            <a:solidFill>
              <a:srgbClr val="115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5C246A68-A6D9-B714-3733-825E2DB3048C}"/>
              </a:ext>
            </a:extLst>
          </p:cNvPr>
          <p:cNvSpPr>
            <a:spLocks noGrp="1"/>
          </p:cNvSpPr>
          <p:nvPr>
            <p:ph type="title"/>
          </p:nvPr>
        </p:nvSpPr>
        <p:spPr>
          <a:xfrm>
            <a:off x="609599" y="878239"/>
            <a:ext cx="11582400" cy="537981"/>
          </a:xfrm>
        </p:spPr>
        <p:txBody>
          <a:bodyPr/>
          <a:lstStyle/>
          <a:p>
            <a:r>
              <a:rPr lang="en-US"/>
              <a:t>Proposed AI/AN indicator Survey</a:t>
            </a:r>
          </a:p>
        </p:txBody>
      </p:sp>
      <p:sp>
        <p:nvSpPr>
          <p:cNvPr id="3" name="Slide Number Placeholder 2">
            <a:extLst>
              <a:ext uri="{FF2B5EF4-FFF2-40B4-BE49-F238E27FC236}">
                <a16:creationId xmlns:a16="http://schemas.microsoft.com/office/drawing/2014/main" id="{54D8A23E-FBC3-FAA5-6D4F-32814C2F6FA6}"/>
              </a:ext>
            </a:extLst>
          </p:cNvPr>
          <p:cNvSpPr>
            <a:spLocks noGrp="1"/>
          </p:cNvSpPr>
          <p:nvPr>
            <p:ph type="sldNum" sz="quarter" idx="2"/>
          </p:nvPr>
        </p:nvSpPr>
        <p:spPr/>
        <p:txBody>
          <a:bodyPr/>
          <a:lstStyle/>
          <a:p>
            <a:fld id="{C8146628-1A01-9741-8A8B-916D51547CC7}" type="slidenum">
              <a:rPr lang="en-US" smtClean="0"/>
              <a:pPr/>
              <a:t>85</a:t>
            </a:fld>
            <a:endParaRPr lang="en-US"/>
          </a:p>
        </p:txBody>
      </p:sp>
      <p:sp>
        <p:nvSpPr>
          <p:cNvPr id="14" name="Text Placeholder 3">
            <a:extLst>
              <a:ext uri="{FF2B5EF4-FFF2-40B4-BE49-F238E27FC236}">
                <a16:creationId xmlns:a16="http://schemas.microsoft.com/office/drawing/2014/main" id="{A1372D72-1D93-B97A-F1A2-FD89BD9A2D60}"/>
              </a:ext>
            </a:extLst>
          </p:cNvPr>
          <p:cNvSpPr txBox="1">
            <a:spLocks/>
          </p:cNvSpPr>
          <p:nvPr/>
        </p:nvSpPr>
        <p:spPr>
          <a:xfrm>
            <a:off x="304797" y="1857591"/>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400" i="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3">
            <a:extLst>
              <a:ext uri="{FF2B5EF4-FFF2-40B4-BE49-F238E27FC236}">
                <a16:creationId xmlns:a16="http://schemas.microsoft.com/office/drawing/2014/main" id="{A02A2739-F747-A734-88BF-FDC4455D1045}"/>
              </a:ext>
            </a:extLst>
          </p:cNvPr>
          <p:cNvSpPr txBox="1">
            <a:spLocks/>
          </p:cNvSpPr>
          <p:nvPr/>
        </p:nvSpPr>
        <p:spPr>
          <a:xfrm>
            <a:off x="82019" y="3153098"/>
            <a:ext cx="11332249" cy="1108163"/>
          </a:xfrm>
          <a:prstGeom prst="rect">
            <a:avLst/>
          </a:prstGeom>
        </p:spPr>
        <p:txBody>
          <a:bodyPr vert="horz" lIns="91440" tIns="45720" rIns="91440" bIns="45720" rtlCol="0">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l">
              <a:buNone/>
            </a:pPr>
            <a:r>
              <a:rPr lang="en-US" sz="1400" b="1">
                <a:solidFill>
                  <a:srgbClr val="F5776B"/>
                </a:solidFill>
                <a:latin typeface="Open Sans" panose="020B0606030504020204" pitchFamily="34" charset="0"/>
                <a:ea typeface="Open Sans" panose="020B0606030504020204" pitchFamily="34" charset="0"/>
                <a:cs typeface="Open Sans" panose="020B0606030504020204" pitchFamily="34" charset="0"/>
              </a:rPr>
              <a:t>Respondent 1: </a:t>
            </a:r>
          </a:p>
          <a:p>
            <a:pPr marL="385223" lvl="1" indent="0">
              <a:buNone/>
            </a:pPr>
            <a:r>
              <a:rPr lang="en-US" sz="140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Q1: Proposal 2: </a:t>
            </a:r>
            <a:r>
              <a:rPr lang="en-US" sz="1600" b="1" i="0">
                <a:solidFill>
                  <a:srgbClr val="F1BD19"/>
                </a:solidFill>
                <a:effectLst/>
                <a:latin typeface="Open Sans" panose="020B0606030504020204" pitchFamily="34" charset="0"/>
                <a:ea typeface="Open Sans" panose="020B0606030504020204" pitchFamily="34" charset="0"/>
                <a:cs typeface="Open Sans" panose="020B0606030504020204" pitchFamily="34" charset="0"/>
              </a:rPr>
              <a:t>A distinct AI/AN-specific visual </a:t>
            </a:r>
          </a:p>
          <a:p>
            <a:pPr marL="385223" lvl="1" indent="0">
              <a:buNone/>
            </a:pPr>
            <a:r>
              <a:rPr lang="en-US" sz="140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Q2: Proposal 2</a:t>
            </a: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Q3: </a:t>
            </a:r>
            <a:r>
              <a:rPr lang="en-US" sz="1600" b="1" i="0">
                <a:solidFill>
                  <a:srgbClr val="A6CF39"/>
                </a:solidFill>
                <a:effectLst/>
                <a:latin typeface="Open Sans" panose="020B0606030504020204" pitchFamily="34" charset="0"/>
                <a:ea typeface="Open Sans" panose="020B0606030504020204" pitchFamily="34" charset="0"/>
                <a:cs typeface="Open Sans" panose="020B0606030504020204" pitchFamily="34" charset="0"/>
              </a:rPr>
              <a:t>No – We’re comfortable choosing from existing proposals</a:t>
            </a:r>
            <a:endParaRPr lang="en-US" sz="1400" b="1" i="0">
              <a:solidFill>
                <a:srgbClr val="A6CF39"/>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id="{B011A8EC-4ECB-71C9-9A8D-22C64F758702}"/>
              </a:ext>
            </a:extLst>
          </p:cNvPr>
          <p:cNvSpPr txBox="1">
            <a:spLocks/>
          </p:cNvSpPr>
          <p:nvPr/>
        </p:nvSpPr>
        <p:spPr>
          <a:xfrm>
            <a:off x="82019" y="4306319"/>
            <a:ext cx="11255001" cy="1360774"/>
          </a:xfrm>
          <a:prstGeom prst="rect">
            <a:avLst/>
          </a:prstGeom>
        </p:spPr>
        <p:txBody>
          <a:bodyPr vert="horz" lIns="91440" tIns="45720" rIns="91440" bIns="45720" rtlCol="0">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l">
              <a:buNone/>
            </a:pPr>
            <a:r>
              <a:rPr lang="en-US" sz="1400" b="1">
                <a:solidFill>
                  <a:srgbClr val="F5776B"/>
                </a:solidFill>
                <a:latin typeface="Open Sans" panose="020B0606030504020204" pitchFamily="34" charset="0"/>
                <a:ea typeface="Open Sans" panose="020B0606030504020204" pitchFamily="34" charset="0"/>
                <a:cs typeface="Open Sans" panose="020B0606030504020204" pitchFamily="34" charset="0"/>
              </a:rPr>
              <a:t>Respondent 2: </a:t>
            </a:r>
          </a:p>
          <a:p>
            <a:pPr marL="385223" lvl="1" indent="0">
              <a:buNone/>
            </a:pPr>
            <a:r>
              <a:rPr lang="en-US" sz="140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Q1: Proposal 3: Existing icon with a pill-shaped label indicating AI/AN status</a:t>
            </a:r>
          </a:p>
          <a:p>
            <a:pPr marL="385223" lvl="1" indent="0">
              <a:buNone/>
            </a:pPr>
            <a:r>
              <a:rPr lang="en-US" sz="140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Q2: Proposal 3</a:t>
            </a: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Q3: </a:t>
            </a:r>
            <a:r>
              <a:rPr lang="en-US" sz="1600" b="1" i="0">
                <a:solidFill>
                  <a:srgbClr val="A6CF39"/>
                </a:solidFill>
                <a:effectLst/>
                <a:latin typeface="Open Sans" panose="020B0606030504020204" pitchFamily="34" charset="0"/>
                <a:ea typeface="Open Sans" panose="020B0606030504020204" pitchFamily="34" charset="0"/>
                <a:cs typeface="Open Sans" panose="020B0606030504020204" pitchFamily="34" charset="0"/>
              </a:rPr>
              <a:t>Yes – We'd like to collaborate on a new design</a:t>
            </a:r>
            <a:endParaRPr lang="en-US" sz="1600" b="1">
              <a:solidFill>
                <a:srgbClr val="A6CF3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69905A04-D8F1-9441-4D83-06F77FC9E724}"/>
              </a:ext>
            </a:extLst>
          </p:cNvPr>
          <p:cNvSpPr txBox="1"/>
          <p:nvPr/>
        </p:nvSpPr>
        <p:spPr>
          <a:xfrm>
            <a:off x="217265" y="1543663"/>
            <a:ext cx="11952792" cy="1785104"/>
          </a:xfrm>
          <a:prstGeom prst="rect">
            <a:avLst/>
          </a:prstGeom>
          <a:noFill/>
        </p:spPr>
        <p:txBody>
          <a:bodyPr wrap="square">
            <a:spAutoFit/>
          </a:bodyPr>
          <a:lstStyle/>
          <a:p>
            <a:pPr algn="l">
              <a:buNone/>
            </a:pPr>
            <a:r>
              <a:rPr lang="en-US" sz="1600" b="0" i="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Q1: From the proposals above, which of the proposed visual indicators do you feel most clearly identifies AI/AN status?</a:t>
            </a:r>
          </a:p>
          <a:p>
            <a:pPr algn="l">
              <a:buNone/>
            </a:pPr>
            <a:r>
              <a:rPr lang="en-US" sz="1600" b="0" i="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Q2: From the proposals above, which do you feel is most culturally appropriate to represent AI/AN identity?</a:t>
            </a:r>
          </a:p>
          <a:p>
            <a:pPr algn="l">
              <a:buNone/>
            </a:pPr>
            <a:r>
              <a:rPr lang="en-US" sz="1600" b="0" i="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Q3</a:t>
            </a: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a:t>
            </a:r>
            <a:r>
              <a:rPr lang="en-US" sz="1600" b="0" i="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Would your tribe or organization be interested in helping design a visual indicator that better reflects the AI/AN enrollees?</a:t>
            </a:r>
          </a:p>
          <a:p>
            <a:pPr algn="l">
              <a:buNone/>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Q4: Contact information</a:t>
            </a:r>
          </a:p>
          <a:p>
            <a:r>
              <a:rPr lang="en-US" sz="1600" b="0" i="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Q5: Please share any other thoughts, concerns, or recommendations</a:t>
            </a:r>
          </a:p>
          <a:p>
            <a:pPr algn="l">
              <a:buNone/>
            </a:pPr>
            <a:endParaRPr lang="en-US" sz="1400" b="0" i="0">
              <a:solidFill>
                <a:srgbClr val="282F7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3">
            <a:extLst>
              <a:ext uri="{FF2B5EF4-FFF2-40B4-BE49-F238E27FC236}">
                <a16:creationId xmlns:a16="http://schemas.microsoft.com/office/drawing/2014/main" id="{DB35D6BC-0BDE-A6C1-AA1B-D0648978E301}"/>
              </a:ext>
            </a:extLst>
          </p:cNvPr>
          <p:cNvSpPr txBox="1">
            <a:spLocks/>
          </p:cNvSpPr>
          <p:nvPr/>
        </p:nvSpPr>
        <p:spPr>
          <a:xfrm>
            <a:off x="82019" y="5461152"/>
            <a:ext cx="11255001" cy="1360774"/>
          </a:xfrm>
          <a:prstGeom prst="rect">
            <a:avLst/>
          </a:prstGeom>
        </p:spPr>
        <p:txBody>
          <a:bodyPr vert="horz" lIns="91440" tIns="45720" rIns="91440" bIns="45720" rtlCol="0">
            <a:no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l">
              <a:buNone/>
            </a:pPr>
            <a:r>
              <a:rPr lang="en-US" sz="1400" b="1">
                <a:solidFill>
                  <a:srgbClr val="F5776B"/>
                </a:solidFill>
                <a:latin typeface="Open Sans" panose="020B0606030504020204" pitchFamily="34" charset="0"/>
                <a:ea typeface="Open Sans" panose="020B0606030504020204" pitchFamily="34" charset="0"/>
                <a:cs typeface="Open Sans" panose="020B0606030504020204" pitchFamily="34" charset="0"/>
              </a:rPr>
              <a:t>Respondent 2: </a:t>
            </a: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Q1: </a:t>
            </a:r>
            <a:r>
              <a:rPr lang="en-US" sz="1600" b="1">
                <a:solidFill>
                  <a:srgbClr val="F1BD19"/>
                </a:solidFill>
                <a:latin typeface="Open Sans" panose="020B0606030504020204" pitchFamily="34" charset="0"/>
                <a:ea typeface="Open Sans" panose="020B0606030504020204" pitchFamily="34" charset="0"/>
                <a:cs typeface="Open Sans" panose="020B0606030504020204" pitchFamily="34" charset="0"/>
              </a:rPr>
              <a:t>P</a:t>
            </a:r>
            <a:r>
              <a:rPr lang="en-US" sz="1600" b="1" i="0">
                <a:solidFill>
                  <a:srgbClr val="F1BD19"/>
                </a:solidFill>
                <a:effectLst/>
                <a:latin typeface="Open Sans" panose="020B0606030504020204" pitchFamily="34" charset="0"/>
                <a:ea typeface="Open Sans" panose="020B0606030504020204" pitchFamily="34" charset="0"/>
                <a:cs typeface="Open Sans" panose="020B0606030504020204" pitchFamily="34" charset="0"/>
              </a:rPr>
              <a:t>refer to suggest or co-design a culturally appropriate visual indicator</a:t>
            </a:r>
            <a:endParaRPr lang="en-US" sz="1400" b="1" i="0">
              <a:solidFill>
                <a:srgbClr val="F1BD19"/>
              </a:solidFill>
              <a:effectLst/>
              <a:latin typeface="Open Sans" panose="020B0606030504020204" pitchFamily="34" charset="0"/>
              <a:ea typeface="Open Sans" panose="020B0606030504020204" pitchFamily="34" charset="0"/>
              <a:cs typeface="Open Sans" panose="020B0606030504020204" pitchFamily="34" charset="0"/>
            </a:endParaRP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Q2: </a:t>
            </a:r>
            <a:r>
              <a:rPr lang="en-US" sz="140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Proposal 2</a:t>
            </a: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Q3: </a:t>
            </a:r>
            <a:r>
              <a:rPr lang="en-US" sz="1600" b="1" i="0">
                <a:solidFill>
                  <a:srgbClr val="A6CF39"/>
                </a:solidFill>
                <a:effectLst/>
                <a:latin typeface="Open Sans" panose="020B0606030504020204" pitchFamily="34" charset="0"/>
                <a:ea typeface="Open Sans" panose="020B0606030504020204" pitchFamily="34" charset="0"/>
                <a:cs typeface="Open Sans" panose="020B0606030504020204" pitchFamily="34" charset="0"/>
              </a:rPr>
              <a:t>No – We’re comfortable choosing from existing proposals</a:t>
            </a:r>
          </a:p>
          <a:p>
            <a:pPr marL="385223" lvl="1" indent="0">
              <a:buNone/>
            </a:pP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Q5: </a:t>
            </a:r>
            <a:r>
              <a:rPr lang="en-US" sz="1600" b="1" i="0">
                <a:solidFill>
                  <a:srgbClr val="A6CF39"/>
                </a:solidFill>
                <a:effectLst/>
                <a:latin typeface="Open Sans" panose="020B0606030504020204" pitchFamily="34" charset="0"/>
                <a:ea typeface="Open Sans" panose="020B0606030504020204" pitchFamily="34" charset="0"/>
                <a:cs typeface="Open Sans" panose="020B0606030504020204" pitchFamily="34" charset="0"/>
              </a:rPr>
              <a:t>I think that option number 2 is most appropriate but should also have the pill on the side</a:t>
            </a:r>
            <a:endParaRPr lang="en-US" sz="1400" b="1">
              <a:solidFill>
                <a:srgbClr val="A6CF3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8BA3320A-B87F-855B-8FE7-7B27D0ACD7F2}"/>
              </a:ext>
            </a:extLst>
          </p:cNvPr>
          <p:cNvSpPr/>
          <p:nvPr/>
        </p:nvSpPr>
        <p:spPr>
          <a:xfrm>
            <a:off x="8236880" y="3397817"/>
            <a:ext cx="3955119" cy="766681"/>
          </a:xfrm>
          <a:prstGeom prst="rect">
            <a:avLst/>
          </a:prstGeom>
          <a:solidFill>
            <a:srgbClr val="FA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44" name="Group 43">
            <a:extLst>
              <a:ext uri="{FF2B5EF4-FFF2-40B4-BE49-F238E27FC236}">
                <a16:creationId xmlns:a16="http://schemas.microsoft.com/office/drawing/2014/main" id="{489EE0D7-F75C-D8D3-D209-7FB5B90F73F4}"/>
              </a:ext>
            </a:extLst>
          </p:cNvPr>
          <p:cNvGrpSpPr/>
          <p:nvPr/>
        </p:nvGrpSpPr>
        <p:grpSpPr>
          <a:xfrm>
            <a:off x="8236880" y="3397820"/>
            <a:ext cx="3726999" cy="831565"/>
            <a:chOff x="8351904" y="4623884"/>
            <a:chExt cx="3726999" cy="831565"/>
          </a:xfrm>
        </p:grpSpPr>
        <p:grpSp>
          <p:nvGrpSpPr>
            <p:cNvPr id="45" name="Group 44">
              <a:extLst>
                <a:ext uri="{FF2B5EF4-FFF2-40B4-BE49-F238E27FC236}">
                  <a16:creationId xmlns:a16="http://schemas.microsoft.com/office/drawing/2014/main" id="{214973B7-0EDB-AA14-ADED-81487DA4BCA5}"/>
                </a:ext>
              </a:extLst>
            </p:cNvPr>
            <p:cNvGrpSpPr/>
            <p:nvPr/>
          </p:nvGrpSpPr>
          <p:grpSpPr>
            <a:xfrm>
              <a:off x="8351904" y="4623884"/>
              <a:ext cx="3726999" cy="831565"/>
              <a:chOff x="537567" y="3317335"/>
              <a:chExt cx="3081731" cy="687593"/>
            </a:xfrm>
          </p:grpSpPr>
          <p:pic>
            <p:nvPicPr>
              <p:cNvPr id="48" name="Picture 47">
                <a:extLst>
                  <a:ext uri="{FF2B5EF4-FFF2-40B4-BE49-F238E27FC236}">
                    <a16:creationId xmlns:a16="http://schemas.microsoft.com/office/drawing/2014/main" id="{F356FCE1-94A4-A677-8A6E-A6D2918ECA71}"/>
                  </a:ext>
                </a:extLst>
              </p:cNvPr>
              <p:cNvPicPr>
                <a:picLocks noChangeAspect="1"/>
              </p:cNvPicPr>
              <p:nvPr/>
            </p:nvPicPr>
            <p:blipFill>
              <a:blip r:embed="rId3"/>
              <a:srcRect l="2018" t="18223" r="53157" b="30035"/>
              <a:stretch/>
            </p:blipFill>
            <p:spPr>
              <a:xfrm>
                <a:off x="537567" y="3324821"/>
                <a:ext cx="3081731" cy="624927"/>
              </a:xfrm>
              <a:prstGeom prst="rect">
                <a:avLst/>
              </a:prstGeom>
            </p:spPr>
          </p:pic>
          <p:pic>
            <p:nvPicPr>
              <p:cNvPr id="49" name="Picture 48">
                <a:extLst>
                  <a:ext uri="{FF2B5EF4-FFF2-40B4-BE49-F238E27FC236}">
                    <a16:creationId xmlns:a16="http://schemas.microsoft.com/office/drawing/2014/main" id="{67762187-046F-777F-1081-3149E4A5FCB4}"/>
                  </a:ext>
                </a:extLst>
              </p:cNvPr>
              <p:cNvPicPr>
                <a:picLocks noChangeAspect="1"/>
              </p:cNvPicPr>
              <p:nvPr/>
            </p:nvPicPr>
            <p:blipFill>
              <a:blip r:embed="rId4"/>
              <a:stretch>
                <a:fillRect/>
              </a:stretch>
            </p:blipFill>
            <p:spPr>
              <a:xfrm>
                <a:off x="618391" y="3317335"/>
                <a:ext cx="531322" cy="687593"/>
              </a:xfrm>
              <a:prstGeom prst="rect">
                <a:avLst/>
              </a:prstGeom>
            </p:spPr>
          </p:pic>
        </p:grpSp>
        <p:pic>
          <p:nvPicPr>
            <p:cNvPr id="46" name="Picture 45">
              <a:extLst>
                <a:ext uri="{FF2B5EF4-FFF2-40B4-BE49-F238E27FC236}">
                  <a16:creationId xmlns:a16="http://schemas.microsoft.com/office/drawing/2014/main" id="{F0377DB2-2C9E-EC46-78EF-ED50C2F34020}"/>
                </a:ext>
              </a:extLst>
            </p:cNvPr>
            <p:cNvPicPr>
              <a:picLocks noChangeAspect="1"/>
            </p:cNvPicPr>
            <p:nvPr/>
          </p:nvPicPr>
          <p:blipFill>
            <a:blip r:embed="rId4"/>
            <a:stretch>
              <a:fillRect/>
            </a:stretch>
          </p:blipFill>
          <p:spPr>
            <a:xfrm>
              <a:off x="8549647" y="4755572"/>
              <a:ext cx="428892" cy="555037"/>
            </a:xfrm>
            <a:prstGeom prst="rect">
              <a:avLst/>
            </a:prstGeom>
          </p:spPr>
        </p:pic>
      </p:grpSp>
      <p:sp>
        <p:nvSpPr>
          <p:cNvPr id="6" name="Rectangle 5">
            <a:extLst>
              <a:ext uri="{FF2B5EF4-FFF2-40B4-BE49-F238E27FC236}">
                <a16:creationId xmlns:a16="http://schemas.microsoft.com/office/drawing/2014/main" id="{DC3696BF-1F88-44A3-D4D5-2CDAF421CBB5}"/>
              </a:ext>
            </a:extLst>
          </p:cNvPr>
          <p:cNvSpPr/>
          <p:nvPr/>
        </p:nvSpPr>
        <p:spPr>
          <a:xfrm>
            <a:off x="8255930" y="5623430"/>
            <a:ext cx="3955120" cy="777706"/>
          </a:xfrm>
          <a:prstGeom prst="rect">
            <a:avLst/>
          </a:prstGeom>
          <a:solidFill>
            <a:srgbClr val="FA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grpSp>
        <p:nvGrpSpPr>
          <p:cNvPr id="41" name="Group 40">
            <a:extLst>
              <a:ext uri="{FF2B5EF4-FFF2-40B4-BE49-F238E27FC236}">
                <a16:creationId xmlns:a16="http://schemas.microsoft.com/office/drawing/2014/main" id="{7539DC26-6979-4D5C-0119-04ACCA6557C8}"/>
              </a:ext>
            </a:extLst>
          </p:cNvPr>
          <p:cNvGrpSpPr/>
          <p:nvPr/>
        </p:nvGrpSpPr>
        <p:grpSpPr>
          <a:xfrm>
            <a:off x="8343713" y="5627247"/>
            <a:ext cx="3779553" cy="831565"/>
            <a:chOff x="8416297" y="4623882"/>
            <a:chExt cx="3779553" cy="831565"/>
          </a:xfrm>
        </p:grpSpPr>
        <p:grpSp>
          <p:nvGrpSpPr>
            <p:cNvPr id="30" name="Group 29">
              <a:extLst>
                <a:ext uri="{FF2B5EF4-FFF2-40B4-BE49-F238E27FC236}">
                  <a16:creationId xmlns:a16="http://schemas.microsoft.com/office/drawing/2014/main" id="{674D4DF5-A89F-5B01-D698-B43AE19CC633}"/>
                </a:ext>
              </a:extLst>
            </p:cNvPr>
            <p:cNvGrpSpPr/>
            <p:nvPr/>
          </p:nvGrpSpPr>
          <p:grpSpPr>
            <a:xfrm>
              <a:off x="8416297" y="4623882"/>
              <a:ext cx="3662607" cy="831565"/>
              <a:chOff x="590811" y="3317334"/>
              <a:chExt cx="3028487" cy="687593"/>
            </a:xfrm>
          </p:grpSpPr>
          <p:pic>
            <p:nvPicPr>
              <p:cNvPr id="34" name="Picture 33">
                <a:extLst>
                  <a:ext uri="{FF2B5EF4-FFF2-40B4-BE49-F238E27FC236}">
                    <a16:creationId xmlns:a16="http://schemas.microsoft.com/office/drawing/2014/main" id="{0226E6FE-5410-BA6E-37DA-9C794D7FB3B7}"/>
                  </a:ext>
                </a:extLst>
              </p:cNvPr>
              <p:cNvPicPr>
                <a:picLocks noChangeAspect="1"/>
              </p:cNvPicPr>
              <p:nvPr/>
            </p:nvPicPr>
            <p:blipFill>
              <a:blip r:embed="rId3"/>
              <a:srcRect l="2792" t="18223" r="53158" b="30035"/>
              <a:stretch>
                <a:fillRect/>
              </a:stretch>
            </p:blipFill>
            <p:spPr>
              <a:xfrm>
                <a:off x="590811" y="3324821"/>
                <a:ext cx="3028487" cy="624927"/>
              </a:xfrm>
              <a:prstGeom prst="rect">
                <a:avLst/>
              </a:prstGeom>
            </p:spPr>
          </p:pic>
          <p:pic>
            <p:nvPicPr>
              <p:cNvPr id="37" name="Picture 36">
                <a:extLst>
                  <a:ext uri="{FF2B5EF4-FFF2-40B4-BE49-F238E27FC236}">
                    <a16:creationId xmlns:a16="http://schemas.microsoft.com/office/drawing/2014/main" id="{2BDF9A06-765D-4B2F-FE3B-F8A6B4FFE787}"/>
                  </a:ext>
                </a:extLst>
              </p:cNvPr>
              <p:cNvPicPr>
                <a:picLocks noChangeAspect="1"/>
              </p:cNvPicPr>
              <p:nvPr/>
            </p:nvPicPr>
            <p:blipFill>
              <a:blip r:embed="rId4"/>
              <a:stretch>
                <a:fillRect/>
              </a:stretch>
            </p:blipFill>
            <p:spPr>
              <a:xfrm>
                <a:off x="618391" y="3317335"/>
                <a:ext cx="531322" cy="687593"/>
              </a:xfrm>
              <a:prstGeom prst="rect">
                <a:avLst/>
              </a:prstGeom>
            </p:spPr>
          </p:pic>
        </p:grpSp>
        <p:pic>
          <p:nvPicPr>
            <p:cNvPr id="38" name="Picture 37">
              <a:extLst>
                <a:ext uri="{FF2B5EF4-FFF2-40B4-BE49-F238E27FC236}">
                  <a16:creationId xmlns:a16="http://schemas.microsoft.com/office/drawing/2014/main" id="{EA0408CE-39E4-EAC7-EEAF-E0F52CF741BE}"/>
                </a:ext>
              </a:extLst>
            </p:cNvPr>
            <p:cNvPicPr>
              <a:picLocks noChangeAspect="1"/>
            </p:cNvPicPr>
            <p:nvPr/>
          </p:nvPicPr>
          <p:blipFill>
            <a:blip r:embed="rId4"/>
            <a:stretch>
              <a:fillRect/>
            </a:stretch>
          </p:blipFill>
          <p:spPr>
            <a:xfrm>
              <a:off x="8549647" y="4755572"/>
              <a:ext cx="428892" cy="555037"/>
            </a:xfrm>
            <a:prstGeom prst="rect">
              <a:avLst/>
            </a:prstGeom>
          </p:spPr>
        </p:pic>
        <p:pic>
          <p:nvPicPr>
            <p:cNvPr id="39" name="Picture 38">
              <a:extLst>
                <a:ext uri="{FF2B5EF4-FFF2-40B4-BE49-F238E27FC236}">
                  <a16:creationId xmlns:a16="http://schemas.microsoft.com/office/drawing/2014/main" id="{4347191E-47C9-2404-0A58-03006907E660}"/>
                </a:ext>
              </a:extLst>
            </p:cNvPr>
            <p:cNvPicPr>
              <a:picLocks noChangeAspect="1"/>
            </p:cNvPicPr>
            <p:nvPr/>
          </p:nvPicPr>
          <p:blipFill>
            <a:blip r:embed="rId5"/>
            <a:srcRect l="58414" t="79734" r="29630" b="6635"/>
            <a:stretch>
              <a:fillRect/>
            </a:stretch>
          </p:blipFill>
          <p:spPr>
            <a:xfrm>
              <a:off x="11616340" y="4889562"/>
              <a:ext cx="579510" cy="286946"/>
            </a:xfrm>
            <a:prstGeom prst="rect">
              <a:avLst/>
            </a:prstGeom>
          </p:spPr>
        </p:pic>
      </p:grpSp>
      <p:grpSp>
        <p:nvGrpSpPr>
          <p:cNvPr id="9" name="Group 8">
            <a:extLst>
              <a:ext uri="{FF2B5EF4-FFF2-40B4-BE49-F238E27FC236}">
                <a16:creationId xmlns:a16="http://schemas.microsoft.com/office/drawing/2014/main" id="{23A1662A-7623-984C-D2FE-4B6E8519D747}"/>
              </a:ext>
            </a:extLst>
          </p:cNvPr>
          <p:cNvGrpSpPr/>
          <p:nvPr/>
        </p:nvGrpSpPr>
        <p:grpSpPr>
          <a:xfrm>
            <a:off x="8236881" y="4568079"/>
            <a:ext cx="3993219" cy="729870"/>
            <a:chOff x="8198781" y="3705165"/>
            <a:chExt cx="3993219" cy="729870"/>
          </a:xfrm>
        </p:grpSpPr>
        <p:sp>
          <p:nvSpPr>
            <p:cNvPr id="5" name="Rectangle 4">
              <a:extLst>
                <a:ext uri="{FF2B5EF4-FFF2-40B4-BE49-F238E27FC236}">
                  <a16:creationId xmlns:a16="http://schemas.microsoft.com/office/drawing/2014/main" id="{2B2CEBD5-56F5-BAE2-F543-0FD7732389DF}"/>
                </a:ext>
              </a:extLst>
            </p:cNvPr>
            <p:cNvSpPr/>
            <p:nvPr/>
          </p:nvSpPr>
          <p:spPr>
            <a:xfrm>
              <a:off x="8198781" y="3705165"/>
              <a:ext cx="3993219" cy="729870"/>
            </a:xfrm>
            <a:prstGeom prst="rect">
              <a:avLst/>
            </a:prstGeom>
            <a:solidFill>
              <a:srgbClr val="FA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50" name="Picture 49">
              <a:extLst>
                <a:ext uri="{FF2B5EF4-FFF2-40B4-BE49-F238E27FC236}">
                  <a16:creationId xmlns:a16="http://schemas.microsoft.com/office/drawing/2014/main" id="{B32FB90F-1E96-6692-8169-80F5D3626606}"/>
                </a:ext>
              </a:extLst>
            </p:cNvPr>
            <p:cNvPicPr>
              <a:picLocks noChangeAspect="1"/>
            </p:cNvPicPr>
            <p:nvPr/>
          </p:nvPicPr>
          <p:blipFill>
            <a:blip r:embed="rId3"/>
            <a:srcRect l="2047" t="21060" r="53592" b="28971"/>
            <a:stretch/>
          </p:blipFill>
          <p:spPr>
            <a:xfrm>
              <a:off x="8198781" y="3705166"/>
              <a:ext cx="3726998" cy="729869"/>
            </a:xfrm>
            <a:prstGeom prst="rect">
              <a:avLst/>
            </a:prstGeom>
          </p:spPr>
        </p:pic>
        <p:pic>
          <p:nvPicPr>
            <p:cNvPr id="7" name="Picture 6">
              <a:extLst>
                <a:ext uri="{FF2B5EF4-FFF2-40B4-BE49-F238E27FC236}">
                  <a16:creationId xmlns:a16="http://schemas.microsoft.com/office/drawing/2014/main" id="{F65ACE2A-8B59-B0A0-F25D-D081FFFFEF5E}"/>
                </a:ext>
              </a:extLst>
            </p:cNvPr>
            <p:cNvPicPr>
              <a:picLocks noChangeAspect="1"/>
            </p:cNvPicPr>
            <p:nvPr/>
          </p:nvPicPr>
          <p:blipFill>
            <a:blip r:embed="rId5"/>
            <a:srcRect l="58414" t="79734" r="28139" b="5955"/>
            <a:stretch/>
          </p:blipFill>
          <p:spPr>
            <a:xfrm>
              <a:off x="11480175" y="3926086"/>
              <a:ext cx="651782" cy="301268"/>
            </a:xfrm>
            <a:prstGeom prst="rect">
              <a:avLst/>
            </a:prstGeom>
          </p:spPr>
        </p:pic>
      </p:grpSp>
    </p:spTree>
    <p:extLst>
      <p:ext uri="{BB962C8B-B14F-4D97-AF65-F5344CB8AC3E}">
        <p14:creationId xmlns:p14="http://schemas.microsoft.com/office/powerpoint/2010/main" val="30384829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10F21-B852-DF6E-815D-0AFA814C3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2D298-CDAF-355D-47CB-1008542754EE}"/>
              </a:ext>
            </a:extLst>
          </p:cNvPr>
          <p:cNvSpPr>
            <a:spLocks noGrp="1"/>
          </p:cNvSpPr>
          <p:nvPr>
            <p:ph type="title"/>
          </p:nvPr>
        </p:nvSpPr>
        <p:spPr>
          <a:xfrm>
            <a:off x="717595" y="2535239"/>
            <a:ext cx="11582400" cy="537981"/>
          </a:xfrm>
        </p:spPr>
        <p:txBody>
          <a:bodyPr/>
          <a:lstStyle/>
          <a:p>
            <a:r>
              <a:rPr lang="en-US"/>
              <a:t>Next Steps: </a:t>
            </a:r>
          </a:p>
        </p:txBody>
      </p:sp>
      <p:sp>
        <p:nvSpPr>
          <p:cNvPr id="3" name="Slide Number Placeholder 2">
            <a:extLst>
              <a:ext uri="{FF2B5EF4-FFF2-40B4-BE49-F238E27FC236}">
                <a16:creationId xmlns:a16="http://schemas.microsoft.com/office/drawing/2014/main" id="{2A9632AB-3B79-283E-7070-527C364A5708}"/>
              </a:ext>
            </a:extLst>
          </p:cNvPr>
          <p:cNvSpPr>
            <a:spLocks noGrp="1"/>
          </p:cNvSpPr>
          <p:nvPr>
            <p:ph type="sldNum" sz="quarter" idx="2"/>
          </p:nvPr>
        </p:nvSpPr>
        <p:spPr/>
        <p:txBody>
          <a:bodyPr/>
          <a:lstStyle/>
          <a:p>
            <a:fld id="{C8146628-1A01-9741-8A8B-916D51547CC7}" type="slidenum">
              <a:rPr lang="en-US" smtClean="0"/>
              <a:pPr/>
              <a:t>86</a:t>
            </a:fld>
            <a:endParaRPr lang="en-US"/>
          </a:p>
        </p:txBody>
      </p:sp>
      <p:sp>
        <p:nvSpPr>
          <p:cNvPr id="14" name="Text Placeholder 3">
            <a:extLst>
              <a:ext uri="{FF2B5EF4-FFF2-40B4-BE49-F238E27FC236}">
                <a16:creationId xmlns:a16="http://schemas.microsoft.com/office/drawing/2014/main" id="{4D9E693D-DD94-CCA5-70C3-FE109344CC26}"/>
              </a:ext>
            </a:extLst>
          </p:cNvPr>
          <p:cNvSpPr txBox="1">
            <a:spLocks/>
          </p:cNvSpPr>
          <p:nvPr/>
        </p:nvSpPr>
        <p:spPr>
          <a:xfrm>
            <a:off x="304797" y="783154"/>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500" i="1"/>
          </a:p>
        </p:txBody>
      </p:sp>
      <p:sp>
        <p:nvSpPr>
          <p:cNvPr id="15" name="Text Placeholder 3">
            <a:extLst>
              <a:ext uri="{FF2B5EF4-FFF2-40B4-BE49-F238E27FC236}">
                <a16:creationId xmlns:a16="http://schemas.microsoft.com/office/drawing/2014/main" id="{D9E80DCE-A07E-4114-C3FA-F0829CFCD349}"/>
              </a:ext>
            </a:extLst>
          </p:cNvPr>
          <p:cNvSpPr txBox="1">
            <a:spLocks/>
          </p:cNvSpPr>
          <p:nvPr/>
        </p:nvSpPr>
        <p:spPr>
          <a:xfrm>
            <a:off x="381000" y="3246960"/>
            <a:ext cx="11582397" cy="3497359"/>
          </a:xfrm>
          <a:prstGeom prst="rect">
            <a:avLst/>
          </a:prstGeom>
        </p:spPr>
        <p:txBody>
          <a:bodyPr vert="horz" lIns="91440" tIns="45720" rIns="91440" bIns="45720" rtlCol="0" anchor="t">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19099" indent="-342900">
              <a:lnSpc>
                <a:spcPct val="170000"/>
              </a:lnSpc>
              <a:buFont typeface="Wingdings" panose="05000000000000000000" pitchFamily="2" charset="2"/>
              <a:buChar char="§"/>
            </a:pP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Work with design team on mock-ups for TAW input and recommendations. Adjust and update mock-ups, as needed.</a:t>
            </a:r>
          </a:p>
          <a:p>
            <a:pPr marL="419099" indent="-342900">
              <a:lnSpc>
                <a:spcPct val="170000"/>
              </a:lnSpc>
              <a:buFont typeface="Wingdings" panose="05000000000000000000" pitchFamily="2" charset="2"/>
              <a:buChar char="§"/>
            </a:pP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Engage on tooltip language and proposed custom grouping for AI/AN.</a:t>
            </a:r>
          </a:p>
          <a:p>
            <a:pPr marL="419099" indent="-342900">
              <a:lnSpc>
                <a:spcPct val="170000"/>
              </a:lnSpc>
              <a:buFont typeface="Wingdings" panose="05000000000000000000" pitchFamily="2" charset="2"/>
              <a:buChar char="§"/>
            </a:pP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Implementation is currently targeted for </a:t>
            </a:r>
            <a:r>
              <a:rPr lang="en-US" sz="2000" b="1">
                <a:solidFill>
                  <a:srgbClr val="115A6A"/>
                </a:solidFill>
                <a:latin typeface="Open Sans" panose="020B0606030504020204" pitchFamily="34" charset="0"/>
                <a:ea typeface="Open Sans" panose="020B0606030504020204" pitchFamily="34" charset="0"/>
                <a:cs typeface="Open Sans" panose="020B0606030504020204" pitchFamily="34" charset="0"/>
              </a:rPr>
              <a:t>September 2026</a:t>
            </a:r>
            <a:r>
              <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rPr>
              <a:t>, with ongoing collaboration from the Tribal Advisory Workgroup throughout the project.</a:t>
            </a:r>
          </a:p>
          <a:p>
            <a:pPr marL="0" indent="0">
              <a:lnSpc>
                <a:spcPct val="120000"/>
              </a:lnSpc>
              <a:buNone/>
            </a:pPr>
            <a:endPar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456565" indent="-456565">
              <a:lnSpc>
                <a:spcPct val="120000"/>
              </a:lnSpc>
            </a:pPr>
            <a:endPar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10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1A450E3-B620-EAF0-EADA-A132965D3F90}"/>
              </a:ext>
            </a:extLst>
          </p:cNvPr>
          <p:cNvSpPr txBox="1"/>
          <p:nvPr/>
        </p:nvSpPr>
        <p:spPr>
          <a:xfrm>
            <a:off x="381000" y="783154"/>
            <a:ext cx="11659833" cy="1597425"/>
          </a:xfrm>
          <a:prstGeom prst="rect">
            <a:avLst/>
          </a:prstGeom>
          <a:noFill/>
        </p:spPr>
        <p:txBody>
          <a:bodyPr wrap="square" lIns="91440" tIns="45720" rIns="91440" bIns="45720" anchor="t">
            <a:spAutoFit/>
          </a:bodyPr>
          <a:lstStyle/>
          <a:p>
            <a:pPr lvl="1">
              <a:lnSpc>
                <a:spcPct val="170000"/>
              </a:lnSpc>
            </a:pPr>
            <a:r>
              <a:rPr lang="en-US" sz="2000">
                <a:latin typeface="Open Sans"/>
                <a:ea typeface="Open Sans"/>
                <a:cs typeface="Open Sans"/>
              </a:rPr>
              <a:t>After the survey, Covered California reached out to Workgroup members and solicited recommendations on possible visuals and communicated it to the Design team for the proposed AI/AN indicator mock-ups. </a:t>
            </a:r>
          </a:p>
        </p:txBody>
      </p:sp>
    </p:spTree>
    <p:extLst>
      <p:ext uri="{BB962C8B-B14F-4D97-AF65-F5344CB8AC3E}">
        <p14:creationId xmlns:p14="http://schemas.microsoft.com/office/powerpoint/2010/main" val="32857196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5999-25F4-B658-3252-A04723C602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077808-E873-FF0D-3C97-F5070EBC7B1B}"/>
              </a:ext>
            </a:extLst>
          </p:cNvPr>
          <p:cNvPicPr>
            <a:picLocks noChangeAspect="1"/>
          </p:cNvPicPr>
          <p:nvPr/>
        </p:nvPicPr>
        <p:blipFill>
          <a:blip r:embed="rId3">
            <a:alphaModFix amt="80000"/>
          </a:blip>
          <a:srcRect t="36807"/>
          <a:stretch>
            <a:fillRect/>
          </a:stretch>
        </p:blipFill>
        <p:spPr>
          <a:xfrm>
            <a:off x="1464240" y="3146743"/>
            <a:ext cx="3763046" cy="3313034"/>
          </a:xfrm>
          <a:prstGeom prst="rect">
            <a:avLst/>
          </a:prstGeom>
        </p:spPr>
      </p:pic>
      <p:sp>
        <p:nvSpPr>
          <p:cNvPr id="2" name="Title 1">
            <a:extLst>
              <a:ext uri="{FF2B5EF4-FFF2-40B4-BE49-F238E27FC236}">
                <a16:creationId xmlns:a16="http://schemas.microsoft.com/office/drawing/2014/main" id="{17044EA4-FE26-DB22-9C60-1783CFD7F5B8}"/>
              </a:ext>
            </a:extLst>
          </p:cNvPr>
          <p:cNvSpPr>
            <a:spLocks noGrp="1"/>
          </p:cNvSpPr>
          <p:nvPr>
            <p:ph type="title"/>
          </p:nvPr>
        </p:nvSpPr>
        <p:spPr>
          <a:xfrm>
            <a:off x="609600" y="796488"/>
            <a:ext cx="11582400" cy="537981"/>
          </a:xfrm>
        </p:spPr>
        <p:txBody>
          <a:bodyPr/>
          <a:lstStyle/>
          <a:p>
            <a:r>
              <a:rPr lang="en-US"/>
              <a:t>FEEDBACK Needed: Custom Grouping Message for AI/AN Members</a:t>
            </a:r>
          </a:p>
        </p:txBody>
      </p:sp>
      <p:sp>
        <p:nvSpPr>
          <p:cNvPr id="3" name="Slide Number Placeholder 2">
            <a:extLst>
              <a:ext uri="{FF2B5EF4-FFF2-40B4-BE49-F238E27FC236}">
                <a16:creationId xmlns:a16="http://schemas.microsoft.com/office/drawing/2014/main" id="{3A4CD5F8-77F6-B76A-85A1-866AF2A7B8E7}"/>
              </a:ext>
            </a:extLst>
          </p:cNvPr>
          <p:cNvSpPr>
            <a:spLocks noGrp="1"/>
          </p:cNvSpPr>
          <p:nvPr>
            <p:ph type="sldNum" sz="quarter" idx="2"/>
          </p:nvPr>
        </p:nvSpPr>
        <p:spPr/>
        <p:txBody>
          <a:bodyPr/>
          <a:lstStyle/>
          <a:p>
            <a:fld id="{C8146628-1A01-9741-8A8B-916D51547CC7}" type="slidenum">
              <a:rPr lang="en-US" smtClean="0"/>
              <a:pPr/>
              <a:t>87</a:t>
            </a:fld>
            <a:endParaRPr lang="en-US"/>
          </a:p>
        </p:txBody>
      </p:sp>
      <p:sp>
        <p:nvSpPr>
          <p:cNvPr id="14" name="Text Placeholder 3">
            <a:extLst>
              <a:ext uri="{FF2B5EF4-FFF2-40B4-BE49-F238E27FC236}">
                <a16:creationId xmlns:a16="http://schemas.microsoft.com/office/drawing/2014/main" id="{829FCD1F-FA30-5536-07FE-850FAB22E202}"/>
              </a:ext>
            </a:extLst>
          </p:cNvPr>
          <p:cNvSpPr txBox="1">
            <a:spLocks/>
          </p:cNvSpPr>
          <p:nvPr/>
        </p:nvSpPr>
        <p:spPr>
          <a:xfrm>
            <a:off x="300568" y="860977"/>
            <a:ext cx="6357259" cy="5598800"/>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endParaRPr lang="en-US" sz="1200"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Placeholder 3">
            <a:extLst>
              <a:ext uri="{FF2B5EF4-FFF2-40B4-BE49-F238E27FC236}">
                <a16:creationId xmlns:a16="http://schemas.microsoft.com/office/drawing/2014/main" id="{883E78A2-0ED0-DB5C-CF54-3F554C8DDE72}"/>
              </a:ext>
            </a:extLst>
          </p:cNvPr>
          <p:cNvSpPr txBox="1">
            <a:spLocks/>
          </p:cNvSpPr>
          <p:nvPr/>
        </p:nvSpPr>
        <p:spPr>
          <a:xfrm>
            <a:off x="5540833" y="2390298"/>
            <a:ext cx="5888013" cy="1633347"/>
          </a:xfrm>
          <a:prstGeom prst="rect">
            <a:avLst/>
          </a:prstGeom>
        </p:spPr>
        <p:txBody>
          <a:bodyPr vert="horz" lIns="91440" tIns="45720" rIns="91440" bIns="45720" rtlCol="0">
            <a:normAutofit/>
          </a:bodyPr>
          <a:lstStyle>
            <a:lvl1pPr marL="457189" indent="-457189"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1pPr>
            <a:lvl2pPr marL="842412" indent="-380990" algn="l" defTabSz="1219170" rtl="0" eaLnBrk="1" latinLnBrk="0" hangingPunct="1">
              <a:spcBef>
                <a:spcPts val="0"/>
              </a:spcBef>
              <a:buSzPct val="75000"/>
              <a:buFont typeface="Courier New" pitchFamily="49" charset="0"/>
              <a:buChar char="o"/>
              <a:defRPr lang="en-US" sz="3200" kern="1200">
                <a:solidFill>
                  <a:srgbClr val="554D56"/>
                </a:solidFill>
                <a:latin typeface="Arial" pitchFamily="34" charset="0"/>
                <a:ea typeface="+mn-ea"/>
                <a:cs typeface="Arial" pitchFamily="34" charset="0"/>
              </a:defRPr>
            </a:lvl2pPr>
            <a:lvl3pPr marL="1147205" indent="-300559" algn="l" defTabSz="1219170" rtl="0" eaLnBrk="1" latinLnBrk="0" hangingPunct="1">
              <a:spcBef>
                <a:spcPts val="0"/>
              </a:spcBef>
              <a:buFont typeface="Wingdings" pitchFamily="2" charset="2"/>
              <a:buChar char="§"/>
              <a:defRPr lang="en-US" sz="3200" kern="1200">
                <a:solidFill>
                  <a:srgbClr val="554D56"/>
                </a:solidFill>
                <a:latin typeface="Arial" pitchFamily="34" charset="0"/>
                <a:ea typeface="+mn-ea"/>
                <a:cs typeface="Arial" pitchFamily="34" charset="0"/>
              </a:defRPr>
            </a:lvl3pPr>
            <a:lvl4pPr marL="1451997" indent="-23071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4pPr>
            <a:lvl5pPr marL="1756789" indent="-304792" algn="l" defTabSz="1219170" rtl="0" eaLnBrk="1" latinLnBrk="0" hangingPunct="1">
              <a:spcBef>
                <a:spcPts val="0"/>
              </a:spcBef>
              <a:buFont typeface="Arial" pitchFamily="34" charset="0"/>
              <a:buChar char="»"/>
              <a:defRPr lang="en-US" sz="3200" kern="1200">
                <a:solidFill>
                  <a:srgbClr val="554D56"/>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spcBef>
                <a:spcPts val="0"/>
              </a:spcBef>
              <a:spcAft>
                <a:spcPts val="0"/>
              </a:spcAft>
              <a:buNone/>
            </a:pPr>
            <a:r>
              <a:rPr lang="en-US" sz="1800">
                <a:solidFill>
                  <a:srgbClr val="524A56"/>
                </a:solidFill>
                <a:latin typeface="Open Sans" panose="020B0606030504020204" pitchFamily="34" charset="0"/>
                <a:ea typeface="Open Sans" panose="020B0606030504020204" pitchFamily="34" charset="0"/>
                <a:cs typeface="Open Sans" panose="020B0606030504020204" pitchFamily="34" charset="0"/>
              </a:rPr>
              <a:t>On the Custom Grouping page, a more specific message can be added providing information on the benefits of AI/AN plans.</a:t>
            </a:r>
          </a:p>
          <a:p>
            <a:pPr marL="0" marR="0" lvl="0" indent="0">
              <a:spcBef>
                <a:spcPts val="0"/>
              </a:spcBef>
              <a:spcAft>
                <a:spcPts val="0"/>
              </a:spcAft>
              <a:buNone/>
            </a:pPr>
            <a:endParaRPr lang="en-US" sz="1200">
              <a:solidFill>
                <a:srgbClr val="524A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43F10AF-B108-7427-D0B7-499D911BECE4}"/>
              </a:ext>
            </a:extLst>
          </p:cNvPr>
          <p:cNvSpPr/>
          <p:nvPr/>
        </p:nvSpPr>
        <p:spPr>
          <a:xfrm>
            <a:off x="1464240" y="5006213"/>
            <a:ext cx="3508355" cy="101971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7F7B440-7C14-42F1-9ABC-6364E1390234}"/>
              </a:ext>
            </a:extLst>
          </p:cNvPr>
          <p:cNvPicPr>
            <a:picLocks noChangeAspect="1"/>
          </p:cNvPicPr>
          <p:nvPr/>
        </p:nvPicPr>
        <p:blipFill>
          <a:blip r:embed="rId4"/>
          <a:stretch>
            <a:fillRect/>
          </a:stretch>
        </p:blipFill>
        <p:spPr>
          <a:xfrm>
            <a:off x="2713659" y="3369575"/>
            <a:ext cx="7899782" cy="2458696"/>
          </a:xfrm>
          <a:prstGeom prst="rect">
            <a:avLst/>
          </a:prstGeom>
        </p:spPr>
      </p:pic>
      <p:sp>
        <p:nvSpPr>
          <p:cNvPr id="10" name="Rectangle 9">
            <a:extLst>
              <a:ext uri="{FF2B5EF4-FFF2-40B4-BE49-F238E27FC236}">
                <a16:creationId xmlns:a16="http://schemas.microsoft.com/office/drawing/2014/main" id="{05D58E8F-CA8F-E6EA-D3C5-DC183621EA91}"/>
              </a:ext>
            </a:extLst>
          </p:cNvPr>
          <p:cNvSpPr/>
          <p:nvPr/>
        </p:nvSpPr>
        <p:spPr>
          <a:xfrm>
            <a:off x="2840184" y="3432536"/>
            <a:ext cx="7898436" cy="2364059"/>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577A8D3-56D2-F77B-29A3-520F68782429}"/>
              </a:ext>
            </a:extLst>
          </p:cNvPr>
          <p:cNvSpPr/>
          <p:nvPr/>
        </p:nvSpPr>
        <p:spPr>
          <a:xfrm>
            <a:off x="3440272" y="4221301"/>
            <a:ext cx="6871580" cy="629514"/>
          </a:xfrm>
          <a:prstGeom prst="rect">
            <a:avLst/>
          </a:prstGeom>
          <a:solidFill>
            <a:srgbClr val="DC60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5874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B72D-3DF4-4506-96BE-B82E4062345D}"/>
              </a:ext>
            </a:extLst>
          </p:cNvPr>
          <p:cNvSpPr>
            <a:spLocks noGrp="1"/>
          </p:cNvSpPr>
          <p:nvPr>
            <p:ph type="title"/>
          </p:nvPr>
        </p:nvSpPr>
        <p:spPr/>
        <p:txBody>
          <a:bodyPr>
            <a:normAutofit/>
          </a:bodyPr>
          <a:lstStyle/>
          <a:p>
            <a:r>
              <a:rPr lang="en-US" sz="7200">
                <a:solidFill>
                  <a:prstClr val="white"/>
                </a:solidFill>
              </a:rPr>
              <a:t>Discussion/Feedback</a:t>
            </a:r>
          </a:p>
        </p:txBody>
      </p:sp>
      <p:sp>
        <p:nvSpPr>
          <p:cNvPr id="4" name="Slide Number Placeholder 3">
            <a:extLst>
              <a:ext uri="{FF2B5EF4-FFF2-40B4-BE49-F238E27FC236}">
                <a16:creationId xmlns:a16="http://schemas.microsoft.com/office/drawing/2014/main" id="{1BE7C84E-EA8B-41FE-B178-A1DA4DA1DC3B}"/>
              </a:ext>
            </a:extLst>
          </p:cNvPr>
          <p:cNvSpPr>
            <a:spLocks noGrp="1"/>
          </p:cNvSpPr>
          <p:nvPr>
            <p:ph type="sldNum" sz="quarter" idx="4294967295"/>
          </p:nvPr>
        </p:nvSpPr>
        <p:spPr>
          <a:xfrm>
            <a:off x="11217275" y="6362700"/>
            <a:ext cx="9747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prstClr val="white"/>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933"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11442208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2E58-A780-4C41-A2D3-FC4185118E42}"/>
              </a:ext>
            </a:extLst>
          </p:cNvPr>
          <p:cNvSpPr>
            <a:spLocks noGrp="1"/>
          </p:cNvSpPr>
          <p:nvPr>
            <p:ph type="title"/>
          </p:nvPr>
        </p:nvSpPr>
        <p:spPr>
          <a:xfrm>
            <a:off x="838200" y="1770061"/>
            <a:ext cx="10515600" cy="1325033"/>
          </a:xfrm>
        </p:spPr>
        <p:txBody>
          <a:bodyPr>
            <a:noAutofit/>
          </a:bodyPr>
          <a:lstStyle/>
          <a:p>
            <a:r>
              <a:rPr lang="en-US" sz="7200">
                <a:solidFill>
                  <a:prstClr val="white"/>
                </a:solidFill>
              </a:rPr>
              <a:t>Tribal Program Updates</a:t>
            </a:r>
          </a:p>
        </p:txBody>
      </p:sp>
      <p:sp>
        <p:nvSpPr>
          <p:cNvPr id="4" name="Slide Number Placeholder 3">
            <a:extLst>
              <a:ext uri="{FF2B5EF4-FFF2-40B4-BE49-F238E27FC236}">
                <a16:creationId xmlns:a16="http://schemas.microsoft.com/office/drawing/2014/main" id="{E5AE18CE-28E4-453B-92D4-B1295B712D15}"/>
              </a:ext>
            </a:extLst>
          </p:cNvPr>
          <p:cNvSpPr>
            <a:spLocks noGrp="1"/>
          </p:cNvSpPr>
          <p:nvPr>
            <p:ph type="sldNum" sz="quarter" idx="4294967295"/>
          </p:nvPr>
        </p:nvSpPr>
        <p:spPr>
          <a:xfrm>
            <a:off x="11217275" y="6362700"/>
            <a:ext cx="974725" cy="365125"/>
          </a:xfrm>
        </p:spPr>
        <p:txBody>
          <a:bodyPr/>
          <a:lstStyle/>
          <a:p>
            <a:fld id="{C8146628-1A01-9741-8A8B-916D51547CC7}" type="slidenum">
              <a:rPr lang="en-US" smtClean="0"/>
              <a:pPr/>
              <a:t>89</a:t>
            </a:fld>
            <a:endParaRPr lang="en-US"/>
          </a:p>
        </p:txBody>
      </p:sp>
      <p:sp>
        <p:nvSpPr>
          <p:cNvPr id="5" name="Text Placeholder 3">
            <a:extLst>
              <a:ext uri="{FF2B5EF4-FFF2-40B4-BE49-F238E27FC236}">
                <a16:creationId xmlns:a16="http://schemas.microsoft.com/office/drawing/2014/main" id="{9103B5B9-259E-9746-D661-8AD45C39A6E7}"/>
              </a:ext>
            </a:extLst>
          </p:cNvPr>
          <p:cNvSpPr txBox="1">
            <a:spLocks/>
          </p:cNvSpPr>
          <p:nvPr/>
        </p:nvSpPr>
        <p:spPr>
          <a:xfrm>
            <a:off x="304800" y="3933665"/>
            <a:ext cx="11582400" cy="404813"/>
          </a:xfrm>
          <a:prstGeom prst="rect">
            <a:avLst/>
          </a:prstGeom>
        </p:spPr>
        <p:txBody>
          <a:bodyPr lIns="91440" tIns="45720" rIns="91440" bIns="45720" anchor="t"/>
          <a:lstStyle>
            <a:lvl1pPr marL="0" marR="0" indent="0" algn="l" defTabSz="1219140" rtl="0" eaLnBrk="1" fontAlgn="auto" latinLnBrk="0" hangingPunct="1">
              <a:lnSpc>
                <a:spcPct val="100000"/>
              </a:lnSpc>
              <a:spcBef>
                <a:spcPts val="0"/>
              </a:spcBef>
              <a:spcAft>
                <a:spcPts val="0"/>
              </a:spcAft>
              <a:buClrTx/>
              <a:buSzTx/>
              <a:buFontTx/>
              <a:buNone/>
              <a:tabLst/>
              <a:defRPr lang="en-US" sz="3200" kern="1200" dirty="0" smtClean="0">
                <a:solidFill>
                  <a:srgbClr val="554D56"/>
                </a:solidFill>
                <a:latin typeface="Arial" pitchFamily="34" charset="0"/>
                <a:ea typeface="+mn-ea"/>
                <a:cs typeface="Arial" pitchFamily="34" charset="0"/>
              </a:defRPr>
            </a:lvl1pPr>
            <a:lvl2pPr marL="990550" marR="0" indent="-380981" algn="l" defTabSz="1219140" rtl="0" eaLnBrk="1" fontAlgn="auto" latinLnBrk="0" hangingPunct="1">
              <a:lnSpc>
                <a:spcPct val="100000"/>
              </a:lnSpc>
              <a:spcBef>
                <a:spcPts val="0"/>
              </a:spcBef>
              <a:spcAft>
                <a:spcPts val="0"/>
              </a:spcAft>
              <a:buClrTx/>
              <a:buSzPct val="75000"/>
              <a:buFont typeface="Wingdings" panose="05000000000000000000" pitchFamily="2" charset="2"/>
              <a:buChar char="q"/>
              <a:tabLst/>
              <a:defRPr lang="en-US" sz="3200" kern="1200" dirty="0" smtClean="0">
                <a:solidFill>
                  <a:srgbClr val="554D56"/>
                </a:solidFill>
                <a:latin typeface="Arial" pitchFamily="34" charset="0"/>
                <a:ea typeface="+mn-ea"/>
                <a:cs typeface="Arial" pitchFamily="34" charset="0"/>
              </a:defRPr>
            </a:lvl2pPr>
            <a:lvl3pPr marL="1678433" marR="0" indent="-300551" algn="l" defTabSz="1219140" rtl="0" eaLnBrk="1" fontAlgn="auto" latinLnBrk="0" hangingPunct="1">
              <a:lnSpc>
                <a:spcPct val="100000"/>
              </a:lnSpc>
              <a:spcBef>
                <a:spcPts val="0"/>
              </a:spcBef>
              <a:spcAft>
                <a:spcPts val="0"/>
              </a:spcAft>
              <a:buClrTx/>
              <a:buSzTx/>
              <a:buFont typeface="Wingdings" pitchFamily="2" charset="2"/>
              <a:buChar char="§"/>
              <a:tabLst/>
              <a:defRPr lang="en-US" sz="3200" kern="1200" dirty="0" smtClean="0">
                <a:solidFill>
                  <a:srgbClr val="554D56"/>
                </a:solidFill>
                <a:latin typeface="Arial" pitchFamily="34" charset="0"/>
                <a:ea typeface="+mn-ea"/>
                <a:cs typeface="Arial" pitchFamily="34" charset="0"/>
              </a:defRPr>
            </a:lvl3pPr>
            <a:lvl4pPr marL="2209690" marR="0" indent="-230706"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smtClean="0">
                <a:solidFill>
                  <a:srgbClr val="554D56"/>
                </a:solidFill>
                <a:latin typeface="Arial" pitchFamily="34" charset="0"/>
                <a:ea typeface="+mn-ea"/>
                <a:cs typeface="Arial" pitchFamily="34" charset="0"/>
              </a:defRPr>
            </a:lvl4pPr>
            <a:lvl5pPr marL="2743062" marR="0" indent="-304784" algn="l" defTabSz="1219140" rtl="0" eaLnBrk="1" fontAlgn="auto" latinLnBrk="0" hangingPunct="1">
              <a:lnSpc>
                <a:spcPct val="100000"/>
              </a:lnSpc>
              <a:spcBef>
                <a:spcPts val="0"/>
              </a:spcBef>
              <a:spcAft>
                <a:spcPts val="0"/>
              </a:spcAft>
              <a:buClrTx/>
              <a:buSzTx/>
              <a:buFont typeface="Arial" pitchFamily="34" charset="0"/>
              <a:buChar char="»"/>
              <a:tabLst/>
              <a:defRPr lang="en-US" sz="3200" kern="1200" dirty="0">
                <a:solidFill>
                  <a:srgbClr val="554D56"/>
                </a:solidFill>
                <a:latin typeface="Arial"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2200">
                <a:solidFill>
                  <a:schemeClr val="bg1"/>
                </a:solidFill>
                <a:latin typeface="Open Sans"/>
                <a:ea typeface="Open Sans"/>
                <a:cs typeface="Open Sans"/>
              </a:rPr>
              <a:t>Waynee Lucero</a:t>
            </a: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200">
                <a:solidFill>
                  <a:schemeClr val="bg1"/>
                </a:solidFill>
                <a:latin typeface="Open Sans"/>
                <a:ea typeface="Open Sans"/>
                <a:cs typeface="Open Sans"/>
              </a:rPr>
              <a:t>Deputy Director, Tribal Liaison</a:t>
            </a: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200">
                <a:solidFill>
                  <a:schemeClr val="bg1"/>
                </a:solidFill>
                <a:latin typeface="Open Sans"/>
                <a:ea typeface="Open Sans"/>
                <a:cs typeface="Open Sans"/>
              </a:rPr>
              <a:t>External Affairs and Community Engagement </a:t>
            </a:r>
            <a:br>
              <a:rPr lang="en-US" sz="2200">
                <a:latin typeface="Open Sans" panose="020B0606030504020204" pitchFamily="34" charset="0"/>
                <a:ea typeface="Open Sans" panose="020B0606030504020204" pitchFamily="34" charset="0"/>
                <a:cs typeface="Open Sans" panose="020B0606030504020204" pitchFamily="34" charset="0"/>
              </a:rPr>
            </a:br>
            <a:endParaRPr lang="en-US" sz="2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28952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F6823-3231-290E-BCC7-0D3EBC94CD1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A4A7ED9-B37F-8A01-883D-4B9E0032DEDE}"/>
              </a:ext>
            </a:extLst>
          </p:cNvPr>
          <p:cNvSpPr>
            <a:spLocks noGrp="1"/>
          </p:cNvSpPr>
          <p:nvPr>
            <p:ph type="title"/>
          </p:nvPr>
        </p:nvSpPr>
        <p:spPr>
          <a:xfrm>
            <a:off x="642651" y="882215"/>
            <a:ext cx="10720552" cy="538162"/>
          </a:xfrm>
        </p:spPr>
        <p:txBody>
          <a:bodyPr>
            <a:noAutofit/>
          </a:bodyPr>
          <a:lstStyle/>
          <a:p>
            <a:r>
              <a:rPr lang="en-US" cap="none"/>
              <a:t>Mixed Households and Annual Enrollment</a:t>
            </a:r>
          </a:p>
        </p:txBody>
      </p:sp>
      <p:sp>
        <p:nvSpPr>
          <p:cNvPr id="4" name="Slide Number Placeholder 3">
            <a:extLst>
              <a:ext uri="{FF2B5EF4-FFF2-40B4-BE49-F238E27FC236}">
                <a16:creationId xmlns:a16="http://schemas.microsoft.com/office/drawing/2014/main" id="{E3CED017-7964-3A33-4AB2-337CB08CB32F}"/>
              </a:ext>
            </a:extLst>
          </p:cNvPr>
          <p:cNvSpPr>
            <a:spLocks noGrp="1"/>
          </p:cNvSpPr>
          <p:nvPr>
            <p:ph type="sldNum" sz="quarter" idx="2"/>
          </p:nvPr>
        </p:nvSpPr>
        <p:spPr>
          <a:xfrm>
            <a:off x="10598347" y="223237"/>
            <a:ext cx="998500" cy="365760"/>
          </a:xfrm>
        </p:spPr>
        <p:txBody>
          <a:bodyPr/>
          <a:lstStyle/>
          <a:p>
            <a:pPr lvl="0"/>
            <a:fld id="{C8146628-1A01-9741-8A8B-916D51547CC7}" type="slidenum">
              <a:rPr lang="en-US" noProof="0"/>
              <a:pPr lvl="0"/>
              <a:t>9</a:t>
            </a:fld>
            <a:endParaRPr lang="en-US" noProof="0"/>
          </a:p>
        </p:txBody>
      </p:sp>
      <p:graphicFrame>
        <p:nvGraphicFramePr>
          <p:cNvPr id="2" name="Table 8">
            <a:extLst>
              <a:ext uri="{FF2B5EF4-FFF2-40B4-BE49-F238E27FC236}">
                <a16:creationId xmlns:a16="http://schemas.microsoft.com/office/drawing/2014/main" id="{07995780-8413-7D32-62E0-A7494401F78E}"/>
              </a:ext>
            </a:extLst>
          </p:cNvPr>
          <p:cNvGraphicFramePr>
            <a:graphicFrameLocks noGrp="1"/>
          </p:cNvGraphicFramePr>
          <p:nvPr>
            <p:extLst>
              <p:ext uri="{D42A27DB-BD31-4B8C-83A1-F6EECF244321}">
                <p14:modId xmlns:p14="http://schemas.microsoft.com/office/powerpoint/2010/main" val="3473060058"/>
              </p:ext>
            </p:extLst>
          </p:nvPr>
        </p:nvGraphicFramePr>
        <p:xfrm>
          <a:off x="950073" y="2210761"/>
          <a:ext cx="4377325" cy="4072032"/>
        </p:xfrm>
        <a:graphic>
          <a:graphicData uri="http://schemas.openxmlformats.org/drawingml/2006/table">
            <a:tbl>
              <a:tblPr firstRow="1" bandRow="1">
                <a:tableStyleId>{7DF18680-E054-41AD-8BC1-D1AEF772440D}</a:tableStyleId>
              </a:tblPr>
              <a:tblGrid>
                <a:gridCol w="2117610">
                  <a:extLst>
                    <a:ext uri="{9D8B030D-6E8A-4147-A177-3AD203B41FA5}">
                      <a16:colId xmlns:a16="http://schemas.microsoft.com/office/drawing/2014/main" val="3883796306"/>
                    </a:ext>
                  </a:extLst>
                </a:gridCol>
                <a:gridCol w="2259715">
                  <a:extLst>
                    <a:ext uri="{9D8B030D-6E8A-4147-A177-3AD203B41FA5}">
                      <a16:colId xmlns:a16="http://schemas.microsoft.com/office/drawing/2014/main" val="1947205033"/>
                    </a:ext>
                  </a:extLst>
                </a:gridCol>
              </a:tblGrid>
              <a:tr h="532778">
                <a:tc gridSpan="2">
                  <a:txBody>
                    <a:bodyPr/>
                    <a:lstStyle/>
                    <a:p>
                      <a:pPr marL="0" marR="0" algn="ctr" defTabSz="887553" rtl="0" eaLnBrk="1" latinLnBrk="0" hangingPunct="1">
                        <a:spcBef>
                          <a:spcPts val="0"/>
                        </a:spcBef>
                        <a:spcAft>
                          <a:spcPts val="0"/>
                        </a:spcAft>
                      </a:pPr>
                      <a:r>
                        <a:rPr lang="en-US" sz="1600" b="1"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Mixed HH* by Metal Level (total unique HH) 1,469**</a:t>
                      </a:r>
                    </a:p>
                  </a:txBody>
                  <a:tcPr>
                    <a:solidFill>
                      <a:srgbClr val="FBAD2E"/>
                    </a:solidFill>
                  </a:tcPr>
                </a:tc>
                <a:tc hMerge="1">
                  <a:txBody>
                    <a:bodyPr/>
                    <a:lstStyle/>
                    <a:p>
                      <a:endParaRPr lang="en-US"/>
                    </a:p>
                  </a:txBody>
                  <a:tcPr/>
                </a:tc>
                <a:extLst>
                  <a:ext uri="{0D108BD9-81ED-4DB2-BD59-A6C34878D82A}">
                    <a16:rowId xmlns:a16="http://schemas.microsoft.com/office/drawing/2014/main" val="180697430"/>
                  </a:ext>
                </a:extLst>
              </a:tr>
              <a:tr h="280410">
                <a:tc gridSpan="2">
                  <a:txBody>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AI/AN Member</a:t>
                      </a:r>
                    </a:p>
                  </a:txBody>
                  <a:tcPr>
                    <a:solidFill>
                      <a:srgbClr val="115A6A"/>
                    </a:solidFill>
                  </a:tcPr>
                </a:tc>
                <a:tc hMerge="1">
                  <a:txBody>
                    <a:bodyPr/>
                    <a:lstStyle/>
                    <a:p>
                      <a:pPr algn="l"/>
                      <a:endParaRPr lang="en-US" sz="1600"/>
                    </a:p>
                  </a:txBody>
                  <a:tcPr/>
                </a:tc>
                <a:extLst>
                  <a:ext uri="{0D108BD9-81ED-4DB2-BD59-A6C34878D82A}">
                    <a16:rowId xmlns:a16="http://schemas.microsoft.com/office/drawing/2014/main" val="2327669651"/>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Catastrophic</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&lt;10</a:t>
                      </a:r>
                    </a:p>
                  </a:txBody>
                  <a:tcPr marL="7620" marR="7620" marT="7620" marB="0" anchor="b">
                    <a:solidFill>
                      <a:srgbClr val="DCDCDC"/>
                    </a:solidFill>
                  </a:tcPr>
                </a:tc>
                <a:extLst>
                  <a:ext uri="{0D108BD9-81ED-4DB2-BD59-A6C34878D82A}">
                    <a16:rowId xmlns:a16="http://schemas.microsoft.com/office/drawing/2014/main" val="3177506529"/>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Bronze</a:t>
                      </a:r>
                    </a:p>
                  </a:txBody>
                  <a:tcPr marL="9525" marR="9525" marT="9525" marB="0" anchor="b">
                    <a:solidFill>
                      <a:srgbClr val="DCDCDC"/>
                    </a:solidFill>
                  </a:tcPr>
                </a:tc>
                <a:tc>
                  <a:txBody>
                    <a:bodyPr/>
                    <a:lstStyle/>
                    <a:p>
                      <a:pPr marL="0" algn="ctr" defTabSz="1219170" rtl="0" eaLnBrk="1" fontAlgn="b" latinLnBrk="0" hangingPunct="1"/>
                      <a:r>
                        <a:rPr lang="en-US" sz="14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1,590</a:t>
                      </a:r>
                    </a:p>
                  </a:txBody>
                  <a:tcPr marL="7620" marR="7620" marT="7620" marB="0" anchor="b">
                    <a:solidFill>
                      <a:srgbClr val="DCDCDC"/>
                    </a:solidFill>
                  </a:tcPr>
                </a:tc>
                <a:extLst>
                  <a:ext uri="{0D108BD9-81ED-4DB2-BD59-A6C34878D82A}">
                    <a16:rowId xmlns:a16="http://schemas.microsoft.com/office/drawing/2014/main" val="2461295085"/>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Silver</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520</a:t>
                      </a:r>
                    </a:p>
                  </a:txBody>
                  <a:tcPr marL="7620" marR="7620" marT="7620" marB="0" anchor="b">
                    <a:solidFill>
                      <a:srgbClr val="DCDCDC"/>
                    </a:solidFill>
                  </a:tcPr>
                </a:tc>
                <a:extLst>
                  <a:ext uri="{0D108BD9-81ED-4DB2-BD59-A6C34878D82A}">
                    <a16:rowId xmlns:a16="http://schemas.microsoft.com/office/drawing/2014/main" val="1453830095"/>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Gold</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90</a:t>
                      </a:r>
                    </a:p>
                  </a:txBody>
                  <a:tcPr marL="7620" marR="7620" marT="7620" marB="0" anchor="b">
                    <a:solidFill>
                      <a:srgbClr val="DCDCDC"/>
                    </a:solidFill>
                  </a:tcPr>
                </a:tc>
                <a:extLst>
                  <a:ext uri="{0D108BD9-81ED-4DB2-BD59-A6C34878D82A}">
                    <a16:rowId xmlns:a16="http://schemas.microsoft.com/office/drawing/2014/main" val="1694156533"/>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Platinum</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60</a:t>
                      </a:r>
                    </a:p>
                  </a:txBody>
                  <a:tcPr marL="7620" marR="7620" marT="7620" marB="0" anchor="b">
                    <a:solidFill>
                      <a:srgbClr val="DCDCDC"/>
                    </a:solidFill>
                  </a:tcPr>
                </a:tc>
                <a:extLst>
                  <a:ext uri="{0D108BD9-81ED-4DB2-BD59-A6C34878D82A}">
                    <a16:rowId xmlns:a16="http://schemas.microsoft.com/office/drawing/2014/main" val="3971937397"/>
                  </a:ext>
                </a:extLst>
              </a:tr>
              <a:tr h="240276">
                <a:tc>
                  <a:txBody>
                    <a:bodyPr/>
                    <a:lstStyle/>
                    <a:p>
                      <a:pPr marL="0" marR="0" lvl="0" indent="0" algn="l" defTabSz="1219170" rtl="0" eaLnBrk="1" fontAlgn="b" latinLnBrk="0" hangingPunct="1">
                        <a:lnSpc>
                          <a:spcPct val="100000"/>
                        </a:lnSpc>
                        <a:spcBef>
                          <a:spcPts val="0"/>
                        </a:spcBef>
                        <a:spcAft>
                          <a:spcPts val="0"/>
                        </a:spcAft>
                        <a:buClrTx/>
                        <a:buSzTx/>
                        <a:buFontTx/>
                        <a:buNone/>
                        <a:tabLst/>
                        <a:defRPr/>
                      </a:pPr>
                      <a:r>
                        <a:rPr lang="en-US" sz="14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Total</a:t>
                      </a:r>
                    </a:p>
                  </a:txBody>
                  <a:tcPr marL="9525" marR="9525" marT="9525" marB="0" anchor="b">
                    <a:solidFill>
                      <a:srgbClr val="DCDCDC"/>
                    </a:solidFill>
                  </a:tcPr>
                </a:tc>
                <a:tc>
                  <a:txBody>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lang="en-US" sz="14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2,270</a:t>
                      </a:r>
                    </a:p>
                  </a:txBody>
                  <a:tcPr marL="7620" marR="7620" marT="7620" marB="0" anchor="b">
                    <a:solidFill>
                      <a:srgbClr val="DCDCDC"/>
                    </a:solidFill>
                  </a:tcPr>
                </a:tc>
                <a:extLst>
                  <a:ext uri="{0D108BD9-81ED-4DB2-BD59-A6C34878D82A}">
                    <a16:rowId xmlns:a16="http://schemas.microsoft.com/office/drawing/2014/main" val="313147282"/>
                  </a:ext>
                </a:extLst>
              </a:tr>
              <a:tr h="280410">
                <a:tc gridSpan="2">
                  <a:txBody>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Non-AI/AN and or Non-Tribal</a:t>
                      </a:r>
                    </a:p>
                  </a:txBody>
                  <a:tcPr anchor="ctr">
                    <a:solidFill>
                      <a:srgbClr val="115A6A"/>
                    </a:solidFill>
                  </a:tcPr>
                </a:tc>
                <a:tc hMerge="1">
                  <a:txBody>
                    <a:bodyPr/>
                    <a:lstStyle/>
                    <a:p>
                      <a:endParaRPr lang="en-US"/>
                    </a:p>
                  </a:txBody>
                  <a:tcPr/>
                </a:tc>
                <a:extLst>
                  <a:ext uri="{0D108BD9-81ED-4DB2-BD59-A6C34878D82A}">
                    <a16:rowId xmlns:a16="http://schemas.microsoft.com/office/drawing/2014/main" val="2278507038"/>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Catastrophic</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&lt;10</a:t>
                      </a:r>
                    </a:p>
                  </a:txBody>
                  <a:tcPr marL="7620" marR="7620" marT="7620" marB="0" anchor="b">
                    <a:solidFill>
                      <a:srgbClr val="DCDCDC"/>
                    </a:solidFill>
                  </a:tcPr>
                </a:tc>
                <a:extLst>
                  <a:ext uri="{0D108BD9-81ED-4DB2-BD59-A6C34878D82A}">
                    <a16:rowId xmlns:a16="http://schemas.microsoft.com/office/drawing/2014/main" val="2499206686"/>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Bronze</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560</a:t>
                      </a:r>
                    </a:p>
                  </a:txBody>
                  <a:tcPr marL="7620" marR="7620" marT="7620" marB="0" anchor="b">
                    <a:solidFill>
                      <a:srgbClr val="DCDCDC"/>
                    </a:solidFill>
                  </a:tcPr>
                </a:tc>
                <a:extLst>
                  <a:ext uri="{0D108BD9-81ED-4DB2-BD59-A6C34878D82A}">
                    <a16:rowId xmlns:a16="http://schemas.microsoft.com/office/drawing/2014/main" val="759324870"/>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Silver</a:t>
                      </a:r>
                    </a:p>
                  </a:txBody>
                  <a:tcPr marL="9525" marR="9525" marT="9525" marB="0" anchor="b">
                    <a:solidFill>
                      <a:srgbClr val="DCDCDC"/>
                    </a:solidFill>
                  </a:tcPr>
                </a:tc>
                <a:tc>
                  <a:txBody>
                    <a:bodyPr/>
                    <a:lstStyle/>
                    <a:p>
                      <a:pPr marL="0" algn="ctr" defTabSz="1219170" rtl="0" eaLnBrk="1" fontAlgn="b" latinLnBrk="0" hangingPunct="1"/>
                      <a:r>
                        <a:rPr lang="en-US" sz="14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1,160</a:t>
                      </a:r>
                    </a:p>
                  </a:txBody>
                  <a:tcPr marL="7620" marR="7620" marT="7620" marB="0" anchor="b">
                    <a:solidFill>
                      <a:srgbClr val="DCDCDC"/>
                    </a:solidFill>
                  </a:tcPr>
                </a:tc>
                <a:extLst>
                  <a:ext uri="{0D108BD9-81ED-4DB2-BD59-A6C34878D82A}">
                    <a16:rowId xmlns:a16="http://schemas.microsoft.com/office/drawing/2014/main" val="2431052215"/>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Gold</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120</a:t>
                      </a:r>
                    </a:p>
                  </a:txBody>
                  <a:tcPr marL="7620" marR="7620" marT="7620" marB="0" anchor="b">
                    <a:solidFill>
                      <a:srgbClr val="DCDCDC"/>
                    </a:solidFill>
                  </a:tcPr>
                </a:tc>
                <a:extLst>
                  <a:ext uri="{0D108BD9-81ED-4DB2-BD59-A6C34878D82A}">
                    <a16:rowId xmlns:a16="http://schemas.microsoft.com/office/drawing/2014/main" val="3607040701"/>
                  </a:ext>
                </a:extLst>
              </a:tr>
              <a:tr h="24027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Platinum</a:t>
                      </a:r>
                    </a:p>
                  </a:txBody>
                  <a:tcPr marL="9525" marR="9525" marT="9525" marB="0" anchor="b">
                    <a:solidFill>
                      <a:srgbClr val="DCDCDC"/>
                    </a:solidFill>
                  </a:tcPr>
                </a:tc>
                <a:tc>
                  <a:txBody>
                    <a:bodyPr/>
                    <a:lstStyle/>
                    <a:p>
                      <a:pPr marL="0" algn="ctr" defTabSz="1219170" rtl="0" eaLnBrk="1" fontAlgn="b" latinLnBrk="0" hangingPunct="1"/>
                      <a:r>
                        <a:rPr lang="en-US" sz="14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90</a:t>
                      </a:r>
                    </a:p>
                  </a:txBody>
                  <a:tcPr marL="7620" marR="7620" marT="7620" marB="0" anchor="b">
                    <a:solidFill>
                      <a:srgbClr val="DCDCDC"/>
                    </a:solidFill>
                  </a:tcPr>
                </a:tc>
                <a:extLst>
                  <a:ext uri="{0D108BD9-81ED-4DB2-BD59-A6C34878D82A}">
                    <a16:rowId xmlns:a16="http://schemas.microsoft.com/office/drawing/2014/main" val="4115076062"/>
                  </a:ext>
                </a:extLst>
              </a:tr>
              <a:tr h="240276">
                <a:tc>
                  <a:txBody>
                    <a:bodyPr/>
                    <a:lstStyle/>
                    <a:p>
                      <a:pPr marL="0" algn="l" defTabSz="1219170" rtl="0" eaLnBrk="1" fontAlgn="b" latinLnBrk="0" hangingPunct="1"/>
                      <a:r>
                        <a:rPr lang="en-US" sz="1400" b="1" kern="1200">
                          <a:solidFill>
                            <a:srgbClr val="1D1B23"/>
                          </a:solidFill>
                          <a:latin typeface="Open Sans" panose="020B0606030504020204" pitchFamily="34" charset="0"/>
                          <a:ea typeface="Open Sans" panose="020B0606030504020204" pitchFamily="34" charset="0"/>
                          <a:cs typeface="Open Sans" panose="020B0606030504020204" pitchFamily="34" charset="0"/>
                        </a:rPr>
                        <a:t>Total</a:t>
                      </a:r>
                    </a:p>
                  </a:txBody>
                  <a:tcPr marL="9525" marR="9525" marT="9525" marB="0" anchor="ctr">
                    <a:solidFill>
                      <a:srgbClr val="DCDCDC"/>
                    </a:solidFill>
                  </a:tcPr>
                </a:tc>
                <a:tc>
                  <a:txBody>
                    <a:bodyPr/>
                    <a:lstStyle/>
                    <a:p>
                      <a:pPr marL="0" algn="ctr" defTabSz="1219170" rtl="0" eaLnBrk="1" fontAlgn="b" latinLnBrk="0" hangingPunct="1"/>
                      <a:r>
                        <a:rPr lang="en-US" sz="14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1,930</a:t>
                      </a:r>
                    </a:p>
                  </a:txBody>
                  <a:tcPr marL="9525" marR="9525" marT="9525" marB="0" anchor="ctr">
                    <a:solidFill>
                      <a:srgbClr val="DCDCDC"/>
                    </a:solidFill>
                  </a:tcPr>
                </a:tc>
                <a:extLst>
                  <a:ext uri="{0D108BD9-81ED-4DB2-BD59-A6C34878D82A}">
                    <a16:rowId xmlns:a16="http://schemas.microsoft.com/office/drawing/2014/main" val="908327272"/>
                  </a:ext>
                </a:extLst>
              </a:tr>
            </a:tbl>
          </a:graphicData>
        </a:graphic>
      </p:graphicFrame>
      <p:sp>
        <p:nvSpPr>
          <p:cNvPr id="5" name="TextBox 4">
            <a:extLst>
              <a:ext uri="{FF2B5EF4-FFF2-40B4-BE49-F238E27FC236}">
                <a16:creationId xmlns:a16="http://schemas.microsoft.com/office/drawing/2014/main" id="{73E94FED-2F0F-C165-7B95-AD66B48AD0ED}"/>
              </a:ext>
            </a:extLst>
          </p:cNvPr>
          <p:cNvSpPr txBox="1"/>
          <p:nvPr/>
        </p:nvSpPr>
        <p:spPr>
          <a:xfrm>
            <a:off x="816304" y="6282793"/>
            <a:ext cx="4457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6020"/>
                </a:solidFill>
                <a:effectLst/>
                <a:uLnTx/>
                <a:uFillTx/>
                <a:latin typeface="Open Sans" panose="020B0606030504020204" pitchFamily="34" charset="0"/>
                <a:ea typeface="Open Sans" panose="020B0606030504020204" pitchFamily="34" charset="0"/>
                <a:cs typeface="Open Sans" panose="020B0606030504020204" pitchFamily="34" charset="0"/>
              </a:rPr>
              <a:t>*Mixed Households</a:t>
            </a:r>
            <a:r>
              <a:rPr kumimoji="0" lang="en-US" sz="800" b="0" i="0" u="none" strike="noStrike" kern="1200" cap="none" spc="0" normalizeH="0" baseline="0" noProof="0">
                <a:ln>
                  <a:noFill/>
                </a:ln>
                <a:solidFill>
                  <a:srgbClr val="DC6020"/>
                </a:solidFill>
                <a:effectLst/>
                <a:uLnTx/>
                <a:uFillTx/>
                <a:latin typeface="Open Sans" panose="020B0606030504020204" pitchFamily="34" charset="0"/>
                <a:ea typeface="Open Sans" panose="020B0606030504020204" pitchFamily="34" charset="0"/>
                <a:cs typeface="Open Sans" panose="020B0606030504020204" pitchFamily="34" charset="0"/>
              </a:rPr>
              <a:t>: Households with federally recognized tribal members and non-federally recognized </a:t>
            </a:r>
            <a:r>
              <a:rPr kumimoji="0" lang="en-US" sz="800" b="1" i="0" u="none" strike="noStrike" kern="1200" cap="none" spc="0" normalizeH="0" baseline="0" noProof="0">
                <a:ln>
                  <a:noFill/>
                </a:ln>
                <a:solidFill>
                  <a:srgbClr val="DC6020"/>
                </a:solidFill>
                <a:effectLst/>
                <a:uLnTx/>
                <a:uFillTx/>
                <a:latin typeface="Open Sans" panose="020B0606030504020204" pitchFamily="34" charset="0"/>
                <a:ea typeface="Open Sans" panose="020B0606030504020204" pitchFamily="34" charset="0"/>
                <a:cs typeface="Open Sans" panose="020B0606030504020204" pitchFamily="34" charset="0"/>
              </a:rPr>
              <a:t>and/or </a:t>
            </a:r>
            <a:r>
              <a:rPr kumimoji="0" lang="en-US" sz="800" b="0" i="0" u="none" strike="noStrike" kern="1200" cap="none" spc="0" normalizeH="0" baseline="0" noProof="0">
                <a:ln>
                  <a:noFill/>
                </a:ln>
                <a:solidFill>
                  <a:srgbClr val="DC6020"/>
                </a:solidFill>
                <a:effectLst/>
                <a:uLnTx/>
                <a:uFillTx/>
                <a:latin typeface="Open Sans" panose="020B0606030504020204" pitchFamily="34" charset="0"/>
                <a:ea typeface="Open Sans" panose="020B0606030504020204" pitchFamily="34" charset="0"/>
                <a:cs typeface="Open Sans" panose="020B0606030504020204" pitchFamily="34" charset="0"/>
              </a:rPr>
              <a:t>non-tribal members enrolled on one application in Covered CA</a:t>
            </a:r>
          </a:p>
        </p:txBody>
      </p:sp>
      <p:graphicFrame>
        <p:nvGraphicFramePr>
          <p:cNvPr id="6" name="Table 5">
            <a:extLst>
              <a:ext uri="{FF2B5EF4-FFF2-40B4-BE49-F238E27FC236}">
                <a16:creationId xmlns:a16="http://schemas.microsoft.com/office/drawing/2014/main" id="{E610F95E-E9F8-F7B5-2B30-8913A4A2BCC3}"/>
              </a:ext>
            </a:extLst>
          </p:cNvPr>
          <p:cNvGraphicFramePr>
            <a:graphicFrameLocks noGrp="1"/>
          </p:cNvGraphicFramePr>
          <p:nvPr>
            <p:extLst>
              <p:ext uri="{D42A27DB-BD31-4B8C-83A1-F6EECF244321}">
                <p14:modId xmlns:p14="http://schemas.microsoft.com/office/powerpoint/2010/main" val="1277927104"/>
              </p:ext>
            </p:extLst>
          </p:nvPr>
        </p:nvGraphicFramePr>
        <p:xfrm>
          <a:off x="5969876" y="2210761"/>
          <a:ext cx="4574724" cy="2969786"/>
        </p:xfrm>
        <a:graphic>
          <a:graphicData uri="http://schemas.openxmlformats.org/drawingml/2006/table">
            <a:tbl>
              <a:tblPr firstRow="1">
                <a:tableStyleId>{7DF18680-E054-41AD-8BC1-D1AEF772440D}</a:tableStyleId>
              </a:tblPr>
              <a:tblGrid>
                <a:gridCol w="679310">
                  <a:extLst>
                    <a:ext uri="{9D8B030D-6E8A-4147-A177-3AD203B41FA5}">
                      <a16:colId xmlns:a16="http://schemas.microsoft.com/office/drawing/2014/main" val="2587554102"/>
                    </a:ext>
                  </a:extLst>
                </a:gridCol>
                <a:gridCol w="1188791">
                  <a:extLst>
                    <a:ext uri="{9D8B030D-6E8A-4147-A177-3AD203B41FA5}">
                      <a16:colId xmlns:a16="http://schemas.microsoft.com/office/drawing/2014/main" val="1511762680"/>
                    </a:ext>
                  </a:extLst>
                </a:gridCol>
                <a:gridCol w="1443532">
                  <a:extLst>
                    <a:ext uri="{9D8B030D-6E8A-4147-A177-3AD203B41FA5}">
                      <a16:colId xmlns:a16="http://schemas.microsoft.com/office/drawing/2014/main" val="1171561115"/>
                    </a:ext>
                  </a:extLst>
                </a:gridCol>
                <a:gridCol w="1263091">
                  <a:extLst>
                    <a:ext uri="{9D8B030D-6E8A-4147-A177-3AD203B41FA5}">
                      <a16:colId xmlns:a16="http://schemas.microsoft.com/office/drawing/2014/main" val="3678861048"/>
                    </a:ext>
                  </a:extLst>
                </a:gridCol>
              </a:tblGrid>
              <a:tr h="309020">
                <a:tc gridSpan="4">
                  <a:txBody>
                    <a:bodyPr/>
                    <a:lstStyle/>
                    <a:p>
                      <a:pPr marL="0" marR="0" algn="ctr" defTabSz="887553" rtl="0" eaLnBrk="1" fontAlgn="b" latinLnBrk="0" hangingPunct="1">
                        <a:spcBef>
                          <a:spcPts val="0"/>
                        </a:spcBef>
                        <a:spcAft>
                          <a:spcPts val="0"/>
                        </a:spcAft>
                      </a:pPr>
                      <a:r>
                        <a:rPr lang="en-US" sz="1600" b="1" kern="12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Enrollment Year over Year*</a:t>
                      </a:r>
                    </a:p>
                  </a:txBody>
                  <a:tcPr marL="9525" marR="9525" marT="9525" marB="0" anchor="ctr">
                    <a:solidFill>
                      <a:srgbClr val="FBAD2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7789669"/>
                  </a:ext>
                </a:extLst>
              </a:tr>
              <a:tr h="631942">
                <a:tc>
                  <a:txBody>
                    <a:bodyPr/>
                    <a:lstStyle/>
                    <a:p>
                      <a:pPr algn="ctr" fontAlgn="b"/>
                      <a:r>
                        <a:rPr lang="en-US"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Year </a:t>
                      </a:r>
                      <a:endParaRPr lang="en-US" sz="12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ctr"/>
                      <a:r>
                        <a:rPr lang="en-US"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Total Enrollment</a:t>
                      </a:r>
                      <a:endParaRPr lang="en-US" sz="1200" b="1" i="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ctr"/>
                      <a:r>
                        <a:rPr lang="en-US"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AI/AN enrollment as percentage of total</a:t>
                      </a:r>
                      <a:endParaRPr lang="en-US" sz="1200" b="1" i="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ctr"/>
                      <a:r>
                        <a:rPr lang="en-US" sz="12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AI/AN enrollment</a:t>
                      </a:r>
                      <a:endParaRPr lang="en-US" sz="1200" b="1" i="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extLst>
                  <a:ext uri="{0D108BD9-81ED-4DB2-BD59-A6C34878D82A}">
                    <a16:rowId xmlns:a16="http://schemas.microsoft.com/office/drawing/2014/main" val="700224287"/>
                  </a:ext>
                </a:extLst>
              </a:tr>
              <a:tr h="253603">
                <a:tc>
                  <a:txBody>
                    <a:bodyPr/>
                    <a:lstStyle/>
                    <a:p>
                      <a:pPr algn="ctr" fontAlgn="b"/>
                      <a:r>
                        <a:rPr lang="en-US" sz="1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2018</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1,368,893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0.36%</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4,947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extLst>
                  <a:ext uri="{0D108BD9-81ED-4DB2-BD59-A6C34878D82A}">
                    <a16:rowId xmlns:a16="http://schemas.microsoft.com/office/drawing/2014/main" val="2236315347"/>
                  </a:ext>
                </a:extLst>
              </a:tr>
              <a:tr h="253603">
                <a:tc>
                  <a:txBody>
                    <a:bodyPr/>
                    <a:lstStyle/>
                    <a:p>
                      <a:pPr algn="ctr" fontAlgn="b"/>
                      <a:r>
                        <a:rPr lang="en-US" sz="1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2019</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1,341,113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0.39%</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5,244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extLst>
                  <a:ext uri="{0D108BD9-81ED-4DB2-BD59-A6C34878D82A}">
                    <a16:rowId xmlns:a16="http://schemas.microsoft.com/office/drawing/2014/main" val="1162684650"/>
                  </a:ext>
                </a:extLst>
              </a:tr>
              <a:tr h="253603">
                <a:tc>
                  <a:txBody>
                    <a:bodyPr/>
                    <a:lstStyle/>
                    <a:p>
                      <a:pPr algn="ctr" fontAlgn="b"/>
                      <a:r>
                        <a:rPr lang="en-US" sz="1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2020</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1,566,150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0.37%</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5,764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extLst>
                  <a:ext uri="{0D108BD9-81ED-4DB2-BD59-A6C34878D82A}">
                    <a16:rowId xmlns:a16="http://schemas.microsoft.com/office/drawing/2014/main" val="4082367674"/>
                  </a:ext>
                </a:extLst>
              </a:tr>
              <a:tr h="253603">
                <a:tc>
                  <a:txBody>
                    <a:bodyPr/>
                    <a:lstStyle/>
                    <a:p>
                      <a:pPr algn="ctr" fontAlgn="b"/>
                      <a:r>
                        <a:rPr lang="en-US" sz="1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2021</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1,683,450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0.37%</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6,251 </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extLst>
                  <a:ext uri="{0D108BD9-81ED-4DB2-BD59-A6C34878D82A}">
                    <a16:rowId xmlns:a16="http://schemas.microsoft.com/office/drawing/2014/main" val="612671137"/>
                  </a:ext>
                </a:extLst>
              </a:tr>
              <a:tr h="253603">
                <a:tc>
                  <a:txBody>
                    <a:bodyPr/>
                    <a:lstStyle/>
                    <a:p>
                      <a:pPr algn="ctr" fontAlgn="b"/>
                      <a:r>
                        <a:rPr lang="en-US" sz="1400" b="1"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2022</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115A6A"/>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1,681,949</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0.40%</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6,674</a:t>
                      </a:r>
                      <a:endPar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extLst>
                  <a:ext uri="{0D108BD9-81ED-4DB2-BD59-A6C34878D82A}">
                    <a16:rowId xmlns:a16="http://schemas.microsoft.com/office/drawing/2014/main" val="1108086555"/>
                  </a:ext>
                </a:extLst>
              </a:tr>
              <a:tr h="253603">
                <a:tc>
                  <a:txBody>
                    <a:bodyPr/>
                    <a:lstStyle/>
                    <a:p>
                      <a:pPr algn="ctr" fontAlgn="b"/>
                      <a:r>
                        <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2023</a:t>
                      </a:r>
                    </a:p>
                  </a:txBody>
                  <a:tcPr marL="9525" marR="9525" marT="9525" marB="0" anchor="ctr">
                    <a:solidFill>
                      <a:srgbClr val="115A6A"/>
                    </a:solidFill>
                  </a:tcPr>
                </a:tc>
                <a:tc>
                  <a:txBody>
                    <a:bodyPr/>
                    <a:lstStyle/>
                    <a:p>
                      <a:pPr algn="ctr" fontAlgn="b"/>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1,780,172</a:t>
                      </a:r>
                    </a:p>
                  </a:txBody>
                  <a:tcPr marL="9525" marR="9525" marT="9525" marB="0" anchor="ctr">
                    <a:solidFill>
                      <a:srgbClr val="DCDCDC"/>
                    </a:solidFill>
                  </a:tcPr>
                </a:tc>
                <a:tc>
                  <a:txBody>
                    <a:bodyPr/>
                    <a:lstStyle/>
                    <a:p>
                      <a:pPr algn="ctr" fontAlgn="b"/>
                      <a:r>
                        <a:rPr lang="en-US" sz="1200" b="1"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0.38%</a:t>
                      </a:r>
                      <a:endParaRPr lang="en-US" sz="12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DCDCDC"/>
                    </a:solidFill>
                  </a:tcPr>
                </a:tc>
                <a:tc>
                  <a:txBody>
                    <a:bodyPr/>
                    <a:lstStyle/>
                    <a:p>
                      <a:pPr algn="ctr" fontAlgn="b"/>
                      <a:r>
                        <a:rPr lang="en-US" sz="12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6,742</a:t>
                      </a:r>
                    </a:p>
                  </a:txBody>
                  <a:tcPr marL="9525" marR="9525" marT="9525" marB="0" anchor="ctr">
                    <a:solidFill>
                      <a:srgbClr val="DCDCDC"/>
                    </a:solidFill>
                  </a:tcPr>
                </a:tc>
                <a:extLst>
                  <a:ext uri="{0D108BD9-81ED-4DB2-BD59-A6C34878D82A}">
                    <a16:rowId xmlns:a16="http://schemas.microsoft.com/office/drawing/2014/main" val="2945252424"/>
                  </a:ext>
                </a:extLst>
              </a:tr>
              <a:tr h="253603">
                <a:tc>
                  <a:txBody>
                    <a:bodyPr/>
                    <a:lstStyle/>
                    <a:p>
                      <a:pPr algn="ctr" fontAlgn="b"/>
                      <a:r>
                        <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2024</a:t>
                      </a:r>
                    </a:p>
                  </a:txBody>
                  <a:tcPr marL="9525" marR="9525" marT="9525" marB="0" anchor="ctr">
                    <a:solidFill>
                      <a:srgbClr val="115A6A"/>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1,813,533</a:t>
                      </a:r>
                    </a:p>
                  </a:txBody>
                  <a:tcPr marL="7620" marR="7620" marT="7620" marB="0" anchor="b">
                    <a:solidFill>
                      <a:srgbClr val="DCDCDC"/>
                    </a:solidFill>
                  </a:tcPr>
                </a:tc>
                <a:tc>
                  <a:txBody>
                    <a:bodyPr/>
                    <a:lstStyle/>
                    <a:p>
                      <a:pPr marL="0" algn="ctr" defTabSz="1219170" rtl="0" eaLnBrk="1" fontAlgn="b" latinLnBrk="0" hangingPunct="1"/>
                      <a:r>
                        <a:rPr lang="en-US" sz="1200" b="1"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0.39%</a:t>
                      </a:r>
                    </a:p>
                  </a:txBody>
                  <a:tcPr marL="7620" marR="7620" marT="7620" marB="0" anchor="b">
                    <a:solidFill>
                      <a:srgbClr val="DCDCDC"/>
                    </a:solidFill>
                  </a:tcPr>
                </a:tc>
                <a:tc>
                  <a:txBody>
                    <a:bodyPr/>
                    <a:lstStyle/>
                    <a:p>
                      <a:pPr marL="0" algn="ctr" defTabSz="1219170" rtl="0" eaLnBrk="1" fontAlgn="b" latinLnBrk="0" hangingPunct="1"/>
                      <a:r>
                        <a:rPr lang="en-US" sz="1200" b="0" i="0" u="none" strike="noStrike" kern="1200">
                          <a:solidFill>
                            <a:srgbClr val="1D1B23"/>
                          </a:solidFill>
                          <a:effectLst/>
                          <a:latin typeface="Open Sans" panose="020B0606030504020204" pitchFamily="34" charset="0"/>
                          <a:ea typeface="Open Sans" panose="020B0606030504020204" pitchFamily="34" charset="0"/>
                          <a:cs typeface="Open Sans" panose="020B0606030504020204" pitchFamily="34" charset="0"/>
                        </a:rPr>
                        <a:t>7,012</a:t>
                      </a:r>
                    </a:p>
                  </a:txBody>
                  <a:tcPr marL="7620" marR="7620" marT="7620" marB="0" anchor="b">
                    <a:solidFill>
                      <a:srgbClr val="DCDCDC"/>
                    </a:solidFill>
                  </a:tcPr>
                </a:tc>
                <a:extLst>
                  <a:ext uri="{0D108BD9-81ED-4DB2-BD59-A6C34878D82A}">
                    <a16:rowId xmlns:a16="http://schemas.microsoft.com/office/drawing/2014/main" val="2259994738"/>
                  </a:ext>
                </a:extLst>
              </a:tr>
              <a:tr h="253603">
                <a:tc>
                  <a:txBody>
                    <a:bodyPr/>
                    <a:lstStyle/>
                    <a:p>
                      <a:pPr algn="ctr" fontAlgn="b"/>
                      <a:r>
                        <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2025</a:t>
                      </a:r>
                    </a:p>
                  </a:txBody>
                  <a:tcPr marL="9525" marR="9525" marT="9525" marB="0" anchor="ctr">
                    <a:solidFill>
                      <a:srgbClr val="115A6A"/>
                    </a:solidFill>
                  </a:tcPr>
                </a:tc>
                <a:tc>
                  <a:txBody>
                    <a:bodyPr/>
                    <a:lstStyle/>
                    <a:p>
                      <a:pPr algn="ctr" fontAlgn="b">
                        <a:buNone/>
                      </a:pPr>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1,981,218</a:t>
                      </a:r>
                    </a:p>
                  </a:txBody>
                  <a:tcPr marL="9525" marR="9525" marT="9525" marB="0" anchor="b">
                    <a:solidFill>
                      <a:srgbClr val="DCDCDC"/>
                    </a:solidFill>
                  </a:tcPr>
                </a:tc>
                <a:tc>
                  <a:txBody>
                    <a:bodyPr/>
                    <a:lstStyle/>
                    <a:p>
                      <a:pPr algn="ctr" fontAlgn="b">
                        <a:buNone/>
                      </a:pPr>
                      <a:r>
                        <a:rPr lang="en-US" sz="12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0.39%</a:t>
                      </a:r>
                    </a:p>
                  </a:txBody>
                  <a:tcPr marL="9525" marR="9525" marT="9525" marB="0" anchor="b">
                    <a:solidFill>
                      <a:srgbClr val="DCDCDC"/>
                    </a:solidFill>
                  </a:tcPr>
                </a:tc>
                <a:tc>
                  <a:txBody>
                    <a:bodyPr/>
                    <a:lstStyle/>
                    <a:p>
                      <a:pPr algn="ctr" fontAlgn="b">
                        <a:buNone/>
                      </a:pPr>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7,736</a:t>
                      </a:r>
                    </a:p>
                  </a:txBody>
                  <a:tcPr marL="9525" marR="9525" marT="9525" marB="0" anchor="b">
                    <a:solidFill>
                      <a:srgbClr val="DCDCDC"/>
                    </a:solidFill>
                  </a:tcPr>
                </a:tc>
                <a:extLst>
                  <a:ext uri="{0D108BD9-81ED-4DB2-BD59-A6C34878D82A}">
                    <a16:rowId xmlns:a16="http://schemas.microsoft.com/office/drawing/2014/main" val="1280647232"/>
                  </a:ext>
                </a:extLst>
              </a:tr>
            </a:tbl>
          </a:graphicData>
        </a:graphic>
      </p:graphicFrame>
      <p:sp>
        <p:nvSpPr>
          <p:cNvPr id="7" name="TextBox 6">
            <a:extLst>
              <a:ext uri="{FF2B5EF4-FFF2-40B4-BE49-F238E27FC236}">
                <a16:creationId xmlns:a16="http://schemas.microsoft.com/office/drawing/2014/main" id="{C36DC101-67A2-D3B4-8718-0CD42C7F0081}"/>
              </a:ext>
            </a:extLst>
          </p:cNvPr>
          <p:cNvSpPr txBox="1"/>
          <p:nvPr/>
        </p:nvSpPr>
        <p:spPr>
          <a:xfrm>
            <a:off x="5903910" y="5139639"/>
            <a:ext cx="459615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DC6020"/>
                </a:solidFill>
                <a:effectLst/>
                <a:uLnTx/>
                <a:uFillTx/>
                <a:latin typeface="Calibri"/>
                <a:ea typeface="+mn-ea"/>
                <a:cs typeface="+mn-cs"/>
              </a:rPr>
              <a:t>*As of Sept. 29</a:t>
            </a:r>
            <a:r>
              <a:rPr lang="en-US" sz="1050">
                <a:solidFill>
                  <a:srgbClr val="DC6020"/>
                </a:solidFill>
                <a:latin typeface="Calibri"/>
              </a:rPr>
              <a:t>, 2025</a:t>
            </a:r>
            <a:r>
              <a:rPr kumimoji="0" lang="en-US" sz="1050" b="0" i="0" u="none" strike="noStrike" kern="1200" cap="none" spc="0" normalizeH="0" baseline="0" noProof="0">
                <a:ln>
                  <a:noFill/>
                </a:ln>
                <a:solidFill>
                  <a:srgbClr val="DC6020"/>
                </a:solidFill>
                <a:effectLst/>
                <a:uLnTx/>
                <a:uFillTx/>
                <a:latin typeface="Calibri"/>
                <a:ea typeface="+mn-ea"/>
                <a:cs typeface="+mn-cs"/>
              </a:rPr>
              <a:t>. </a:t>
            </a:r>
            <a:r>
              <a:rPr kumimoji="0" lang="en-US" sz="1050" b="1" i="0" u="none" strike="noStrike" kern="1200" cap="none" spc="0" normalizeH="0" baseline="0" noProof="0">
                <a:ln>
                  <a:noFill/>
                </a:ln>
                <a:solidFill>
                  <a:srgbClr val="DC6020"/>
                </a:solidFill>
                <a:effectLst/>
                <a:uLnTx/>
                <a:uFillTx/>
                <a:latin typeface="Calibri"/>
                <a:ea typeface="+mn-ea"/>
                <a:cs typeface="+mn-cs"/>
              </a:rPr>
              <a:t>No pending included</a:t>
            </a:r>
          </a:p>
        </p:txBody>
      </p:sp>
      <p:graphicFrame>
        <p:nvGraphicFramePr>
          <p:cNvPr id="11" name="Table 10">
            <a:extLst>
              <a:ext uri="{FF2B5EF4-FFF2-40B4-BE49-F238E27FC236}">
                <a16:creationId xmlns:a16="http://schemas.microsoft.com/office/drawing/2014/main" id="{CDBC5E9B-AADB-F672-E985-60DC452D2906}"/>
              </a:ext>
            </a:extLst>
          </p:cNvPr>
          <p:cNvGraphicFramePr>
            <a:graphicFrameLocks noGrp="1"/>
          </p:cNvGraphicFramePr>
          <p:nvPr>
            <p:extLst>
              <p:ext uri="{D42A27DB-BD31-4B8C-83A1-F6EECF244321}">
                <p14:modId xmlns:p14="http://schemas.microsoft.com/office/powerpoint/2010/main" val="1149745549"/>
              </p:ext>
            </p:extLst>
          </p:nvPr>
        </p:nvGraphicFramePr>
        <p:xfrm>
          <a:off x="5957937" y="5400778"/>
          <a:ext cx="4574724" cy="882015"/>
        </p:xfrm>
        <a:graphic>
          <a:graphicData uri="http://schemas.openxmlformats.org/drawingml/2006/table">
            <a:tbl>
              <a:tblPr firstRow="1">
                <a:tableStyleId>{7DF18680-E054-41AD-8BC1-D1AEF772440D}</a:tableStyleId>
              </a:tblPr>
              <a:tblGrid>
                <a:gridCol w="3814725">
                  <a:extLst>
                    <a:ext uri="{9D8B030D-6E8A-4147-A177-3AD203B41FA5}">
                      <a16:colId xmlns:a16="http://schemas.microsoft.com/office/drawing/2014/main" val="2587554102"/>
                    </a:ext>
                  </a:extLst>
                </a:gridCol>
                <a:gridCol w="759999">
                  <a:extLst>
                    <a:ext uri="{9D8B030D-6E8A-4147-A177-3AD203B41FA5}">
                      <a16:colId xmlns:a16="http://schemas.microsoft.com/office/drawing/2014/main" val="1171561115"/>
                    </a:ext>
                  </a:extLst>
                </a:gridCol>
              </a:tblGrid>
              <a:tr h="379794">
                <a:tc gridSpan="2">
                  <a:txBody>
                    <a:bodyPr/>
                    <a:lstStyle/>
                    <a:p>
                      <a:pPr algn="ctr" fontAlgn="b"/>
                      <a:r>
                        <a:rPr lang="en-US" sz="140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Enrollees that indicate race as AI/AN but NOT enrolled in an AI/AN Plan</a:t>
                      </a:r>
                      <a:endPar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BAD2E"/>
                    </a:solidFill>
                  </a:tcPr>
                </a:tc>
                <a:tc hMerge="1">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57789669"/>
                  </a:ext>
                </a:extLst>
              </a:tr>
              <a:tr h="194043">
                <a:tc>
                  <a:txBody>
                    <a:bodyPr/>
                    <a:lstStyle/>
                    <a:p>
                      <a:pPr algn="l" fontAlgn="b"/>
                      <a:r>
                        <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 RACE</a:t>
                      </a:r>
                    </a:p>
                  </a:txBody>
                  <a:tcPr marL="9525" marR="9525" marT="9525" marB="0" anchor="ctr">
                    <a:solidFill>
                      <a:srgbClr val="115A6A"/>
                    </a:solidFill>
                  </a:tcPr>
                </a:tc>
                <a:tc>
                  <a:txBody>
                    <a:bodyPr/>
                    <a:lstStyle/>
                    <a:p>
                      <a:pPr algn="ctr" fontAlgn="ctr"/>
                      <a:r>
                        <a:rPr lang="en-US" sz="1400" b="1" i="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COUNT</a:t>
                      </a:r>
                    </a:p>
                  </a:txBody>
                  <a:tcPr marL="9525" marR="9525" marT="9525" marB="0" anchor="ctr">
                    <a:solidFill>
                      <a:srgbClr val="115A6A"/>
                    </a:solidFill>
                  </a:tcPr>
                </a:tc>
                <a:extLst>
                  <a:ext uri="{0D108BD9-81ED-4DB2-BD59-A6C34878D82A}">
                    <a16:rowId xmlns:a16="http://schemas.microsoft.com/office/drawing/2014/main" val="4181427503"/>
                  </a:ext>
                </a:extLst>
              </a:tr>
              <a:tr h="219996">
                <a:tc>
                  <a:txBody>
                    <a:bodyPr/>
                    <a:lstStyle/>
                    <a:p>
                      <a:pPr algn="l" fontAlgn="b"/>
                      <a:r>
                        <a:rPr lang="en-US" sz="1400" b="0"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 American Indian or Alaska Native</a:t>
                      </a:r>
                    </a:p>
                  </a:txBody>
                  <a:tcPr marL="9525" marR="9525" marT="9525" marB="0" anchor="ctr">
                    <a:solidFill>
                      <a:srgbClr val="DCDCDC"/>
                    </a:solidFill>
                  </a:tcPr>
                </a:tc>
                <a:tc>
                  <a:txBody>
                    <a:bodyPr/>
                    <a:lstStyle/>
                    <a:p>
                      <a:pPr algn="ctr" fontAlgn="ctr"/>
                      <a:r>
                        <a:rPr lang="en-US" sz="1400" b="1" i="0" u="none" strike="noStrike">
                          <a:solidFill>
                            <a:srgbClr val="1D1B23"/>
                          </a:solidFill>
                          <a:effectLst/>
                          <a:latin typeface="Open Sans" panose="020B0606030504020204" pitchFamily="34" charset="0"/>
                          <a:ea typeface="Open Sans" panose="020B0606030504020204" pitchFamily="34" charset="0"/>
                          <a:cs typeface="Open Sans" panose="020B0606030504020204" pitchFamily="34" charset="0"/>
                        </a:rPr>
                        <a:t>1,480</a:t>
                      </a:r>
                    </a:p>
                  </a:txBody>
                  <a:tcPr marL="9525" marR="9525" marT="9525" marB="0" anchor="ctr">
                    <a:solidFill>
                      <a:srgbClr val="DCDCDC"/>
                    </a:solidFill>
                  </a:tcPr>
                </a:tc>
                <a:extLst>
                  <a:ext uri="{0D108BD9-81ED-4DB2-BD59-A6C34878D82A}">
                    <a16:rowId xmlns:a16="http://schemas.microsoft.com/office/drawing/2014/main" val="700224287"/>
                  </a:ext>
                </a:extLst>
              </a:tr>
            </a:tbl>
          </a:graphicData>
        </a:graphic>
      </p:graphicFrame>
      <p:sp>
        <p:nvSpPr>
          <p:cNvPr id="12" name="TextBox 11">
            <a:extLst>
              <a:ext uri="{FF2B5EF4-FFF2-40B4-BE49-F238E27FC236}">
                <a16:creationId xmlns:a16="http://schemas.microsoft.com/office/drawing/2014/main" id="{9209CAEF-B136-5B64-48A7-E2987D264BEB}"/>
              </a:ext>
            </a:extLst>
          </p:cNvPr>
          <p:cNvSpPr txBox="1"/>
          <p:nvPr/>
        </p:nvSpPr>
        <p:spPr>
          <a:xfrm>
            <a:off x="816304" y="6642556"/>
            <a:ext cx="4871800" cy="215444"/>
          </a:xfrm>
          <a:prstGeom prst="rect">
            <a:avLst/>
          </a:prstGeom>
          <a:noFill/>
        </p:spPr>
        <p:txBody>
          <a:bodyPr wrap="square">
            <a:spAutoFit/>
          </a:bodyPr>
          <a:lstStyle/>
          <a:p>
            <a:r>
              <a:rPr lang="en-US" sz="800">
                <a:solidFill>
                  <a:srgbClr val="DC6020"/>
                </a:solidFill>
                <a:latin typeface="Open Sans" panose="020B0606030504020204" pitchFamily="34" charset="0"/>
                <a:ea typeface="Open Sans" panose="020B0606030504020204" pitchFamily="34" charset="0"/>
                <a:cs typeface="Open Sans" panose="020B0606030504020204" pitchFamily="34" charset="0"/>
              </a:rPr>
              <a:t>**Consumers are rounded to the nearest 10.</a:t>
            </a:r>
          </a:p>
        </p:txBody>
      </p:sp>
    </p:spTree>
    <p:extLst>
      <p:ext uri="{BB962C8B-B14F-4D97-AF65-F5344CB8AC3E}">
        <p14:creationId xmlns:p14="http://schemas.microsoft.com/office/powerpoint/2010/main" val="2737512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9897-EEEE-9725-EBA8-86DE705DE4FA}"/>
              </a:ext>
            </a:extLst>
          </p:cNvPr>
          <p:cNvSpPr>
            <a:spLocks noGrp="1"/>
          </p:cNvSpPr>
          <p:nvPr>
            <p:ph type="title"/>
          </p:nvPr>
        </p:nvSpPr>
        <p:spPr>
          <a:xfrm>
            <a:off x="526747" y="942496"/>
            <a:ext cx="11582400" cy="537981"/>
          </a:xfrm>
        </p:spPr>
        <p:txBody>
          <a:bodyPr>
            <a:normAutofit fontScale="90000"/>
          </a:bodyPr>
          <a:lstStyle/>
          <a:p>
            <a:r>
              <a:rPr lang="en-US"/>
              <a:t>Tribal Land Acknowledgement internal SharePoint Site</a:t>
            </a:r>
          </a:p>
        </p:txBody>
      </p:sp>
      <p:sp>
        <p:nvSpPr>
          <p:cNvPr id="4" name="Slide Number Placeholder 3">
            <a:extLst>
              <a:ext uri="{FF2B5EF4-FFF2-40B4-BE49-F238E27FC236}">
                <a16:creationId xmlns:a16="http://schemas.microsoft.com/office/drawing/2014/main" id="{C125A178-5E22-1930-9256-D6DBB815EF4C}"/>
              </a:ext>
            </a:extLst>
          </p:cNvPr>
          <p:cNvSpPr>
            <a:spLocks noGrp="1"/>
          </p:cNvSpPr>
          <p:nvPr>
            <p:ph type="sldNum" sz="quarter" idx="2"/>
          </p:nvPr>
        </p:nvSpPr>
        <p:spPr>
          <a:xfrm>
            <a:off x="10598347" y="252422"/>
            <a:ext cx="998500" cy="365760"/>
          </a:xfrm>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90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46006EE-330A-91D6-7DEE-83F0244057BE}"/>
              </a:ext>
            </a:extLst>
          </p:cNvPr>
          <p:cNvSpPr txBox="1"/>
          <p:nvPr/>
        </p:nvSpPr>
        <p:spPr>
          <a:xfrm>
            <a:off x="700505" y="5288340"/>
            <a:ext cx="11491495" cy="1569660"/>
          </a:xfrm>
          <a:prstGeom prst="rect">
            <a:avLst/>
          </a:prstGeom>
          <a:noFill/>
        </p:spPr>
        <p:txBody>
          <a:bodyPr wrap="square" rtlCol="0">
            <a:spAutoFit/>
          </a:bodyPr>
          <a:lstStyle/>
          <a:p>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The site Includes: </a:t>
            </a:r>
          </a:p>
          <a:p>
            <a:pPr marL="342900" indent="-34290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Background on Land Acknowledgements</a:t>
            </a:r>
          </a:p>
          <a:p>
            <a:pPr marL="342900" indent="-34290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A slide with our approved Land Acknowledgement Statement that can but included in meeting materials </a:t>
            </a:r>
          </a:p>
          <a:p>
            <a:pPr marL="342900" indent="-34290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Guidance on what circumstances are fitting to provide a Land Acknowledgement Statement</a:t>
            </a:r>
          </a:p>
          <a:p>
            <a:pPr marL="342900" indent="-342900">
              <a:buFont typeface="Wingdings" panose="05000000000000000000" pitchFamily="2" charset="2"/>
              <a:buChar char="§"/>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Information about Covered California’s partnership with California Tribes</a:t>
            </a:r>
          </a:p>
          <a:p>
            <a:pPr marL="285750" indent="-285750">
              <a:buFont typeface="Wingdings" panose="05000000000000000000" pitchFamily="2" charset="2"/>
              <a:buChar char="§"/>
            </a:pPr>
            <a:endPar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830D7F85-C183-9464-84A0-0A4C4B0C7F24}"/>
              </a:ext>
            </a:extLst>
          </p:cNvPr>
          <p:cNvPicPr>
            <a:picLocks noChangeAspect="1"/>
          </p:cNvPicPr>
          <p:nvPr/>
        </p:nvPicPr>
        <p:blipFill>
          <a:blip r:embed="rId3"/>
          <a:stretch>
            <a:fillRect/>
          </a:stretch>
        </p:blipFill>
        <p:spPr>
          <a:xfrm>
            <a:off x="3161489" y="2179224"/>
            <a:ext cx="9030511" cy="3097018"/>
          </a:xfrm>
          <a:prstGeom prst="rect">
            <a:avLst/>
          </a:prstGeom>
        </p:spPr>
      </p:pic>
    </p:spTree>
    <p:extLst>
      <p:ext uri="{BB962C8B-B14F-4D97-AF65-F5344CB8AC3E}">
        <p14:creationId xmlns:p14="http://schemas.microsoft.com/office/powerpoint/2010/main" val="173076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stretch>
            <a:fillRect t="-8000" b="-8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2627F-521D-3669-DD44-FB4553796459}"/>
              </a:ext>
            </a:extLst>
          </p:cNvPr>
          <p:cNvSpPr txBox="1"/>
          <p:nvPr/>
        </p:nvSpPr>
        <p:spPr>
          <a:xfrm>
            <a:off x="790977" y="1240303"/>
            <a:ext cx="10599311" cy="5159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56"/>
              </a:lnSpc>
            </a:pPr>
            <a:br>
              <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rPr>
            </a:b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respectfully honors and acknowledges that our staff throughout the state of California operate across unceded territories of the 109 federally recognized tribes in the state, as well as those tribal communities currently seeking recognition. </a:t>
            </a:r>
          </a:p>
          <a:p>
            <a:pPr>
              <a:lnSpc>
                <a:spcPts val="2156"/>
              </a:lnSpc>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 </a:t>
            </a:r>
            <a:b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b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We reaffirm our commitment to honoring the enduring connection these tribes have with their traditional territories and recognize the resilience, strength, and sovereignty of California’s First Peoples. Covered California is dedicated to deepening our understanding of both historical and current issues affecting Native communities, and to addressing the legacy of our institution’s impact on Indigenous peoples, lands, and waters—recognizing these are inherently interconnected. </a:t>
            </a:r>
          </a:p>
          <a:p>
            <a:pPr>
              <a:lnSpc>
                <a:spcPts val="2156"/>
              </a:lnSpc>
            </a:pP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 </a:t>
            </a:r>
            <a:b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br>
            <a:r>
              <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rPr>
              <a:t>We express gratitude for the lands we inhabit and commit to fostering ongoing, meaningful collaboration with California Tribal Nations. Our goal is to ensure inclusive partnerships that support tribal stewardship, cultural preservation, and protection of homelands. </a:t>
            </a:r>
          </a:p>
          <a:p>
            <a:pPr>
              <a:lnSpc>
                <a:spcPts val="2156"/>
              </a:lnSpc>
            </a:pPr>
            <a:endPar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endParaRPr>
          </a:p>
          <a:p>
            <a:pPr>
              <a:lnSpc>
                <a:spcPts val="2156"/>
              </a:lnSpc>
            </a:pPr>
            <a:endPar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endParaRPr>
          </a:p>
          <a:p>
            <a:pPr>
              <a:lnSpc>
                <a:spcPts val="2156"/>
              </a:lnSpc>
            </a:pPr>
            <a:endPar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endParaRPr>
          </a:p>
          <a:p>
            <a:pPr>
              <a:lnSpc>
                <a:spcPts val="2156"/>
              </a:lnSpc>
            </a:pPr>
            <a:endParaRPr lang="en-US" sz="1600">
              <a:solidFill>
                <a:srgbClr val="554D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E40A16E-3B51-AC68-1F18-033E108BB8B3}"/>
              </a:ext>
            </a:extLst>
          </p:cNvPr>
          <p:cNvSpPr txBox="1"/>
          <p:nvPr/>
        </p:nvSpPr>
        <p:spPr>
          <a:xfrm>
            <a:off x="1923243" y="632206"/>
            <a:ext cx="833477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DC6020"/>
                </a:solidFill>
                <a:latin typeface="Source Serif 4" panose="02040603050405020204" pitchFamily="18" charset="0"/>
                <a:ea typeface="Open Sans" panose="020B0606030504020204" pitchFamily="34" charset="0"/>
                <a:cs typeface="Open Sans" panose="020B0606030504020204" pitchFamily="34" charset="0"/>
              </a:rPr>
              <a:t>Covered California Land Acknowledgement</a:t>
            </a:r>
            <a:r>
              <a:rPr lang="en-US" sz="2000">
                <a:solidFill>
                  <a:srgbClr val="DC6020"/>
                </a:solidFill>
                <a:latin typeface="Source Serif 4" panose="02040603050405020204" pitchFamily="18" charset="0"/>
                <a:ea typeface="Open Sans" panose="020B0606030504020204" pitchFamily="34" charset="0"/>
                <a:cs typeface="Open Sans" panose="020B0606030504020204" pitchFamily="34" charset="0"/>
              </a:rPr>
              <a:t> </a:t>
            </a:r>
          </a:p>
        </p:txBody>
      </p:sp>
      <p:pic>
        <p:nvPicPr>
          <p:cNvPr id="9" name="Picture 8">
            <a:extLst>
              <a:ext uri="{FF2B5EF4-FFF2-40B4-BE49-F238E27FC236}">
                <a16:creationId xmlns:a16="http://schemas.microsoft.com/office/drawing/2014/main" id="{0C204D6D-840C-C543-5B54-EC0676BFC3B7}"/>
              </a:ext>
            </a:extLst>
          </p:cNvPr>
          <p:cNvPicPr>
            <a:picLocks noChangeAspect="1"/>
          </p:cNvPicPr>
          <p:nvPr/>
        </p:nvPicPr>
        <p:blipFill>
          <a:blip r:embed="rId4"/>
          <a:stretch>
            <a:fillRect/>
          </a:stretch>
        </p:blipFill>
        <p:spPr>
          <a:xfrm>
            <a:off x="8678483" y="5225669"/>
            <a:ext cx="2476500" cy="100012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5820-F3D1-7755-0EC5-3C8B014B57E0}"/>
              </a:ext>
            </a:extLst>
          </p:cNvPr>
          <p:cNvSpPr>
            <a:spLocks noGrp="1"/>
          </p:cNvSpPr>
          <p:nvPr>
            <p:ph type="title"/>
          </p:nvPr>
        </p:nvSpPr>
        <p:spPr>
          <a:xfrm>
            <a:off x="609600" y="1058679"/>
            <a:ext cx="11582400" cy="537981"/>
          </a:xfrm>
        </p:spPr>
        <p:txBody>
          <a:bodyPr>
            <a:noAutofit/>
          </a:bodyPr>
          <a:lstStyle/>
          <a:p>
            <a:r>
              <a:rPr lang="en-US"/>
              <a:t>Engagement with Tribal Community</a:t>
            </a:r>
          </a:p>
        </p:txBody>
      </p:sp>
      <p:sp>
        <p:nvSpPr>
          <p:cNvPr id="4" name="Slide Number Placeholder 3">
            <a:extLst>
              <a:ext uri="{FF2B5EF4-FFF2-40B4-BE49-F238E27FC236}">
                <a16:creationId xmlns:a16="http://schemas.microsoft.com/office/drawing/2014/main" id="{CF6FB8D2-DAC6-65CD-640F-5075942A48C9}"/>
              </a:ext>
            </a:extLst>
          </p:cNvPr>
          <p:cNvSpPr>
            <a:spLocks noGrp="1"/>
          </p:cNvSpPr>
          <p:nvPr>
            <p:ph type="sldNum" sz="quarter" idx="2"/>
          </p:nvPr>
        </p:nvSpPr>
        <p:spPr/>
        <p:txBody>
          <a:bodyPr/>
          <a:lstStyle/>
          <a:p>
            <a:fld id="{C8146628-1A01-9741-8A8B-916D51547CC7}" type="slidenum">
              <a:rPr lang="en-US" smtClean="0"/>
              <a:pPr/>
              <a:t>92</a:t>
            </a:fld>
            <a:endParaRPr lang="en-US"/>
          </a:p>
        </p:txBody>
      </p:sp>
      <p:sp>
        <p:nvSpPr>
          <p:cNvPr id="5" name="TextBox 4">
            <a:extLst>
              <a:ext uri="{FF2B5EF4-FFF2-40B4-BE49-F238E27FC236}">
                <a16:creationId xmlns:a16="http://schemas.microsoft.com/office/drawing/2014/main" id="{D1C92C5E-6235-275F-8988-CD30DA1662A9}"/>
              </a:ext>
            </a:extLst>
          </p:cNvPr>
          <p:cNvSpPr txBox="1"/>
          <p:nvPr/>
        </p:nvSpPr>
        <p:spPr>
          <a:xfrm>
            <a:off x="835821" y="2165375"/>
            <a:ext cx="809866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2000" b="1">
                <a:solidFill>
                  <a:srgbClr val="1D1B23"/>
                </a:solidFill>
                <a:latin typeface="Open Sans"/>
                <a:ea typeface="Open Sans"/>
                <a:cs typeface="Open Sans"/>
              </a:rPr>
              <a:t>CMS I/T/U Training, </a:t>
            </a:r>
            <a:r>
              <a:rPr lang="en-US" sz="2000">
                <a:solidFill>
                  <a:srgbClr val="1D1B23"/>
                </a:solidFill>
                <a:latin typeface="Open Sans"/>
                <a:ea typeface="Open Sans"/>
                <a:cs typeface="Open Sans"/>
              </a:rPr>
              <a:t>presented Covered California 101 as well as a policy update.</a:t>
            </a:r>
          </a:p>
          <a:p>
            <a:pPr marL="342900" indent="-342900">
              <a:buFont typeface="Wingdings" panose="05000000000000000000" pitchFamily="2" charset="2"/>
              <a:buChar char="§"/>
            </a:pPr>
            <a:endParaRPr lang="en-US" sz="2000" b="1">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r>
              <a:rPr lang="en-US" sz="2000" b="1">
                <a:solidFill>
                  <a:srgbClr val="1D1B23"/>
                </a:solidFill>
                <a:latin typeface="Open Sans"/>
                <a:ea typeface="Open Sans"/>
                <a:cs typeface="Open Sans"/>
              </a:rPr>
              <a:t>Enrollment Events- </a:t>
            </a:r>
            <a:r>
              <a:rPr lang="en-US" sz="2000">
                <a:solidFill>
                  <a:srgbClr val="1D1B23"/>
                </a:solidFill>
                <a:latin typeface="Open Sans"/>
                <a:ea typeface="Open Sans"/>
                <a:cs typeface="Open Sans"/>
              </a:rPr>
              <a:t>partnered with a Certified Enrollment Partner, presented 101 to tribal members and connected them to enrollment. </a:t>
            </a:r>
            <a:endParaRPr lang="en-US" sz="2000" b="1">
              <a:solidFill>
                <a:srgbClr val="1D1B23"/>
              </a:solidFill>
              <a:latin typeface="Open Sans"/>
              <a:ea typeface="Open Sans"/>
              <a:cs typeface="Open Sans"/>
            </a:endParaRPr>
          </a:p>
          <a:p>
            <a:pPr marL="800100" lvl="1" indent="-342900">
              <a:buFont typeface="Wingdings" panose="05000000000000000000" pitchFamily="2" charset="2"/>
              <a:buChar char="§"/>
            </a:pPr>
            <a:r>
              <a:rPr lang="en-US" sz="2000" b="1">
                <a:solidFill>
                  <a:srgbClr val="1D1B23"/>
                </a:solidFill>
                <a:latin typeface="Open Sans"/>
                <a:ea typeface="Open Sans"/>
                <a:cs typeface="Open Sans"/>
              </a:rPr>
              <a:t>Graton Rancheria</a:t>
            </a:r>
            <a:endParaRPr lang="en-US" sz="2000">
              <a:solidFill>
                <a:srgbClr val="1D1B23"/>
              </a:solidFill>
              <a:latin typeface="Open Sans"/>
              <a:ea typeface="Open Sans"/>
              <a:cs typeface="Open Sans"/>
            </a:endParaRPr>
          </a:p>
          <a:p>
            <a:pPr marL="800100" lvl="1" indent="-342900">
              <a:buFont typeface="Wingdings" panose="05000000000000000000" pitchFamily="2" charset="2"/>
              <a:buChar char="§"/>
            </a:pPr>
            <a:r>
              <a:rPr lang="en-US" sz="2000" b="1">
                <a:solidFill>
                  <a:srgbClr val="1D1B23"/>
                </a:solidFill>
                <a:latin typeface="Open Sans"/>
                <a:ea typeface="Open Sans"/>
                <a:cs typeface="Open Sans"/>
              </a:rPr>
              <a:t>Wilton Rancheria</a:t>
            </a:r>
          </a:p>
          <a:p>
            <a:pPr marL="800100" lvl="1" indent="-342900">
              <a:buFont typeface="Wingdings" panose="05000000000000000000" pitchFamily="2" charset="2"/>
              <a:buChar char="§"/>
            </a:pPr>
            <a:endParaRPr lang="en-US" sz="2000" b="1">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r>
              <a:rPr lang="en-US" sz="2000" b="1">
                <a:solidFill>
                  <a:srgbClr val="1D1B23"/>
                </a:solidFill>
                <a:latin typeface="Open Sans"/>
                <a:ea typeface="Open Sans"/>
                <a:cs typeface="Open Sans"/>
              </a:rPr>
              <a:t>California Rural Indian Health Board, </a:t>
            </a:r>
            <a:r>
              <a:rPr lang="en-US" sz="2000">
                <a:solidFill>
                  <a:srgbClr val="1D1B23"/>
                </a:solidFill>
                <a:latin typeface="Open Sans"/>
                <a:ea typeface="Open Sans"/>
                <a:cs typeface="Open Sans"/>
              </a:rPr>
              <a:t>presented a 101 and policy update to Board Members.</a:t>
            </a:r>
            <a:endPar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r>
              <a:rPr lang="en-US" sz="2000">
                <a:solidFill>
                  <a:srgbClr val="1D1B23"/>
                </a:solidFill>
                <a:latin typeface="Open Sans"/>
                <a:ea typeface="Open Sans"/>
                <a:cs typeface="Open Sans"/>
              </a:rPr>
              <a:t>Upcoming presentation on Tribal Sponsorship –Oct 21</a:t>
            </a:r>
            <a:endParaRPr lang="en-US" sz="20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endParaRPr lang="en-US" sz="2000" b="1">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 company name&#10;&#10;AI-generated content may be incorrect.">
            <a:extLst>
              <a:ext uri="{FF2B5EF4-FFF2-40B4-BE49-F238E27FC236}">
                <a16:creationId xmlns:a16="http://schemas.microsoft.com/office/drawing/2014/main" id="{73E5A5B1-2696-1446-6E8C-F12CB31B2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4490" y="2308594"/>
            <a:ext cx="2882606" cy="3221736"/>
          </a:xfrm>
          <a:prstGeom prst="rect">
            <a:avLst/>
          </a:prstGeom>
        </p:spPr>
      </p:pic>
    </p:spTree>
    <p:extLst>
      <p:ext uri="{BB962C8B-B14F-4D97-AF65-F5344CB8AC3E}">
        <p14:creationId xmlns:p14="http://schemas.microsoft.com/office/powerpoint/2010/main" val="12505861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83A6-2A06-4411-932B-D2E67B57CEAE}"/>
              </a:ext>
            </a:extLst>
          </p:cNvPr>
          <p:cNvSpPr>
            <a:spLocks noGrp="1"/>
          </p:cNvSpPr>
          <p:nvPr>
            <p:ph type="title"/>
          </p:nvPr>
        </p:nvSpPr>
        <p:spPr>
          <a:xfrm>
            <a:off x="609600" y="849805"/>
            <a:ext cx="11582400" cy="537981"/>
          </a:xfrm>
        </p:spPr>
        <p:txBody>
          <a:bodyPr>
            <a:noAutofit/>
          </a:bodyPr>
          <a:lstStyle/>
          <a:p>
            <a:r>
              <a:rPr lang="en-US"/>
              <a:t>58th Annual Native American Day</a:t>
            </a:r>
          </a:p>
        </p:txBody>
      </p:sp>
      <p:sp>
        <p:nvSpPr>
          <p:cNvPr id="4" name="Slide Number Placeholder 3">
            <a:extLst>
              <a:ext uri="{FF2B5EF4-FFF2-40B4-BE49-F238E27FC236}">
                <a16:creationId xmlns:a16="http://schemas.microsoft.com/office/drawing/2014/main" id="{752D380A-141A-4045-0A06-8FF984CFCEC1}"/>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93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4A59F05-E37F-614F-BA63-07339A8BA1DB}"/>
              </a:ext>
            </a:extLst>
          </p:cNvPr>
          <p:cNvSpPr txBox="1"/>
          <p:nvPr/>
        </p:nvSpPr>
        <p:spPr>
          <a:xfrm>
            <a:off x="609600" y="1853598"/>
            <a:ext cx="6827834" cy="4247317"/>
          </a:xfrm>
          <a:prstGeom prst="rect">
            <a:avLst/>
          </a:prstGeom>
          <a:noFill/>
        </p:spPr>
        <p:txBody>
          <a:bodyPr wrap="square" lIns="91440" tIns="45720" rIns="91440" bIns="45720" rtlCol="0" anchor="t">
            <a:spAutoFit/>
          </a:bodyPr>
          <a:lstStyle/>
          <a:p>
            <a:pPr marL="342900" indent="-342900">
              <a:spcAft>
                <a:spcPts val="1200"/>
              </a:spcAft>
              <a:buFont typeface="Wingdings" panose="05000000000000000000" pitchFamily="2" charset="2"/>
              <a:buChar char="§"/>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Covered California tabled at the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58th Native American Day</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 at the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Capitol</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 on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September 26th</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 from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10AM to 2PM</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a:t>
            </a:r>
            <a:endParaRPr lang="en-US" sz="16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200"/>
              </a:spcAft>
              <a:buFont typeface="Wingdings" panose="05000000000000000000" pitchFamily="2" charset="2"/>
              <a:buChar char="§"/>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A local Enrollment Partner accompanied us to engage with the community.</a:t>
            </a:r>
          </a:p>
          <a:p>
            <a:pPr marL="342900" indent="-342900">
              <a:spcAft>
                <a:spcPts val="1200"/>
              </a:spcAft>
              <a:buFont typeface="Wingdings" panose="05000000000000000000" pitchFamily="2" charset="2"/>
              <a:buChar char="§"/>
            </a:pP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We provided information about </a:t>
            </a:r>
            <a:r>
              <a:rPr lang="en-US" sz="2400" b="1">
                <a:solidFill>
                  <a:srgbClr val="1D1B23"/>
                </a:solidFill>
                <a:latin typeface="Open Sans" panose="020B0606030504020204" pitchFamily="34" charset="0"/>
                <a:ea typeface="Open Sans" panose="020B0606030504020204" pitchFamily="34" charset="0"/>
                <a:cs typeface="Open Sans" panose="020B0606030504020204" pitchFamily="34" charset="0"/>
              </a:rPr>
              <a:t>Special Benefits </a:t>
            </a:r>
            <a:r>
              <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rPr>
              <a:t>for American Indians and what to expect when considering health insurance plans from Covered California. </a:t>
            </a:r>
          </a:p>
          <a:p>
            <a:endParaRPr lang="en-US" sz="24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63CD06B7-386A-7B71-F038-25B00793E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196" y="1648594"/>
            <a:ext cx="3790714" cy="490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10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5187-FFC6-DD67-CC9A-0F2C3DFC3623}"/>
              </a:ext>
            </a:extLst>
          </p:cNvPr>
          <p:cNvSpPr>
            <a:spLocks noGrp="1"/>
          </p:cNvSpPr>
          <p:nvPr>
            <p:ph type="title"/>
          </p:nvPr>
        </p:nvSpPr>
        <p:spPr>
          <a:xfrm>
            <a:off x="609600" y="812516"/>
            <a:ext cx="11582400" cy="537981"/>
          </a:xfrm>
        </p:spPr>
        <p:txBody>
          <a:bodyPr>
            <a:noAutofit/>
          </a:bodyPr>
          <a:lstStyle/>
          <a:p>
            <a:r>
              <a:rPr lang="en-US"/>
              <a:t>Tribal Sponsorship Update</a:t>
            </a:r>
          </a:p>
        </p:txBody>
      </p:sp>
      <p:sp>
        <p:nvSpPr>
          <p:cNvPr id="4" name="Slide Number Placeholder 3">
            <a:extLst>
              <a:ext uri="{FF2B5EF4-FFF2-40B4-BE49-F238E27FC236}">
                <a16:creationId xmlns:a16="http://schemas.microsoft.com/office/drawing/2014/main" id="{317D8098-52F3-EBC3-0585-EEEEA334539F}"/>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94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88CBA15-9CE6-95FF-EB6F-7AD324F93D1C}"/>
              </a:ext>
            </a:extLst>
          </p:cNvPr>
          <p:cNvSpPr txBox="1"/>
          <p:nvPr/>
        </p:nvSpPr>
        <p:spPr>
          <a:xfrm>
            <a:off x="609600" y="1574016"/>
            <a:ext cx="10737773" cy="52091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a:solidFill>
                  <a:srgbClr val="1D1B23"/>
                </a:solidFill>
                <a:latin typeface="Open Sans" panose="020B0606030504020204" pitchFamily="34" charset="0"/>
                <a:ea typeface="Open Sans" panose="020B0606030504020204" pitchFamily="34" charset="0"/>
                <a:cs typeface="Open Sans" panose="020B0606030504020204" pitchFamily="34" charset="0"/>
              </a:rPr>
              <a:t>Discovery phase:</a:t>
            </a:r>
            <a:endPar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50000"/>
              </a:lnSpc>
              <a:buFont typeface="Wingdings" panose="05000000000000000000" pitchFamily="2" charset="2"/>
              <a:buChar char="§"/>
            </a:pP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Engagement with other State Based Marketplaces and tribes.</a:t>
            </a:r>
          </a:p>
          <a:p>
            <a:pPr marL="800100" lvl="1" indent="-342900">
              <a:buFont typeface="Wingdings" panose="05000000000000000000" pitchFamily="2" charset="2"/>
              <a:buChar char="§"/>
            </a:pP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The discovery phase highlighted the unique approach each tribe takes to sponsorship and enrollment; therefore, our strategy must be inherently flexible.</a:t>
            </a:r>
          </a:p>
          <a:p>
            <a:pPr marL="800100" lvl="1" indent="-342900">
              <a:buFont typeface="Wingdings" panose="05000000000000000000" pitchFamily="2" charset="2"/>
              <a:buChar char="§"/>
            </a:pPr>
            <a:endPar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r>
              <a:rPr lang="en-US" sz="1900" b="1">
                <a:solidFill>
                  <a:srgbClr val="1D1B23"/>
                </a:solidFill>
                <a:latin typeface="Open Sans" panose="020B0606030504020204" pitchFamily="34" charset="0"/>
                <a:ea typeface="Open Sans" panose="020B0606030504020204" pitchFamily="34" charset="0"/>
                <a:cs typeface="Open Sans" panose="020B0606030504020204" pitchFamily="34" charset="0"/>
              </a:rPr>
              <a:t>Current efforts: the first steps</a:t>
            </a:r>
            <a:br>
              <a:rPr lang="en-US" sz="1900" b="1">
                <a:solidFill>
                  <a:srgbClr val="1D1B23"/>
                </a:solidFill>
                <a:latin typeface="Open Sans" panose="020B0606030504020204" pitchFamily="34" charset="0"/>
                <a:ea typeface="Open Sans" panose="020B0606030504020204" pitchFamily="34" charset="0"/>
                <a:cs typeface="Open Sans" panose="020B0606030504020204" pitchFamily="34" charset="0"/>
              </a:rPr>
            </a:br>
            <a:endPar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Currently, Certified Application Counselors (CACs) and Certified Application Entities (CAEs) are </a:t>
            </a:r>
            <a:r>
              <a:rPr lang="en-US" sz="1900" b="1" u="sng">
                <a:solidFill>
                  <a:srgbClr val="1D1B23"/>
                </a:solidFill>
                <a:latin typeface="Open Sans" panose="020B0606030504020204" pitchFamily="34" charset="0"/>
                <a:ea typeface="Open Sans" panose="020B0606030504020204" pitchFamily="34" charset="0"/>
                <a:cs typeface="Open Sans" panose="020B0606030504020204" pitchFamily="34" charset="0"/>
              </a:rPr>
              <a:t>not</a:t>
            </a: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 allowed to pay for the premiums of Covered California enrollees, per state regulation. </a:t>
            </a:r>
          </a:p>
          <a:p>
            <a:pPr marL="800100" lvl="1" indent="-342900">
              <a:buFont typeface="Wingdings" panose="05000000000000000000" pitchFamily="2" charset="2"/>
              <a:buChar char="§"/>
            </a:pP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This means that CACs and CAEs affiliated with tribal communities are </a:t>
            </a:r>
            <a:r>
              <a:rPr lang="en-US" sz="1900" b="1" u="sng">
                <a:solidFill>
                  <a:srgbClr val="1D1B23"/>
                </a:solidFill>
                <a:latin typeface="Open Sans" panose="020B0606030504020204" pitchFamily="34" charset="0"/>
                <a:ea typeface="Open Sans" panose="020B0606030504020204" pitchFamily="34" charset="0"/>
                <a:cs typeface="Open Sans" panose="020B0606030504020204" pitchFamily="34" charset="0"/>
              </a:rPr>
              <a:t>not</a:t>
            </a: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 currently able to pay the premiums for their members.</a:t>
            </a:r>
            <a:endParaRPr lang="en-US" sz="1900">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endPar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r>
              <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rPr>
              <a:t>We are exploring options for enhancing the enrollment portal and other system functionality to improve the user experience for CACs affiliated with tribal communities. </a:t>
            </a:r>
          </a:p>
          <a:p>
            <a:pPr marL="800100" lvl="1" indent="-342900">
              <a:buFont typeface="Wingdings" panose="05000000000000000000" pitchFamily="2" charset="2"/>
              <a:buChar char="§"/>
            </a:pPr>
            <a:endParaRPr lang="en-US" sz="1900">
              <a:solidFill>
                <a:srgbClr val="1D1B2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30306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3B6C5-9579-97B5-2E14-C3A6127FB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869B6-E6AE-B954-E4D0-884CFE1F7FAE}"/>
              </a:ext>
            </a:extLst>
          </p:cNvPr>
          <p:cNvSpPr>
            <a:spLocks noGrp="1"/>
          </p:cNvSpPr>
          <p:nvPr>
            <p:ph type="title"/>
          </p:nvPr>
        </p:nvSpPr>
        <p:spPr>
          <a:xfrm>
            <a:off x="609600" y="812516"/>
            <a:ext cx="11582400" cy="537981"/>
          </a:xfrm>
        </p:spPr>
        <p:txBody>
          <a:bodyPr lIns="91440" tIns="45720" rIns="91440" bIns="45720" anchor="t">
            <a:noAutofit/>
          </a:bodyPr>
          <a:lstStyle/>
          <a:p>
            <a:r>
              <a:rPr lang="en-US">
                <a:latin typeface="Source Serif 4 Black"/>
                <a:ea typeface="Open Sans"/>
                <a:cs typeface="Open Sans"/>
              </a:rPr>
              <a:t>The First Step - Updating Regulations</a:t>
            </a:r>
            <a:endParaRPr lang="en-US"/>
          </a:p>
        </p:txBody>
      </p:sp>
      <p:sp>
        <p:nvSpPr>
          <p:cNvPr id="4" name="Slide Number Placeholder 3">
            <a:extLst>
              <a:ext uri="{FF2B5EF4-FFF2-40B4-BE49-F238E27FC236}">
                <a16:creationId xmlns:a16="http://schemas.microsoft.com/office/drawing/2014/main" id="{CDFF0B44-820F-9199-A928-05654D9C2055}"/>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95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7C52CE0-9863-2170-A990-D18345E7316E}"/>
              </a:ext>
            </a:extLst>
          </p:cNvPr>
          <p:cNvSpPr txBox="1"/>
          <p:nvPr/>
        </p:nvSpPr>
        <p:spPr>
          <a:xfrm>
            <a:off x="389127" y="1779687"/>
            <a:ext cx="1098724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Wingdings" panose="05000000000000000000" pitchFamily="2" charset="2"/>
              <a:buChar char="§"/>
            </a:pPr>
            <a:r>
              <a:rPr lang="en-US">
                <a:solidFill>
                  <a:srgbClr val="1D1B23"/>
                </a:solidFill>
                <a:latin typeface="Open Sans"/>
                <a:ea typeface="Open Sans"/>
                <a:cs typeface="Open Sans"/>
              </a:rPr>
              <a:t>Revising the Covered California state regulations to allow CACs and CAEs affiliated with tribal communities to pay for the premiums of their members is the first step in providing flexibility to our tribal partners. </a:t>
            </a:r>
          </a:p>
          <a:p>
            <a:pPr marL="742950" lvl="1" indent="-285750">
              <a:buFont typeface="Wingdings" panose="05000000000000000000" pitchFamily="2" charset="2"/>
              <a:buChar char="§"/>
            </a:pPr>
            <a:endParaRPr lang="en-US">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Wingdings" panose="05000000000000000000" pitchFamily="2" charset="2"/>
              <a:buChar char="§"/>
            </a:pPr>
            <a:r>
              <a:rPr lang="en-US">
                <a:solidFill>
                  <a:srgbClr val="1D1B23"/>
                </a:solidFill>
                <a:latin typeface="Open Sans"/>
                <a:ea typeface="Open Sans"/>
                <a:cs typeface="Open Sans"/>
              </a:rPr>
              <a:t>Covered California drafted proposed regulation changes that would allow CACs and CAEs affiliated with tribal communities to </a:t>
            </a:r>
            <a:r>
              <a:rPr lang="en-US" b="1">
                <a:solidFill>
                  <a:srgbClr val="1D1B23"/>
                </a:solidFill>
                <a:latin typeface="Open Sans"/>
                <a:ea typeface="Open Sans"/>
                <a:cs typeface="Open Sans"/>
              </a:rPr>
              <a:t>pay some or all monthly premiums </a:t>
            </a:r>
            <a:r>
              <a:rPr lang="en-US">
                <a:solidFill>
                  <a:srgbClr val="1D1B23"/>
                </a:solidFill>
                <a:latin typeface="Open Sans"/>
                <a:ea typeface="Open Sans"/>
                <a:cs typeface="Open Sans"/>
              </a:rPr>
              <a:t>and accept and enter premium payments and payment information on behalf of their Covered California enrollees. </a:t>
            </a:r>
          </a:p>
          <a:p>
            <a:pPr lvl="1"/>
            <a:endParaRPr lang="en-US">
              <a:solidFill>
                <a:schemeClr val="tx1">
                  <a:lumMod val="76000"/>
                  <a:lumOff val="24000"/>
                </a:schemeClr>
              </a:solidFill>
              <a:latin typeface="Open Sans" panose="020B0606030504020204" pitchFamily="34" charset="0"/>
              <a:ea typeface="Open Sans" panose="020B0606030504020204" pitchFamily="34" charset="0"/>
              <a:cs typeface="Open Sans" panose="020B0606030504020204" pitchFamily="34" charset="0"/>
            </a:endParaRPr>
          </a:p>
          <a:p>
            <a:pPr lvl="1" algn="ctr"/>
            <a:r>
              <a:rPr lang="en-US">
                <a:latin typeface="Open Sans"/>
                <a:ea typeface="Open Sans"/>
                <a:cs typeface="Open Sans"/>
              </a:rPr>
              <a:t>California Code of Regulations, tit. 10, Section 6864, subdivision (k)</a:t>
            </a:r>
            <a:endParaRPr lang="en-US">
              <a:latin typeface="Open Sans" panose="020B0606030504020204" pitchFamily="34" charset="0"/>
              <a:ea typeface="Open Sans" panose="020B0606030504020204" pitchFamily="34" charset="0"/>
              <a:cs typeface="Open Sans" panose="020B0606030504020204" pitchFamily="34" charset="0"/>
            </a:endParaRPr>
          </a:p>
          <a:p>
            <a:pPr lvl="1" algn="ctr"/>
            <a:r>
              <a:rPr lang="en-US">
                <a:solidFill>
                  <a:srgbClr val="000000"/>
                </a:solidFill>
                <a:latin typeface="Open Sans"/>
                <a:ea typeface="Open Sans"/>
                <a:cs typeface="Open Sans"/>
              </a:rPr>
              <a:t>Certified Application Counselor Program – Roles and Responsibilities</a:t>
            </a:r>
          </a:p>
          <a:p>
            <a:pPr lvl="1"/>
            <a:endParaRPr lang="en-US">
              <a:solidFill>
                <a:srgbClr val="3D3D3D"/>
              </a:solidFill>
              <a:latin typeface="Open Sans"/>
              <a:ea typeface="Open Sans"/>
              <a:cs typeface="Open Sans"/>
            </a:endParaRPr>
          </a:p>
          <a:p>
            <a:pPr lvl="1" algn="ctr"/>
            <a:r>
              <a:rPr lang="en-US" i="1" u="sng">
                <a:solidFill>
                  <a:srgbClr val="1D1B23"/>
                </a:solidFill>
              </a:rPr>
              <a:t>(16) Notwithstanding subdivisions (k)(11), (k)(12), and (k)(13) of this section, Certified Application Entities and Certified Application Counselors affiliated with Indian tribes, tribal organizations, and urban Indian organizations may accept premium payments from the consumer, input any premium payment information on behalf of the consumer, pay any part of the premium on behalf of the consumer, and provide any form of consideration to the consumer.</a:t>
            </a:r>
            <a:endParaRPr lang="en-US">
              <a:solidFill>
                <a:srgbClr val="3D3D3D"/>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endParaRPr lang="en-US">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7992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AD457-945C-CD93-1204-EEC5D8B8C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08A02-24B4-05B6-32AB-5618446CB0B8}"/>
              </a:ext>
            </a:extLst>
          </p:cNvPr>
          <p:cNvSpPr>
            <a:spLocks noGrp="1"/>
          </p:cNvSpPr>
          <p:nvPr>
            <p:ph type="title"/>
          </p:nvPr>
        </p:nvSpPr>
        <p:spPr>
          <a:xfrm>
            <a:off x="609600" y="812516"/>
            <a:ext cx="11582400" cy="537981"/>
          </a:xfrm>
        </p:spPr>
        <p:txBody>
          <a:bodyPr lIns="91440" tIns="45720" rIns="91440" bIns="45720" anchor="t">
            <a:noAutofit/>
          </a:bodyPr>
          <a:lstStyle/>
          <a:p>
            <a:r>
              <a:rPr lang="en-US">
                <a:latin typeface="Source Serif 4 Black"/>
                <a:ea typeface="Open Sans"/>
                <a:cs typeface="Open Sans"/>
              </a:rPr>
              <a:t>The First Step - Timing</a:t>
            </a:r>
            <a:endParaRPr lang="en-US"/>
          </a:p>
        </p:txBody>
      </p:sp>
      <p:sp>
        <p:nvSpPr>
          <p:cNvPr id="4" name="Slide Number Placeholder 3">
            <a:extLst>
              <a:ext uri="{FF2B5EF4-FFF2-40B4-BE49-F238E27FC236}">
                <a16:creationId xmlns:a16="http://schemas.microsoft.com/office/drawing/2014/main" id="{4022CEE3-F758-E6F5-88F0-D1971940F0EB}"/>
              </a:ext>
            </a:extLst>
          </p:cNvPr>
          <p:cNvSpPr>
            <a:spLocks noGrp="1"/>
          </p:cNvSpPr>
          <p:nvPr>
            <p:ph type="sldNum" sz="quarter" idx="2"/>
          </p:nvPr>
        </p:nvSpPr>
        <p:spPr/>
        <p:txBody>
          <a:bodyPr/>
          <a:lstStyle/>
          <a:p>
            <a:fld id="{C8146628-1A01-9741-8A8B-916D51547CC7}" type="slidenum">
              <a:rPr lang="en-US" smtClean="0">
                <a:latin typeface="Open Sans" panose="020B0606030504020204" pitchFamily="34" charset="0"/>
                <a:ea typeface="Open Sans" panose="020B0606030504020204" pitchFamily="34" charset="0"/>
                <a:cs typeface="Open Sans" panose="020B0606030504020204" pitchFamily="34" charset="0"/>
              </a:rPr>
              <a:pPr/>
              <a:t>96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F7E583C-8888-C02C-8D3B-BB50B188E091}"/>
              </a:ext>
            </a:extLst>
          </p:cNvPr>
          <p:cNvSpPr txBox="1"/>
          <p:nvPr/>
        </p:nvSpPr>
        <p:spPr>
          <a:xfrm>
            <a:off x="609600" y="1556450"/>
            <a:ext cx="1098724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115A6A"/>
                </a:solidFill>
                <a:latin typeface="Open Sans"/>
                <a:ea typeface="Open Sans"/>
                <a:cs typeface="Open Sans"/>
              </a:rPr>
              <a:t>We want to hear from you before the end of December</a:t>
            </a:r>
            <a:endParaRPr lang="en-US" sz="2000">
              <a:solidFill>
                <a:srgbClr val="000000"/>
              </a:solidFill>
              <a:latin typeface="Open Sans"/>
              <a:ea typeface="Open Sans"/>
              <a:cs typeface="Open Sans"/>
            </a:endParaRPr>
          </a:p>
          <a:p>
            <a:endParaRPr lang="en-US" b="1">
              <a:solidFill>
                <a:srgbClr val="1D1B23"/>
              </a:solidFill>
              <a:latin typeface="Open Sans"/>
              <a:ea typeface="Open Sans"/>
              <a:cs typeface="Open Sans"/>
            </a:endParaRPr>
          </a:p>
          <a:p>
            <a:r>
              <a:rPr lang="en-US" b="1">
                <a:solidFill>
                  <a:srgbClr val="1D1B23"/>
                </a:solidFill>
                <a:latin typeface="Open Sans"/>
                <a:ea typeface="Open Sans"/>
                <a:cs typeface="Open Sans"/>
              </a:rPr>
              <a:t>October-December 2025</a:t>
            </a:r>
            <a:r>
              <a:rPr lang="en-US">
                <a:solidFill>
                  <a:srgbClr val="1D1B23"/>
                </a:solidFill>
                <a:latin typeface="Open Sans"/>
                <a:ea typeface="Open Sans"/>
                <a:cs typeface="Open Sans"/>
              </a:rPr>
              <a:t>: External engagement through Tribal Consultation, Tribal Advisory Workgroup members, Certified Application Counselors affiliated with tribes, and other stakeholders.</a:t>
            </a:r>
            <a:endParaRPr lang="en-US"/>
          </a:p>
          <a:p>
            <a:endParaRPr lang="en-US">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rgbClr val="1D1B23"/>
                </a:solidFill>
                <a:latin typeface="Open Sans"/>
                <a:ea typeface="Open Sans"/>
                <a:cs typeface="Open Sans"/>
              </a:rPr>
              <a:t>January 2026: </a:t>
            </a:r>
            <a:r>
              <a:rPr lang="en-US">
                <a:solidFill>
                  <a:srgbClr val="1D1B23"/>
                </a:solidFill>
                <a:latin typeface="Open Sans"/>
                <a:ea typeface="Open Sans"/>
                <a:cs typeface="Open Sans"/>
              </a:rPr>
              <a:t>Proposed regulations will be presented to the Covered California Board for discussion. Covered California will initiate a formal public comment period, which will run in February and March 2026. Any changes to the proposed regulation will be communicated to stakeholders for review.</a:t>
            </a:r>
          </a:p>
          <a:p>
            <a:endParaRPr lang="en-US">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rgbClr val="1D1B23"/>
                </a:solidFill>
                <a:latin typeface="Open Sans"/>
                <a:ea typeface="Open Sans"/>
                <a:cs typeface="Open Sans"/>
              </a:rPr>
              <a:t>April/May 2026</a:t>
            </a:r>
            <a:r>
              <a:rPr lang="en-US">
                <a:solidFill>
                  <a:srgbClr val="1D1B23"/>
                </a:solidFill>
                <a:latin typeface="Open Sans"/>
                <a:ea typeface="Open Sans"/>
                <a:cs typeface="Open Sans"/>
              </a:rPr>
              <a:t>: Proposed regulations will be presented to the Board for action, and the regulations will be submitted to the Office of Administrative Law for approval, if adopted by the Board. </a:t>
            </a:r>
            <a:endParaRPr lang="en-US">
              <a:solidFill>
                <a:srgbClr val="1D1B23"/>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rgbClr val="1D1B23"/>
              </a:solidFill>
              <a:latin typeface="Open Sans"/>
              <a:ea typeface="Open Sans"/>
              <a:cs typeface="Open Sans"/>
            </a:endParaRPr>
          </a:p>
          <a:p>
            <a:r>
              <a:rPr lang="en-US" b="1">
                <a:solidFill>
                  <a:srgbClr val="1D1B23"/>
                </a:solidFill>
                <a:latin typeface="Open Sans"/>
                <a:ea typeface="Open Sans"/>
                <a:cs typeface="Open Sans"/>
              </a:rPr>
              <a:t>Summer 2026 and beyond</a:t>
            </a:r>
            <a:r>
              <a:rPr lang="en-US">
                <a:solidFill>
                  <a:srgbClr val="1D1B23"/>
                </a:solidFill>
                <a:latin typeface="Open Sans"/>
                <a:ea typeface="Open Sans"/>
                <a:cs typeface="Open Sans"/>
              </a:rPr>
              <a:t>: Make any necessary enrollment portal system updates that will help streamline the process to make it easier for tribes to sponsor the premiums of their members through our enrollment portal. </a:t>
            </a:r>
          </a:p>
          <a:p>
            <a:endParaRPr lang="en-US">
              <a:solidFill>
                <a:schemeClr val="tx1">
                  <a:lumMod val="76000"/>
                  <a:lumOff val="24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600" i="1">
                <a:solidFill>
                  <a:schemeClr val="tx1">
                    <a:lumMod val="76000"/>
                    <a:lumOff val="24000"/>
                  </a:schemeClr>
                </a:solidFill>
                <a:latin typeface="Open Sans"/>
                <a:ea typeface="Open Sans"/>
                <a:cs typeface="Open Sans"/>
              </a:rPr>
              <a:t>Note: These dates are subject to change.</a:t>
            </a:r>
            <a:endParaRPr lang="en-US" sz="1600" i="1">
              <a:solidFill>
                <a:schemeClr val="tx1">
                  <a:lumMod val="76000"/>
                  <a:lumOff val="24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74524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79B4-C12D-99E2-7C6F-593FA436E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85D5B-DBDB-8304-5181-CAA9E2C4823B}"/>
              </a:ext>
            </a:extLst>
          </p:cNvPr>
          <p:cNvSpPr>
            <a:spLocks noGrp="1"/>
          </p:cNvSpPr>
          <p:nvPr>
            <p:ph type="title"/>
          </p:nvPr>
        </p:nvSpPr>
        <p:spPr/>
        <p:txBody>
          <a:bodyPr>
            <a:normAutofit/>
          </a:bodyPr>
          <a:lstStyle/>
          <a:p>
            <a:r>
              <a:rPr lang="en-US" sz="7200">
                <a:solidFill>
                  <a:prstClr val="white"/>
                </a:solidFill>
              </a:rPr>
              <a:t>Discussion/Feedback</a:t>
            </a:r>
          </a:p>
        </p:txBody>
      </p:sp>
      <p:sp>
        <p:nvSpPr>
          <p:cNvPr id="4" name="Slide Number Placeholder 3">
            <a:extLst>
              <a:ext uri="{FF2B5EF4-FFF2-40B4-BE49-F238E27FC236}">
                <a16:creationId xmlns:a16="http://schemas.microsoft.com/office/drawing/2014/main" id="{4815EAE0-6EE3-A469-7952-301ECFCB2A97}"/>
              </a:ext>
            </a:extLst>
          </p:cNvPr>
          <p:cNvSpPr>
            <a:spLocks noGrp="1"/>
          </p:cNvSpPr>
          <p:nvPr>
            <p:ph type="sldNum" sz="quarter" idx="4294967295"/>
          </p:nvPr>
        </p:nvSpPr>
        <p:spPr>
          <a:xfrm>
            <a:off x="11217275" y="6362700"/>
            <a:ext cx="9747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46628-1A01-9741-8A8B-916D51547CC7}" type="slidenum">
              <a:rPr kumimoji="0" lang="en-US" sz="933" b="1" i="0" u="none" strike="noStrike" kern="1200" cap="none" spc="0" normalizeH="0" baseline="0" noProof="0" smtClean="0">
                <a:ln>
                  <a:noFill/>
                </a:ln>
                <a:solidFill>
                  <a:prstClr val="white"/>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933"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58351076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258E-2FD1-B719-1556-524878970D8A}"/>
              </a:ext>
            </a:extLst>
          </p:cNvPr>
          <p:cNvSpPr>
            <a:spLocks noGrp="1"/>
          </p:cNvSpPr>
          <p:nvPr>
            <p:ph type="title"/>
          </p:nvPr>
        </p:nvSpPr>
        <p:spPr/>
        <p:txBody>
          <a:bodyPr lIns="91440" tIns="45720" rIns="91440" bIns="45720" anchor="t"/>
          <a:lstStyle/>
          <a:p>
            <a:r>
              <a:rPr lang="en-US">
                <a:latin typeface="Source Serif 4 Black"/>
                <a:ea typeface="Open Sans"/>
                <a:cs typeface="Open Sans"/>
              </a:rPr>
              <a:t>Open Forum</a:t>
            </a:r>
            <a:endParaRPr lang="en-US"/>
          </a:p>
        </p:txBody>
      </p:sp>
    </p:spTree>
    <p:extLst>
      <p:ext uri="{BB962C8B-B14F-4D97-AF65-F5344CB8AC3E}">
        <p14:creationId xmlns:p14="http://schemas.microsoft.com/office/powerpoint/2010/main" val="822320503"/>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3E44-476C-8018-3447-1258831D11B3}"/>
              </a:ext>
            </a:extLst>
          </p:cNvPr>
          <p:cNvSpPr>
            <a:spLocks noGrp="1"/>
          </p:cNvSpPr>
          <p:nvPr>
            <p:ph type="title"/>
          </p:nvPr>
        </p:nvSpPr>
        <p:spPr/>
        <p:txBody>
          <a:bodyPr lIns="91440" tIns="45720" rIns="91440" bIns="45720" anchor="t"/>
          <a:lstStyle/>
          <a:p>
            <a:r>
              <a:rPr lang="en-US">
                <a:latin typeface="Source Serif 4 Black"/>
                <a:ea typeface="Open Sans"/>
                <a:cs typeface="Open Sans"/>
              </a:rPr>
              <a:t>Adjourn</a:t>
            </a:r>
            <a:endParaRPr lang="en-US"/>
          </a:p>
        </p:txBody>
      </p:sp>
    </p:spTree>
    <p:extLst>
      <p:ext uri="{BB962C8B-B14F-4D97-AF65-F5344CB8AC3E}">
        <p14:creationId xmlns:p14="http://schemas.microsoft.com/office/powerpoint/2010/main" val="4118890855"/>
      </p:ext>
    </p:extLst>
  </p:cSld>
  <p:clrMapOvr>
    <a:masterClrMapping/>
  </p:clrMapOvr>
  <p:transition spd="med"/>
</p:sld>
</file>

<file path=ppt/theme/theme1.xml><?xml version="1.0" encoding="utf-8"?>
<a:theme xmlns:a="http://schemas.openxmlformats.org/drawingml/2006/main" name="Board Meeting Template - September 202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C Board Meeting Slides 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pdated">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C Board Meeting Slides 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545CCADE1DAB42AD8AA38E983B645B" ma:contentTypeVersion="13" ma:contentTypeDescription="Create a new document." ma:contentTypeScope="" ma:versionID="042b6f062ac8f3ac5fb21ad12c052baa">
  <xsd:schema xmlns:xsd="http://www.w3.org/2001/XMLSchema" xmlns:xs="http://www.w3.org/2001/XMLSchema" xmlns:p="http://schemas.microsoft.com/office/2006/metadata/properties" xmlns:ns2="f02ab93b-2b86-47d8-8908-db8307770a27" xmlns:ns3="82e5b7df-7bf1-4c45-bc84-cafb37a4e15d" targetNamespace="http://schemas.microsoft.com/office/2006/metadata/properties" ma:root="true" ma:fieldsID="55bc0ba568495695dfc665ded42b9450" ns2:_="" ns3:_="">
    <xsd:import namespace="f02ab93b-2b86-47d8-8908-db8307770a27"/>
    <xsd:import namespace="82e5b7df-7bf1-4c45-bc84-cafb37a4e1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2ab93b-2b86-47d8-8908-db8307770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ca614cc-dca0-4265-ae34-e8e48e416d5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e5b7df-7bf1-4c45-bc84-cafb37a4e15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ebc2d53-a661-4da9-b735-817c53787989}" ma:internalName="TaxCatchAll" ma:showField="CatchAllData" ma:web="82e5b7df-7bf1-4c45-bc84-cafb37a4e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2e5b7df-7bf1-4c45-bc84-cafb37a4e15d" xsi:nil="true"/>
    <lcf76f155ced4ddcb4097134ff3c332f xmlns="f02ab93b-2b86-47d8-8908-db8307770a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D45247-45FA-466B-81AD-AC2B25177270}">
  <ds:schemaRefs>
    <ds:schemaRef ds:uri="http://schemas.microsoft.com/sharepoint/v3/contenttype/forms"/>
  </ds:schemaRefs>
</ds:datastoreItem>
</file>

<file path=customXml/itemProps2.xml><?xml version="1.0" encoding="utf-8"?>
<ds:datastoreItem xmlns:ds="http://schemas.openxmlformats.org/officeDocument/2006/customXml" ds:itemID="{11081FDE-8070-4021-BEA7-0D50061BF0C2}">
  <ds:schemaRefs>
    <ds:schemaRef ds:uri="82e5b7df-7bf1-4c45-bc84-cafb37a4e15d"/>
    <ds:schemaRef ds:uri="f02ab93b-2b86-47d8-8908-db8307770a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D290F8-F876-479E-B680-DBF51AEA3429}">
  <ds:schemaRefs>
    <ds:schemaRef ds:uri="82e5b7df-7bf1-4c45-bc84-cafb37a4e15d"/>
    <ds:schemaRef ds:uri="f02ab93b-2b86-47d8-8908-db8307770a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119</Slides>
  <Notes>90</Notes>
  <HiddenSlides>0</HiddenSlides>
  <ScaleCrop>false</ScaleCrop>
  <HeadingPairs>
    <vt:vector size="4" baseType="variant">
      <vt:variant>
        <vt:lpstr>Theme</vt:lpstr>
      </vt:variant>
      <vt:variant>
        <vt:i4>4</vt:i4>
      </vt:variant>
      <vt:variant>
        <vt:lpstr>Slide Titles</vt:lpstr>
      </vt:variant>
      <vt:variant>
        <vt:i4>119</vt:i4>
      </vt:variant>
    </vt:vector>
  </HeadingPairs>
  <TitlesOfParts>
    <vt:vector size="123" baseType="lpstr">
      <vt:lpstr>Board Meeting Template - September 2025</vt:lpstr>
      <vt:lpstr>CC Board Meeting Slides 2018</vt:lpstr>
      <vt:lpstr>3_CC Board Meeting Slides 2018</vt:lpstr>
      <vt:lpstr>Simple Light</vt:lpstr>
      <vt:lpstr>Covered California  Tribal Consultation </vt:lpstr>
      <vt:lpstr>Blessing</vt:lpstr>
      <vt:lpstr>PowerPoint Presentation</vt:lpstr>
      <vt:lpstr>PowerPoint Presentation</vt:lpstr>
      <vt:lpstr>Introductions/Roll Call  </vt:lpstr>
      <vt:lpstr>Covered California Updates</vt:lpstr>
      <vt:lpstr>Federally Recognized AI/AN Enrollment by Health Plan</vt:lpstr>
      <vt:lpstr>Federally Recognized AI/AN Enrollment by Region</vt:lpstr>
      <vt:lpstr>Mixed Households and Annual Enrollment</vt:lpstr>
      <vt:lpstr>Rates And Carriers For 2026</vt:lpstr>
      <vt:lpstr>Health Coverage Updates </vt:lpstr>
      <vt:lpstr>Dental Coverage Updates </vt:lpstr>
      <vt:lpstr>Federal Policy Updates</vt:lpstr>
      <vt:lpstr>Federal Update: Recent Actions Impacting Marketplaces</vt:lpstr>
      <vt:lpstr>Major Marketplace Impacts Of H.R. 1</vt:lpstr>
      <vt:lpstr>CMS Final Rule Marketplace Provisions</vt:lpstr>
      <vt:lpstr>Impact of Expiration of Enhanced Federal Subsidies</vt:lpstr>
      <vt:lpstr>Expanded Affordability From The Enhanced Premium Tax Credit</vt:lpstr>
      <vt:lpstr>Enhanced Premium Tax Credit Expiration Impacts</vt:lpstr>
      <vt:lpstr>The Enhanced Premium Tax Credit provides an additional $2.5 billion in annual premium savings</vt:lpstr>
      <vt:lpstr>PowerPoint Presentation</vt:lpstr>
      <vt:lpstr>Impact to American Indians if the Enhanced Premium Tax Credits Expire</vt:lpstr>
      <vt:lpstr>Projected Premium Increases For Federally Recognized Tribal Members</vt:lpstr>
      <vt:lpstr>Covered California's Efforts to Inform the Policies</vt:lpstr>
      <vt:lpstr>Federal Policy Engagement</vt:lpstr>
      <vt:lpstr>Navigating Uncertainty &amp;  Supporting Consumers </vt:lpstr>
      <vt:lpstr>State Funding Scenarios for Covered California in 2026</vt:lpstr>
      <vt:lpstr>Program Affordability for 2026</vt:lpstr>
      <vt:lpstr>Planning for EPTC Expiration and Supporting Consumers</vt:lpstr>
      <vt:lpstr>Enrollee Retention &amp; Renewal is at the Forefront of Our Efforts</vt:lpstr>
      <vt:lpstr>PowerPoint Presentation</vt:lpstr>
      <vt:lpstr>PowerPoint Presentation</vt:lpstr>
      <vt:lpstr>PowerPoint Presentation</vt:lpstr>
      <vt:lpstr>Questions/Feedback</vt:lpstr>
      <vt:lpstr> Health Equity and  Quality Transformation (EQT) Update </vt:lpstr>
      <vt:lpstr> 2025 Population Health Investment (PopHI) Implementation </vt:lpstr>
      <vt:lpstr>Quality Transformation Initiative</vt:lpstr>
      <vt:lpstr>Guiding Principles: Use of Funds</vt:lpstr>
      <vt:lpstr>Population Health Investments:  Selection Criteria</vt:lpstr>
      <vt:lpstr>Population Health Investments (PopHI)</vt:lpstr>
      <vt:lpstr>Grocery Support Program • Go Live 2/5/25</vt:lpstr>
      <vt:lpstr>Grocery Support Program: Early Successes</vt:lpstr>
      <vt:lpstr>Grocery Support Program Member Spending</vt:lpstr>
      <vt:lpstr>Child Savings Account Program • Go Live 2/25/25</vt:lpstr>
      <vt:lpstr>2025 Direct to Member Pophi Enrollment Trends</vt:lpstr>
      <vt:lpstr>PopHI Enrollment by Demographic</vt:lpstr>
      <vt:lpstr>Equity &amp; Practice Transformation • Go Live 2/2025 </vt:lpstr>
      <vt:lpstr>Equity and Practice Transformation (EPT): Early Successes</vt:lpstr>
      <vt:lpstr>Participating Tribal Clinics</vt:lpstr>
      <vt:lpstr>EPT PopHI Investment for 2025  </vt:lpstr>
      <vt:lpstr>Notable Early Improvements in EPT Practices</vt:lpstr>
      <vt:lpstr>Tribal Clinic Milestones</vt:lpstr>
      <vt:lpstr>Tuolumne Me-Wuk Indian Health Center</vt:lpstr>
      <vt:lpstr>Moving the Needle On Quality</vt:lpstr>
      <vt:lpstr>Dental Program Overview</vt:lpstr>
      <vt:lpstr>2025 Dental Plans</vt:lpstr>
      <vt:lpstr>Qualified Dental Plan (QDP) Contracting</vt:lpstr>
      <vt:lpstr>Covered California Dental Benefit Policy</vt:lpstr>
      <vt:lpstr>Qdp enrollment Analysis:  Review of Key Findings  </vt:lpstr>
      <vt:lpstr>Dental Enrollment Continuity 2020-2024</vt:lpstr>
      <vt:lpstr>Distribution of Enrollment Months 2023</vt:lpstr>
      <vt:lpstr>2023 Renewing QDP Member Migration</vt:lpstr>
      <vt:lpstr>QDP Utilization Analysis:  Review of Key Findings​</vt:lpstr>
      <vt:lpstr>Equity and Disparities Reduction:  Equity is Quality </vt:lpstr>
      <vt:lpstr>Methodology</vt:lpstr>
      <vt:lpstr>QDP Overall Utilization Rates for Pediatric and Adult Enrollees in 2023</vt:lpstr>
      <vt:lpstr>QDP 2023 Utilization Rates Per 1000 by Product</vt:lpstr>
      <vt:lpstr>QDP 2023 Utilization Rates by Income</vt:lpstr>
      <vt:lpstr>QDP 2023 Utilization Rates by Income &amp; Plan Type</vt:lpstr>
      <vt:lpstr>QDP 2023 Utilization Rates by Race/Ethnicity</vt:lpstr>
      <vt:lpstr>QDP 2023 QDP Utilization Rates by Race/Ethnicity and Plan Type</vt:lpstr>
      <vt:lpstr>2023 QDP Dental Utilization by Service Category </vt:lpstr>
      <vt:lpstr>2023 QDP Adult Utilization by Product Type and Service Category </vt:lpstr>
      <vt:lpstr>Summary of Key Findings </vt:lpstr>
      <vt:lpstr>Translating Dental Data into Action</vt:lpstr>
      <vt:lpstr>2024-26 Principles and Dental Strategic Focus Areas </vt:lpstr>
      <vt:lpstr>Contract Workgroup Process </vt:lpstr>
      <vt:lpstr>QDP Issuer 2027 Amendment Timeline for Attachments 1 and 2</vt:lpstr>
      <vt:lpstr>Questions/Feedback</vt:lpstr>
      <vt:lpstr>Enrollment Application Changes for AIAN</vt:lpstr>
      <vt:lpstr>Overview</vt:lpstr>
      <vt:lpstr>Implemented: Current AI/AN page with tooltip: Located at the beginning of the application</vt:lpstr>
      <vt:lpstr>Implemented: Link in Tooltip - Located at the beginning of the application</vt:lpstr>
      <vt:lpstr>Proposed AI/AN indicator</vt:lpstr>
      <vt:lpstr>Proposed AI/AN indicator Survey</vt:lpstr>
      <vt:lpstr>Next Steps: </vt:lpstr>
      <vt:lpstr>FEEDBACK Needed: Custom Grouping Message for AI/AN Members</vt:lpstr>
      <vt:lpstr>Discussion/Feedback</vt:lpstr>
      <vt:lpstr>Tribal Program Updates</vt:lpstr>
      <vt:lpstr>Tribal Land Acknowledgement internal SharePoint Site</vt:lpstr>
      <vt:lpstr>PowerPoint Presentation</vt:lpstr>
      <vt:lpstr>Engagement with Tribal Community</vt:lpstr>
      <vt:lpstr>58th Annual Native American Day</vt:lpstr>
      <vt:lpstr>Tribal Sponsorship Update</vt:lpstr>
      <vt:lpstr>The First Step - Updating Regulations</vt:lpstr>
      <vt:lpstr>The First Step - Timing</vt:lpstr>
      <vt:lpstr>Discussion/Feedback</vt:lpstr>
      <vt:lpstr>Open Forum</vt:lpstr>
      <vt:lpstr>Adjourn</vt:lpstr>
      <vt:lpstr>Thank You  </vt:lpstr>
      <vt:lpstr>Appendix  </vt:lpstr>
      <vt:lpstr>Federal Policy Updates</vt:lpstr>
      <vt:lpstr>Effective August 2025</vt:lpstr>
      <vt:lpstr>Effective Plan year 2026</vt:lpstr>
      <vt:lpstr>Effective Plan year 2027</vt:lpstr>
      <vt:lpstr>Effective Plan year 2028</vt:lpstr>
      <vt:lpstr>PowerPoint Presentation</vt:lpstr>
      <vt:lpstr>Strategies: Retention &amp; Open Enrollment</vt:lpstr>
      <vt:lpstr>PowerPoint Presentation</vt:lpstr>
      <vt:lpstr>2026 Covered California Dental Benefits</vt:lpstr>
      <vt:lpstr>Methodology: dental treatment categories</vt:lpstr>
      <vt:lpstr>2026 COVERED CALIFORNIA DENTAL BENEFITS</vt:lpstr>
      <vt:lpstr>Proposal: Enrollment Application Changes for AIAN</vt:lpstr>
      <vt:lpstr>CURRENT PLAN CHOICE FOR MIXED AI/AN HOUSEHOLDS</vt:lpstr>
      <vt:lpstr>Tribal Advisory Workgroup Membership</vt:lpstr>
      <vt:lpstr>TRIBAL ADVISORY WORKGROUP CHARTER</vt:lpstr>
      <vt:lpstr>CURRENT TRIBAL ADVISORY WORKGROUP </vt:lpstr>
      <vt:lpstr>2025 Federal Poverty Level Chart </vt:lpstr>
      <vt:lpstr>PROGRAM ELIGIBILITY – FEDERAL POVERTY LEVEL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Sana.Zulfiqar@covered.ca.gov</dc:creator>
  <cp:revision>1</cp:revision>
  <dcterms:created xsi:type="dcterms:W3CDTF">2025-10-08T17:49:29Z</dcterms:created>
  <dcterms:modified xsi:type="dcterms:W3CDTF">2025-10-08T18:07:57Z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b8fe692-65eb-452b-9080-c3b135e23679_Enabled">
    <vt:lpwstr>true</vt:lpwstr>
  </property>
  <property fmtid="{D5CDD505-2E9C-101B-9397-08002B2CF9AE}" pid="3" name="MSIP_Label_1b8fe692-65eb-452b-9080-c3b135e23679_SetDate">
    <vt:lpwstr>2025-10-08T17:49:40Z</vt:lpwstr>
  </property>
  <property fmtid="{D5CDD505-2E9C-101B-9397-08002B2CF9AE}" pid="4" name="MSIP_Label_1b8fe692-65eb-452b-9080-c3b135e23679_Method">
    <vt:lpwstr>Standard</vt:lpwstr>
  </property>
  <property fmtid="{D5CDD505-2E9C-101B-9397-08002B2CF9AE}" pid="5" name="MSIP_Label_1b8fe692-65eb-452b-9080-c3b135e23679_Name">
    <vt:lpwstr>defa4170-0d19-0005-0004-bc88714345d2</vt:lpwstr>
  </property>
  <property fmtid="{D5CDD505-2E9C-101B-9397-08002B2CF9AE}" pid="6" name="MSIP_Label_1b8fe692-65eb-452b-9080-c3b135e23679_SiteId">
    <vt:lpwstr>466d2f7d-b142-4b9c-8cdd-eba5537a0f27</vt:lpwstr>
  </property>
  <property fmtid="{D5CDD505-2E9C-101B-9397-08002B2CF9AE}" pid="7" name="MSIP_Label_1b8fe692-65eb-452b-9080-c3b135e23679_ActionId">
    <vt:lpwstr>b111b7e3-e386-4e2d-940f-4b204aeb1fb6</vt:lpwstr>
  </property>
  <property fmtid="{D5CDD505-2E9C-101B-9397-08002B2CF9AE}" pid="8" name="MSIP_Label_1b8fe692-65eb-452b-9080-c3b135e23679_ContentBits">
    <vt:lpwstr>0</vt:lpwstr>
  </property>
  <property fmtid="{D5CDD505-2E9C-101B-9397-08002B2CF9AE}" pid="9" name="MSIP_Label_1b8fe692-65eb-452b-9080-c3b135e23679_Tag">
    <vt:lpwstr>10, 3, 0, 1</vt:lpwstr>
  </property>
  <property fmtid="{D5CDD505-2E9C-101B-9397-08002B2CF9AE}" pid="10" name="ContentTypeId">
    <vt:lpwstr>0x0101007D545CCADE1DAB42AD8AA38E983B645B</vt:lpwstr>
  </property>
  <property fmtid="{D5CDD505-2E9C-101B-9397-08002B2CF9AE}" pid="11" name="MediaServiceImageTags">
    <vt:lpwstr/>
  </property>
</Properties>
</file>