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6.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 id="2147483671" r:id="rId5"/>
  </p:sldMasterIdLst>
  <p:notesMasterIdLst>
    <p:notesMasterId r:id="rId36"/>
  </p:notesMasterIdLst>
  <p:handoutMasterIdLst>
    <p:handoutMasterId r:id="rId37"/>
  </p:handoutMasterIdLst>
  <p:sldIdLst>
    <p:sldId id="2146847628" r:id="rId6"/>
    <p:sldId id="2151" r:id="rId7"/>
    <p:sldId id="1157" r:id="rId8"/>
    <p:sldId id="2146847629" r:id="rId9"/>
    <p:sldId id="2146847630" r:id="rId10"/>
    <p:sldId id="2146847909" r:id="rId11"/>
    <p:sldId id="2146847911" r:id="rId12"/>
    <p:sldId id="548" r:id="rId13"/>
    <p:sldId id="2146847913" r:id="rId14"/>
    <p:sldId id="2146847914" r:id="rId15"/>
    <p:sldId id="2146847637" r:id="rId16"/>
    <p:sldId id="2146847685" r:id="rId17"/>
    <p:sldId id="2146847841" r:id="rId18"/>
    <p:sldId id="1567" r:id="rId19"/>
    <p:sldId id="2146847641" r:id="rId20"/>
    <p:sldId id="2146847642" r:id="rId21"/>
    <p:sldId id="2146847643" r:id="rId22"/>
    <p:sldId id="2146847915" r:id="rId23"/>
    <p:sldId id="2146847686" r:id="rId24"/>
    <p:sldId id="2146847645" r:id="rId25"/>
    <p:sldId id="2146847646" r:id="rId26"/>
    <p:sldId id="2146847647" r:id="rId27"/>
    <p:sldId id="2146847648" r:id="rId28"/>
    <p:sldId id="2146847902" r:id="rId29"/>
    <p:sldId id="2146847903" r:id="rId30"/>
    <p:sldId id="2146847680" r:id="rId31"/>
    <p:sldId id="2146847650" r:id="rId32"/>
    <p:sldId id="2146847651" r:id="rId33"/>
    <p:sldId id="2146847652" r:id="rId34"/>
    <p:sldId id="214684765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3837E-4B8D-87D5-0D3A-D4FF5163757D}" name="Horan, Kevin (CoveredCA)" initials="HK(" userId="S::Kevin.Horan@covered.ca.gov::da5997c3-97b6-479e-9966-956df2897fac" providerId="AD"/>
  <p188:author id="{D2D5D89C-B382-77E1-D9C9-E58B87922FD5}" name="Charlene Paisley" initials="CP" userId="3cd5ee95ec0eac9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ero, Waynee (CoveredCA)" initials="LW(" lastIdx="3" clrIdx="0">
    <p:extLst>
      <p:ext uri="{19B8F6BF-5375-455C-9EA6-DF929625EA0E}">
        <p15:presenceInfo xmlns:p15="http://schemas.microsoft.com/office/powerpoint/2012/main" userId="S::Waynee.Lucero@covered.ca.gov::d3d9e379-21a3-44f1-ad59-983638314af4" providerId="AD"/>
      </p:ext>
    </p:extLst>
  </p:cmAuthor>
  <p:cmAuthor id="2" name="Impens, Claire (CoveredCA)" initials="IC(" lastIdx="3" clrIdx="1">
    <p:extLst>
      <p:ext uri="{19B8F6BF-5375-455C-9EA6-DF929625EA0E}">
        <p15:presenceInfo xmlns:p15="http://schemas.microsoft.com/office/powerpoint/2012/main" userId="S::claire.impens@covered.ca.gov::0f72ca05-7585-4cb1-b1e6-5a14ed342e75" providerId="AD"/>
      </p:ext>
    </p:extLst>
  </p:cmAuthor>
  <p:cmAuthor id="3" name="Green, Kelly (CoveredCA)" initials="GK(" lastIdx="8" clrIdx="2">
    <p:extLst>
      <p:ext uri="{19B8F6BF-5375-455C-9EA6-DF929625EA0E}">
        <p15:presenceInfo xmlns:p15="http://schemas.microsoft.com/office/powerpoint/2012/main" userId="S::Kelly.Green@covered.ca.gov::dde0d6f9-c235-4933-8381-5380e3bbd932" providerId="AD"/>
      </p:ext>
    </p:extLst>
  </p:cmAuthor>
  <p:cmAuthor id="4" name="Lee, Peter (CoveredCA)" initials="LP(" lastIdx="12" clrIdx="3">
    <p:extLst>
      <p:ext uri="{19B8F6BF-5375-455C-9EA6-DF929625EA0E}">
        <p15:presenceInfo xmlns:p15="http://schemas.microsoft.com/office/powerpoint/2012/main" userId="S::Peter.Lee@covered.ca.gov::ce8b060b-d43f-4ff1-adf7-1a5baa55902c" providerId="AD"/>
      </p:ext>
    </p:extLst>
  </p:cmAuthor>
  <p:cmAuthor id="5" name="Scullary, James (CoveredCA)" initials="SJ(" lastIdx="2" clrIdx="4">
    <p:extLst>
      <p:ext uri="{19B8F6BF-5375-455C-9EA6-DF929625EA0E}">
        <p15:presenceInfo xmlns:p15="http://schemas.microsoft.com/office/powerpoint/2012/main" userId="S::James.Scullary@covered.ca.gov::035f8bfe-22b9-4931-9623-e5e4d548d592" providerId="AD"/>
      </p:ext>
    </p:extLst>
  </p:cmAuthor>
  <p:cmAuthor id="6" name="Horan, Kevin (CoveredCA)" initials="HK(" lastIdx="15" clrIdx="5">
    <p:extLst>
      <p:ext uri="{19B8F6BF-5375-455C-9EA6-DF929625EA0E}">
        <p15:presenceInfo xmlns:p15="http://schemas.microsoft.com/office/powerpoint/2012/main" userId="S::Kevin.Horan@covered.ca.gov::da5997c3-97b6-479e-9966-956df2897f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B9CA"/>
    <a:srgbClr val="646065"/>
    <a:srgbClr val="F6E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660"/>
  </p:normalViewPr>
  <p:slideViewPr>
    <p:cSldViewPr snapToGrid="0">
      <p:cViewPr varScale="1">
        <p:scale>
          <a:sx n="61" d="100"/>
          <a:sy n="61" d="100"/>
        </p:scale>
        <p:origin x="78" y="336"/>
      </p:cViewPr>
      <p:guideLst/>
    </p:cSldViewPr>
  </p:slideViewPr>
  <p:notesTextViewPr>
    <p:cViewPr>
      <p:scale>
        <a:sx n="1" d="1"/>
        <a:sy n="1" d="1"/>
      </p:scale>
      <p:origin x="0" y="0"/>
    </p:cViewPr>
  </p:notesTextViewPr>
  <p:sorterViewPr>
    <p:cViewPr>
      <p:scale>
        <a:sx n="1" d="1"/>
        <a:sy n="1" d="1"/>
      </p:scale>
      <p:origin x="0" y="-3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dirty="0">
                <a:solidFill>
                  <a:srgbClr val="554D56"/>
                </a:solidFill>
              </a:rPr>
              <a:t>Individual</a:t>
            </a:r>
            <a:r>
              <a:rPr lang="en-US" sz="1200" b="1" baseline="0" dirty="0">
                <a:solidFill>
                  <a:srgbClr val="554D56"/>
                </a:solidFill>
              </a:rPr>
              <a:t> Net Premium Distributions among Subsidy-Receiving 2022 Enrollees</a:t>
            </a:r>
            <a:endParaRPr lang="en-US" sz="1200" b="1" dirty="0">
              <a:solidFill>
                <a:srgbClr val="554D56"/>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'Premiums 2022'!$A$4:$A$10</c:f>
              <c:strCache>
                <c:ptCount val="7"/>
                <c:pt idx="0">
                  <c:v>$0</c:v>
                </c:pt>
                <c:pt idx="1">
                  <c:v>$1 to $10</c:v>
                </c:pt>
                <c:pt idx="2">
                  <c:v>$10 to $25</c:v>
                </c:pt>
                <c:pt idx="3">
                  <c:v>$25 to $50</c:v>
                </c:pt>
                <c:pt idx="4">
                  <c:v>$50 to $100 </c:v>
                </c:pt>
                <c:pt idx="5">
                  <c:v>$100 to $250</c:v>
                </c:pt>
                <c:pt idx="6">
                  <c:v>$251 or more</c:v>
                </c:pt>
              </c:strCache>
            </c:strRef>
          </c:cat>
          <c:val>
            <c:numRef>
              <c:f>'Premiums 2022'!$C$4:$C$10</c:f>
              <c:numCache>
                <c:formatCode>0%</c:formatCode>
                <c:ptCount val="7"/>
                <c:pt idx="0">
                  <c:v>0.2292532306636679</c:v>
                </c:pt>
                <c:pt idx="1">
                  <c:v>3.7233804214726197E-2</c:v>
                </c:pt>
                <c:pt idx="2">
                  <c:v>7.9859237160105692E-2</c:v>
                </c:pt>
                <c:pt idx="3">
                  <c:v>0.10299401918435398</c:v>
                </c:pt>
                <c:pt idx="4">
                  <c:v>0.15715641407869158</c:v>
                </c:pt>
                <c:pt idx="5">
                  <c:v>0.24764843531082117</c:v>
                </c:pt>
                <c:pt idx="6">
                  <c:v>0.14585485938763348</c:v>
                </c:pt>
              </c:numCache>
            </c:numRef>
          </c:val>
          <c:extLst>
            <c:ext xmlns:c16="http://schemas.microsoft.com/office/drawing/2014/chart" uri="{C3380CC4-5D6E-409C-BE32-E72D297353CC}">
              <c16:uniqueId val="{00000000-E89A-4026-9292-EC0EF9D7BD06}"/>
            </c:ext>
          </c:extLst>
        </c:ser>
        <c:dLbls>
          <c:showLegendKey val="0"/>
          <c:showVal val="0"/>
          <c:showCatName val="0"/>
          <c:showSerName val="0"/>
          <c:showPercent val="0"/>
          <c:showBubbleSize val="0"/>
        </c:dLbls>
        <c:gapWidth val="219"/>
        <c:overlap val="-27"/>
        <c:axId val="1044469391"/>
        <c:axId val="1044466063"/>
      </c:barChart>
      <c:catAx>
        <c:axId val="1044469391"/>
        <c:scaling>
          <c:orientation val="minMax"/>
        </c:scaling>
        <c:delete val="0"/>
        <c:axPos val="b"/>
        <c:numFmt formatCode="General" sourceLinked="1"/>
        <c:majorTickMark val="none"/>
        <c:minorTickMark val="none"/>
        <c:tickLblPos val="nextTo"/>
        <c:spPr>
          <a:noFill/>
          <a:ln w="9525" cap="flat" cmpd="sng" algn="ctr">
            <a:solidFill>
              <a:schemeClr val="bg1">
                <a:lumMod val="20000"/>
                <a:lumOff val="80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44466063"/>
        <c:crosses val="autoZero"/>
        <c:auto val="1"/>
        <c:lblAlgn val="ctr"/>
        <c:lblOffset val="100"/>
        <c:noMultiLvlLbl val="0"/>
      </c:catAx>
      <c:valAx>
        <c:axId val="104446606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44469391"/>
        <c:crosses val="autoZero"/>
        <c:crossBetween val="between"/>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i="0" baseline="0" dirty="0">
                <a:solidFill>
                  <a:srgbClr val="554D56"/>
                </a:solidFill>
                <a:effectLst/>
              </a:rPr>
              <a:t>Monthly Net Premium Savings with Extension of American Rescue Plan Subsidies - Subsidized Enrollees Over 400% FPL</a:t>
            </a:r>
            <a:endParaRPr lang="en-US" sz="1200" b="1" dirty="0">
              <a:solidFill>
                <a:srgbClr val="554D56"/>
              </a:solidFill>
              <a:effectLst/>
            </a:endParaRPr>
          </a:p>
        </c:rich>
      </c:tx>
      <c:layout>
        <c:manualLayout>
          <c:xMode val="edge"/>
          <c:yMode val="edge"/>
          <c:x val="0.11899411685059169"/>
          <c:y val="2.9939296308665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'Premiums 2023'!$C$12</c:f>
              <c:strCache>
                <c:ptCount val="1"/>
                <c:pt idx="0">
                  <c:v>2023 with ACA Subsidies</c:v>
                </c:pt>
              </c:strCache>
            </c:strRef>
          </c:tx>
          <c:spPr>
            <a:solidFill>
              <a:sysClr val="window" lastClr="FFFFFF">
                <a:lumMod val="7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'Premiums 2023'!$A$13:$A$16</c:f>
              <c:strCache>
                <c:ptCount val="4"/>
                <c:pt idx="0">
                  <c:v>Greater than 400% FPL Total </c:v>
                </c:pt>
                <c:pt idx="1">
                  <c:v>400-500% FPL</c:v>
                </c:pt>
                <c:pt idx="2">
                  <c:v>500-600% FPL</c:v>
                </c:pt>
                <c:pt idx="3">
                  <c:v>600%+ FPL</c:v>
                </c:pt>
              </c:strCache>
            </c:strRef>
          </c:cat>
          <c:val>
            <c:numRef>
              <c:f>'Premiums 2023'!$C$13:$C$16</c:f>
              <c:numCache>
                <c:formatCode>"$"#,##0</c:formatCode>
                <c:ptCount val="4"/>
                <c:pt idx="0">
                  <c:v>648.09839999999997</c:v>
                </c:pt>
                <c:pt idx="1">
                  <c:v>612.65790000000004</c:v>
                </c:pt>
                <c:pt idx="2">
                  <c:v>651.58109999999999</c:v>
                </c:pt>
                <c:pt idx="3">
                  <c:v>732.96960000000001</c:v>
                </c:pt>
              </c:numCache>
            </c:numRef>
          </c:val>
          <c:extLst>
            <c:ext xmlns:c16="http://schemas.microsoft.com/office/drawing/2014/chart" uri="{C3380CC4-5D6E-409C-BE32-E72D297353CC}">
              <c16:uniqueId val="{00000000-8FF1-4DE2-9D2C-ED862F6ED22E}"/>
            </c:ext>
          </c:extLst>
        </c:ser>
        <c:ser>
          <c:idx val="0"/>
          <c:order val="1"/>
          <c:tx>
            <c:strRef>
              <c:f>'Premiums 2023'!$B$12</c:f>
              <c:strCache>
                <c:ptCount val="1"/>
                <c:pt idx="0">
                  <c:v>2023 with IRA Subsidies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'Premiums 2023'!$A$13:$A$16</c:f>
              <c:strCache>
                <c:ptCount val="4"/>
                <c:pt idx="0">
                  <c:v>Greater than 400% FPL Total </c:v>
                </c:pt>
                <c:pt idx="1">
                  <c:v>400-500% FPL</c:v>
                </c:pt>
                <c:pt idx="2">
                  <c:v>500-600% FPL</c:v>
                </c:pt>
                <c:pt idx="3">
                  <c:v>600%+ FPL</c:v>
                </c:pt>
              </c:strCache>
            </c:strRef>
          </c:cat>
          <c:val>
            <c:numRef>
              <c:f>'Premiums 2023'!$B$13:$B$16</c:f>
              <c:numCache>
                <c:formatCode>"$"#,##0</c:formatCode>
                <c:ptCount val="4"/>
                <c:pt idx="0">
                  <c:v>324.04770000000002</c:v>
                </c:pt>
                <c:pt idx="1">
                  <c:v>267.29199999999997</c:v>
                </c:pt>
                <c:pt idx="2">
                  <c:v>335.3809</c:v>
                </c:pt>
                <c:pt idx="3">
                  <c:v>453.63799999999998</c:v>
                </c:pt>
              </c:numCache>
            </c:numRef>
          </c:val>
          <c:extLst>
            <c:ext xmlns:c16="http://schemas.microsoft.com/office/drawing/2014/chart" uri="{C3380CC4-5D6E-409C-BE32-E72D297353CC}">
              <c16:uniqueId val="{00000001-8FF1-4DE2-9D2C-ED862F6ED22E}"/>
            </c:ext>
          </c:extLst>
        </c:ser>
        <c:dLbls>
          <c:showLegendKey val="0"/>
          <c:showVal val="0"/>
          <c:showCatName val="0"/>
          <c:showSerName val="0"/>
          <c:showPercent val="0"/>
          <c:showBubbleSize val="0"/>
        </c:dLbls>
        <c:gapWidth val="175"/>
        <c:overlap val="-25"/>
        <c:axId val="294142319"/>
        <c:axId val="294139823"/>
      </c:barChart>
      <c:catAx>
        <c:axId val="294142319"/>
        <c:scaling>
          <c:orientation val="minMax"/>
        </c:scaling>
        <c:delete val="0"/>
        <c:axPos val="b"/>
        <c:numFmt formatCode="General" sourceLinked="1"/>
        <c:majorTickMark val="none"/>
        <c:minorTickMark val="none"/>
        <c:tickLblPos val="nextTo"/>
        <c:spPr>
          <a:noFill/>
          <a:ln w="9525" cap="flat" cmpd="sng" algn="ctr">
            <a:solidFill>
              <a:schemeClr val="bg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4139823"/>
        <c:crosses val="autoZero"/>
        <c:auto val="1"/>
        <c:lblAlgn val="ctr"/>
        <c:lblOffset val="100"/>
        <c:noMultiLvlLbl val="0"/>
      </c:catAx>
      <c:valAx>
        <c:axId val="294139823"/>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9414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F4CAAC-6C63-4FFE-8219-A11677E713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872B8F-618B-4286-969B-C84BAA495C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1E1EBD-2743-4062-AB5B-B7917EBED453}" type="datetimeFigureOut">
              <a:rPr lang="en-US" smtClean="0"/>
              <a:t>4/10/2023</a:t>
            </a:fld>
            <a:endParaRPr lang="en-US"/>
          </a:p>
        </p:txBody>
      </p:sp>
      <p:sp>
        <p:nvSpPr>
          <p:cNvPr id="4" name="Footer Placeholder 3">
            <a:extLst>
              <a:ext uri="{FF2B5EF4-FFF2-40B4-BE49-F238E27FC236}">
                <a16:creationId xmlns:a16="http://schemas.microsoft.com/office/drawing/2014/main" id="{A57F95D6-1928-49E5-8395-DD63778A5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BB6F5F-24E8-40F0-A8A1-2B9EDD744F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B83B6-FBC2-48C4-BF70-B0924F7F851C}" type="slidenum">
              <a:rPr lang="en-US" smtClean="0"/>
              <a:t>‹#›</a:t>
            </a:fld>
            <a:endParaRPr lang="en-US"/>
          </a:p>
        </p:txBody>
      </p:sp>
    </p:spTree>
    <p:extLst>
      <p:ext uri="{BB962C8B-B14F-4D97-AF65-F5344CB8AC3E}">
        <p14:creationId xmlns:p14="http://schemas.microsoft.com/office/powerpoint/2010/main" val="2576936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47CFC-557C-4570-AABF-300C68DD12D9}"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58D72-247D-4A8F-9898-B3E5C0033DF2}" type="slidenum">
              <a:rPr lang="en-US" smtClean="0"/>
              <a:t>‹#›</a:t>
            </a:fld>
            <a:endParaRPr lang="en-US"/>
          </a:p>
        </p:txBody>
      </p:sp>
    </p:spTree>
    <p:extLst>
      <p:ext uri="{BB962C8B-B14F-4D97-AF65-F5344CB8AC3E}">
        <p14:creationId xmlns:p14="http://schemas.microsoft.com/office/powerpoint/2010/main" val="342183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B7CB5C05-D493-4709-AB6D-4E9F4574A8E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2/24/2021</a:t>
            </a:r>
          </a:p>
        </p:txBody>
      </p:sp>
      <p:sp>
        <p:nvSpPr>
          <p:cNvPr id="6" name="Header Placeholder 5">
            <a:extLst>
              <a:ext uri="{FF2B5EF4-FFF2-40B4-BE49-F238E27FC236}">
                <a16:creationId xmlns:a16="http://schemas.microsoft.com/office/drawing/2014/main" id="{26F812EF-0141-41CD-B5C2-5074D9959BC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ITUP - Future of Equitable Health: A Time of Crisis and Transformation</a:t>
            </a:r>
          </a:p>
        </p:txBody>
      </p:sp>
    </p:spTree>
    <p:extLst>
      <p:ext uri="{BB962C8B-B14F-4D97-AF65-F5344CB8AC3E}">
        <p14:creationId xmlns:p14="http://schemas.microsoft.com/office/powerpoint/2010/main" val="30897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63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9</a:t>
            </a:fld>
            <a:endParaRPr lang="en-US"/>
          </a:p>
        </p:txBody>
      </p:sp>
    </p:spTree>
    <p:extLst>
      <p:ext uri="{BB962C8B-B14F-4D97-AF65-F5344CB8AC3E}">
        <p14:creationId xmlns:p14="http://schemas.microsoft.com/office/powerpoint/2010/main" val="358643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CD6DE7-7080-4314-8B19-0BEB55871CE2}" type="slidenum">
              <a:rPr lang="en-US" smtClean="0"/>
              <a:t>13</a:t>
            </a:fld>
            <a:endParaRPr lang="en-US"/>
          </a:p>
        </p:txBody>
      </p:sp>
    </p:spTree>
    <p:extLst>
      <p:ext uri="{BB962C8B-B14F-4D97-AF65-F5344CB8AC3E}">
        <p14:creationId xmlns:p14="http://schemas.microsoft.com/office/powerpoint/2010/main" val="35816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99138C3A-7C76-8042-B10B-734FB36E177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297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183689"/>
            <a:ext cx="11582400" cy="1314155"/>
          </a:xfrm>
        </p:spPr>
        <p:txBody>
          <a:bodyPr lIns="91440" anchor="t">
            <a:noAutofit/>
          </a:bodyPr>
          <a:lstStyle>
            <a:lvl1pPr algn="ctr">
              <a:defRPr sz="4000" b="1" i="0" cap="none" baseline="0">
                <a:solidFill>
                  <a:schemeClr val="bg1"/>
                </a:solidFill>
                <a:latin typeface="Arial"/>
                <a:cs typeface="Arial"/>
              </a:defRPr>
            </a:lvl1pPr>
          </a:lstStyle>
          <a:p>
            <a:r>
              <a:rPr lang="en-US" dirty="0"/>
              <a:t>Insert Long </a:t>
            </a:r>
            <a:br>
              <a:rPr lang="en-US" dirty="0"/>
            </a:br>
            <a:r>
              <a:rPr lang="en-US" dirty="0"/>
              <a:t>Title Here</a:t>
            </a:r>
          </a:p>
        </p:txBody>
      </p:sp>
      <p:cxnSp>
        <p:nvCxnSpPr>
          <p:cNvPr id="9" name="Straight Connector 8"/>
          <p:cNvCxnSpPr/>
          <p:nvPr userDrawn="1"/>
        </p:nvCxnSpPr>
        <p:spPr>
          <a:xfrm>
            <a:off x="1524002" y="6409451"/>
            <a:ext cx="10354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76" y="6220455"/>
            <a:ext cx="1172789" cy="462240"/>
          </a:xfrm>
          <a:prstGeom prst="rect">
            <a:avLst/>
          </a:prstGeom>
        </p:spPr>
      </p:pic>
      <p:sp>
        <p:nvSpPr>
          <p:cNvPr id="8"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chemeClr val="bg1"/>
                </a:solidFill>
                <a:latin typeface="Arial"/>
                <a:cs typeface="Arial"/>
              </a:defRPr>
            </a:lvl1pPr>
          </a:lstStyle>
          <a:p>
            <a:fld id="{C8146628-1A01-9741-8A8B-916D51547CC7}" type="slidenum">
              <a:rPr lang="en-US" smtClean="0"/>
              <a:pPr/>
              <a:t>‹#›</a:t>
            </a:fld>
            <a:endParaRPr lang="en-US" dirty="0"/>
          </a:p>
        </p:txBody>
      </p:sp>
      <p:sp>
        <p:nvSpPr>
          <p:cNvPr id="10" name="Text Placeholder 2"/>
          <p:cNvSpPr>
            <a:spLocks noGrp="1"/>
          </p:cNvSpPr>
          <p:nvPr>
            <p:ph type="body" idx="1" hasCustomPrompt="1"/>
          </p:nvPr>
        </p:nvSpPr>
        <p:spPr>
          <a:xfrm>
            <a:off x="304800" y="3524823"/>
            <a:ext cx="11582400" cy="404483"/>
          </a:xfrm>
          <a:prstGeom prst="rect">
            <a:avLst/>
          </a:prstGeom>
        </p:spPr>
        <p:txBody>
          <a:bodyPr lIns="91440" anchor="t" anchorCtr="0">
            <a:noAutofit/>
          </a:bodyPr>
          <a:lstStyle>
            <a:lvl1pPr marL="0" indent="0" algn="ctr">
              <a:buNone/>
              <a:defRPr sz="2133" b="0" i="0" spc="0" baseline="0">
                <a:solidFill>
                  <a:schemeClr val="bg1"/>
                </a:solidFill>
                <a:latin typeface="Arial"/>
                <a:cs typeface="Aria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Presenter, Presenter Title in Arial 16</a:t>
            </a:r>
          </a:p>
        </p:txBody>
      </p:sp>
      <p:sp>
        <p:nvSpPr>
          <p:cNvPr id="13" name="Text Placeholder 2">
            <a:extLst>
              <a:ext uri="{FF2B5EF4-FFF2-40B4-BE49-F238E27FC236}">
                <a16:creationId xmlns:a16="http://schemas.microsoft.com/office/drawing/2014/main" id="{FD1BAF4E-4F4B-4380-827B-C7B48AA12777}"/>
              </a:ext>
            </a:extLst>
          </p:cNvPr>
          <p:cNvSpPr>
            <a:spLocks noGrp="1"/>
          </p:cNvSpPr>
          <p:nvPr>
            <p:ph type="body" idx="11" hasCustomPrompt="1"/>
          </p:nvPr>
        </p:nvSpPr>
        <p:spPr>
          <a:xfrm>
            <a:off x="304803" y="4089879"/>
            <a:ext cx="11582400" cy="404483"/>
          </a:xfrm>
          <a:prstGeom prst="rect">
            <a:avLst/>
          </a:prstGeom>
        </p:spPr>
        <p:txBody>
          <a:bodyPr lIns="91440" anchor="t" anchorCtr="0">
            <a:noAutofit/>
          </a:bodyPr>
          <a:lstStyle>
            <a:lvl1pPr marL="0" indent="0" algn="ctr">
              <a:buNone/>
              <a:defRPr sz="1867" b="0" i="0" spc="0" baseline="0">
                <a:solidFill>
                  <a:schemeClr val="bg1"/>
                </a:solidFill>
                <a:latin typeface="Arial"/>
                <a:cs typeface="Aria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Discussion or Action</a:t>
            </a:r>
          </a:p>
        </p:txBody>
      </p:sp>
    </p:spTree>
    <p:extLst>
      <p:ext uri="{BB962C8B-B14F-4D97-AF65-F5344CB8AC3E}">
        <p14:creationId xmlns:p14="http://schemas.microsoft.com/office/powerpoint/2010/main" val="388141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183689"/>
            <a:ext cx="11582400" cy="599689"/>
          </a:xfrm>
        </p:spPr>
        <p:txBody>
          <a:bodyPr lIns="91440" anchor="t"/>
          <a:lstStyle>
            <a:lvl1pPr algn="ctr">
              <a:defRPr sz="4400"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304800" y="3497843"/>
            <a:ext cx="11582400" cy="404483"/>
          </a:xfrm>
        </p:spPr>
        <p:txBody>
          <a:bodyPr lIns="91440" anchor="t" anchorCtr="0"/>
          <a:lstStyle>
            <a:lvl1pPr marL="0" indent="0" algn="ctr">
              <a:buNone/>
              <a:defRPr sz="2133" b="0" i="0" spc="0" baseline="0">
                <a:solidFill>
                  <a:schemeClr val="bg1"/>
                </a:solidFill>
                <a:latin typeface="Arial"/>
                <a:cs typeface="Aria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Presenter, Presenter Title</a:t>
            </a:r>
          </a:p>
        </p:txBody>
      </p:sp>
      <p:sp>
        <p:nvSpPr>
          <p:cNvPr id="4" name="Date Placeholder 3"/>
          <p:cNvSpPr>
            <a:spLocks noGrp="1"/>
          </p:cNvSpPr>
          <p:nvPr>
            <p:ph type="dt" sz="half" idx="10"/>
          </p:nvPr>
        </p:nvSpPr>
        <p:spPr>
          <a:xfrm>
            <a:off x="304800" y="6362748"/>
            <a:ext cx="2844800" cy="365125"/>
          </a:xfrm>
          <a:prstGeom prst="rect">
            <a:avLst/>
          </a:prstGeom>
        </p:spPr>
        <p:txBody>
          <a:bodyPr/>
          <a:lstStyle>
            <a:lvl1pPr>
              <a:defRPr>
                <a:solidFill>
                  <a:schemeClr val="bg1"/>
                </a:solidFill>
              </a:defRPr>
            </a:lvl1pPr>
          </a:lstStyle>
          <a:p>
            <a:endParaRPr lang="en-US" dirty="0">
              <a:solidFill>
                <a:prstClr val="white"/>
              </a:solidFill>
            </a:endParaRPr>
          </a:p>
        </p:txBody>
      </p:sp>
      <p:cxnSp>
        <p:nvCxnSpPr>
          <p:cNvPr id="9" name="Straight Connector 8"/>
          <p:cNvCxnSpPr/>
          <p:nvPr userDrawn="1"/>
        </p:nvCxnSpPr>
        <p:spPr>
          <a:xfrm>
            <a:off x="1524001" y="6409451"/>
            <a:ext cx="103544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CC_Horz_KO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76" y="6220455"/>
            <a:ext cx="1172789" cy="462240"/>
          </a:xfrm>
          <a:prstGeom prst="rect">
            <a:avLst/>
          </a:prstGeom>
        </p:spPr>
      </p:pic>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chemeClr val="bg1"/>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05160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11" name="Title 1"/>
          <p:cNvSpPr>
            <a:spLocks noGrp="1"/>
          </p:cNvSpPr>
          <p:nvPr>
            <p:ph type="title" hasCustomPrompt="1"/>
          </p:nvPr>
        </p:nvSpPr>
        <p:spPr>
          <a:xfrm>
            <a:off x="304799" y="182881"/>
            <a:ext cx="11582400" cy="843272"/>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304801" y="1079943"/>
            <a:ext cx="11582811" cy="5074611"/>
          </a:xfrm>
        </p:spPr>
        <p:txBody>
          <a:bodyPr/>
          <a:lstStyle>
            <a:lvl1pPr marL="309026" indent="-309026">
              <a:spcBef>
                <a:spcPts val="0"/>
              </a:spcBef>
              <a:buFont typeface="Arial" pitchFamily="34" charset="0"/>
              <a:buChar char="•"/>
              <a:defRPr sz="3200" baseline="0"/>
            </a:lvl1pPr>
            <a:lvl3pPr marL="2209745" indent="-241294">
              <a:spcBef>
                <a:spcPts val="0"/>
              </a:spcBef>
              <a:buSzPct val="75000"/>
              <a:buFont typeface="Arial" pitchFamily="34" charset="0"/>
              <a:buChar char="•"/>
              <a:defRPr/>
            </a:lvl3pPr>
          </a:lstStyle>
          <a:p>
            <a:pPr marL="231775" indent="-231775">
              <a:spcBef>
                <a:spcPts val="0"/>
              </a:spcBef>
            </a:pPr>
            <a:r>
              <a:rPr lang="en-US" sz="3200" dirty="0"/>
              <a:t>First Level.</a:t>
            </a:r>
          </a:p>
          <a:p>
            <a:pPr marL="990575" lvl="1" indent="-376757">
              <a:spcBef>
                <a:spcPts val="0"/>
              </a:spcBef>
              <a:buSzPct val="75000"/>
              <a:buFont typeface="Courier New" pitchFamily="49" charset="0"/>
              <a:buChar char="o"/>
            </a:pPr>
            <a:r>
              <a:rPr lang="en-US" sz="2667" dirty="0">
                <a:latin typeface="Arial" pitchFamily="34" charset="0"/>
                <a:cs typeface="Arial" pitchFamily="34" charset="0"/>
              </a:rPr>
              <a:t>Second Level.</a:t>
            </a:r>
          </a:p>
          <a:p>
            <a:pPr marL="1676358" lvl="1" indent="-313259">
              <a:spcBef>
                <a:spcPts val="0"/>
              </a:spcBef>
              <a:buSzPct val="75000"/>
              <a:buFont typeface="Wingdings" pitchFamily="2" charset="2"/>
              <a:buChar char="§"/>
            </a:pPr>
            <a:r>
              <a:rPr lang="en-US" sz="2400" dirty="0">
                <a:latin typeface="Arial" pitchFamily="34" charset="0"/>
                <a:cs typeface="Arial" pitchFamily="34" charset="0"/>
              </a:rPr>
              <a:t>Third Level.</a:t>
            </a:r>
          </a:p>
          <a:p>
            <a:pPr marL="2209745" lvl="2" indent="-241294">
              <a:spcBef>
                <a:spcPts val="0"/>
              </a:spcBef>
              <a:buSzPct val="75000"/>
              <a:buFont typeface="Arial" pitchFamily="34" charset="0"/>
              <a:buChar char="•"/>
            </a:pPr>
            <a:r>
              <a:rPr lang="en-US" sz="2133" dirty="0">
                <a:latin typeface="Arial" pitchFamily="34" charset="0"/>
                <a:cs typeface="Arial" pitchFamily="34" charset="0"/>
              </a:rPr>
              <a:t>Fourth</a:t>
            </a:r>
            <a:r>
              <a:rPr lang="en-US" sz="2133" baseline="0" dirty="0">
                <a:latin typeface="Arial" pitchFamily="34" charset="0"/>
                <a:cs typeface="Arial" pitchFamily="34" charset="0"/>
              </a:rPr>
              <a:t> Level.</a:t>
            </a:r>
            <a:endParaRPr lang="en-US" sz="2133" dirty="0"/>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83687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HEADER HERE</a:t>
            </a:r>
          </a:p>
        </p:txBody>
      </p:sp>
      <p:sp>
        <p:nvSpPr>
          <p:cNvPr id="7" name="Table Placeholder 6"/>
          <p:cNvSpPr>
            <a:spLocks noGrp="1"/>
          </p:cNvSpPr>
          <p:nvPr>
            <p:ph type="tbl" sz="quarter" idx="12"/>
          </p:nvPr>
        </p:nvSpPr>
        <p:spPr>
          <a:xfrm>
            <a:off x="304800" y="1387477"/>
            <a:ext cx="11582400" cy="3594100"/>
          </a:xfrm>
        </p:spPr>
        <p:txBody>
          <a:bodyPr/>
          <a:lstStyle/>
          <a:p>
            <a:endParaRPr lang="en-US" dirty="0"/>
          </a:p>
        </p:txBody>
      </p:sp>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35672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11" name="Title 1"/>
          <p:cNvSpPr>
            <a:spLocks noGrp="1"/>
          </p:cNvSpPr>
          <p:nvPr>
            <p:ph type="title" hasCustomPrompt="1"/>
          </p:nvPr>
        </p:nvSpPr>
        <p:spPr>
          <a:xfrm>
            <a:off x="304799" y="182881"/>
            <a:ext cx="11582400" cy="843272"/>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304801" y="1079943"/>
            <a:ext cx="11582811" cy="5074611"/>
          </a:xfrm>
        </p:spPr>
        <p:txBody>
          <a:bodyPr/>
          <a:lstStyle>
            <a:lvl1pPr marL="0" indent="0">
              <a:buNone/>
              <a:defRPr sz="3200" baseline="0"/>
            </a:lvl1pPr>
          </a:lstStyle>
          <a:p>
            <a:pPr lvl="0"/>
            <a:r>
              <a:rPr lang="en-US" dirty="0"/>
              <a:t>Insert body text here.</a:t>
            </a:r>
          </a:p>
        </p:txBody>
      </p:sp>
      <p:sp>
        <p:nvSpPr>
          <p:cNvPr id="8"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16788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Row Headers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11" name="Title 1"/>
          <p:cNvSpPr>
            <a:spLocks noGrp="1"/>
          </p:cNvSpPr>
          <p:nvPr>
            <p:ph type="title" hasCustomPrompt="1"/>
          </p:nvPr>
        </p:nvSpPr>
        <p:spPr>
          <a:xfrm>
            <a:off x="304799" y="182883"/>
            <a:ext cx="11582400" cy="537981"/>
          </a:xfrm>
        </p:spPr>
        <p:txBody>
          <a:bodyPr>
            <a:noAutofit/>
          </a:bodyPr>
          <a:lstStyle>
            <a:lvl1pPr>
              <a:defRPr sz="2800" cap="none" baseline="0"/>
            </a:lvl1pPr>
          </a:lstStyle>
          <a:p>
            <a:r>
              <a:rPr lang="en-US" dirty="0"/>
              <a:t>Use This Slide Template For Single Row-headers</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304800" y="749560"/>
            <a:ext cx="11573933" cy="5468041"/>
          </a:xfrm>
          <a:prstGeom prst="rect">
            <a:avLst/>
          </a:prstGeom>
        </p:spPr>
        <p:txBody>
          <a:bodyPr/>
          <a:lstStyle>
            <a:lvl1pPr>
              <a:spcBef>
                <a:spcPts val="1333"/>
              </a:spcBef>
              <a:defRPr sz="2667" baseline="0">
                <a:solidFill>
                  <a:schemeClr val="tx1"/>
                </a:solidFill>
              </a:defRPr>
            </a:lvl1pPr>
            <a:lvl2pPr marL="690016" indent="-378875">
              <a:buFont typeface="Arial" panose="020B0604020202020204" pitchFamily="34" charset="0"/>
              <a:buChar char="□"/>
              <a:defRPr sz="2667">
                <a:solidFill>
                  <a:schemeClr val="tx1"/>
                </a:solidFill>
              </a:defRPr>
            </a:lvl2pPr>
            <a:lvl3pPr marL="994808" indent="-298443">
              <a:tabLst/>
              <a:defRPr sz="2667">
                <a:solidFill>
                  <a:schemeClr val="tx1"/>
                </a:solidFill>
              </a:defRPr>
            </a:lvl3pPr>
            <a:lvl4pPr marL="1371566" indent="-300559">
              <a:buFont typeface="Arial" panose="020B0604020202020204" pitchFamily="34" charset="0"/>
              <a:buChar char="▫"/>
              <a:defRPr sz="2667">
                <a:solidFill>
                  <a:schemeClr val="tx1"/>
                </a:solidFill>
              </a:defRPr>
            </a:lvl4pPr>
            <a:lvl5pPr marL="1676358" indent="-302676">
              <a:buFont typeface="Arial" panose="020B0604020202020204" pitchFamily="34" charset="0"/>
              <a:buChar char="▪"/>
              <a:defRPr sz="2667">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p:txBody>
      </p:sp>
    </p:spTree>
    <p:extLst>
      <p:ext uri="{BB962C8B-B14F-4D97-AF65-F5344CB8AC3E}">
        <p14:creationId xmlns:p14="http://schemas.microsoft.com/office/powerpoint/2010/main" val="1077626882"/>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Row Headers and Bulleted Content2">
    <p:spTree>
      <p:nvGrpSpPr>
        <p:cNvPr id="1" name=""/>
        <p:cNvGrpSpPr/>
        <p:nvPr/>
      </p:nvGrpSpPr>
      <p:grpSpPr>
        <a:xfrm>
          <a:off x="0" y="0"/>
          <a:ext cx="0" cy="0"/>
          <a:chOff x="0" y="0"/>
          <a:chExt cx="0" cy="0"/>
        </a:xfrm>
      </p:grpSpPr>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11" name="Title 1"/>
          <p:cNvSpPr>
            <a:spLocks noGrp="1"/>
          </p:cNvSpPr>
          <p:nvPr>
            <p:ph type="title" hasCustomPrompt="1"/>
          </p:nvPr>
        </p:nvSpPr>
        <p:spPr>
          <a:xfrm>
            <a:off x="304799" y="182883"/>
            <a:ext cx="11582400" cy="1059620"/>
          </a:xfrm>
        </p:spPr>
        <p:txBody>
          <a:bodyPr>
            <a:noAutofit/>
          </a:bodyPr>
          <a:lstStyle>
            <a:lvl1pPr>
              <a:defRPr sz="2800" cap="none" baseline="0"/>
            </a:lvl1pPr>
          </a:lstStyle>
          <a:p>
            <a:r>
              <a:rPr lang="en-US" dirty="0"/>
              <a:t>Use This Slide Template For Longer Headers With  ~ Two Rows</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304800" y="1263983"/>
            <a:ext cx="11573933" cy="4928395"/>
          </a:xfrm>
          <a:prstGeom prst="rect">
            <a:avLst/>
          </a:prstGeom>
        </p:spPr>
        <p:txBody>
          <a:bodyPr/>
          <a:lstStyle>
            <a:lvl1pPr>
              <a:spcBef>
                <a:spcPts val="1333"/>
              </a:spcBef>
              <a:defRPr sz="2667" baseline="0">
                <a:solidFill>
                  <a:schemeClr val="tx1"/>
                </a:solidFill>
              </a:defRPr>
            </a:lvl1pPr>
            <a:lvl2pPr marL="690016" indent="-378875">
              <a:buFont typeface="Arial" panose="020B0604020202020204" pitchFamily="34" charset="0"/>
              <a:buChar char="□"/>
              <a:defRPr sz="2667">
                <a:solidFill>
                  <a:schemeClr val="tx1"/>
                </a:solidFill>
              </a:defRPr>
            </a:lvl2pPr>
            <a:lvl3pPr marL="994808" indent="-298443">
              <a:tabLst/>
              <a:defRPr sz="2667">
                <a:solidFill>
                  <a:schemeClr val="tx1"/>
                </a:solidFill>
              </a:defRPr>
            </a:lvl3pPr>
            <a:lvl4pPr marL="1371566" indent="-300559">
              <a:buFont typeface="Arial" panose="020B0604020202020204" pitchFamily="34" charset="0"/>
              <a:buChar char="▫"/>
              <a:defRPr sz="2667">
                <a:solidFill>
                  <a:schemeClr val="tx1"/>
                </a:solidFill>
              </a:defRPr>
            </a:lvl4pPr>
            <a:lvl5pPr marL="1676358" indent="-302676">
              <a:buFont typeface="Arial" panose="020B0604020202020204" pitchFamily="34" charset="0"/>
              <a:buChar char="▪"/>
              <a:defRPr sz="2667">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Tree>
    <p:extLst>
      <p:ext uri="{BB962C8B-B14F-4D97-AF65-F5344CB8AC3E}">
        <p14:creationId xmlns:p14="http://schemas.microsoft.com/office/powerpoint/2010/main" val="3585080418"/>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5A86-DFD1-4C80-9E3A-5F7BC3284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F1EC1-88F4-4817-935B-C74C8CCA56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E2915-E247-4DD9-9DF5-9B848F5FBA35}"/>
              </a:ext>
            </a:extLst>
          </p:cNvPr>
          <p:cNvSpPr>
            <a:spLocks noGrp="1"/>
          </p:cNvSpPr>
          <p:nvPr>
            <p:ph type="dt" sz="half" idx="10"/>
          </p:nvPr>
        </p:nvSpPr>
        <p:spPr/>
        <p:txBody>
          <a:bodyPr/>
          <a:lstStyle/>
          <a:p>
            <a:fld id="{944600C8-312A-42C5-87C0-AB49C47B26FB}" type="datetimeFigureOut">
              <a:rPr lang="en-US" smtClean="0"/>
              <a:t>4/10/2023</a:t>
            </a:fld>
            <a:endParaRPr lang="en-US"/>
          </a:p>
        </p:txBody>
      </p:sp>
      <p:sp>
        <p:nvSpPr>
          <p:cNvPr id="5" name="Footer Placeholder 4">
            <a:extLst>
              <a:ext uri="{FF2B5EF4-FFF2-40B4-BE49-F238E27FC236}">
                <a16:creationId xmlns:a16="http://schemas.microsoft.com/office/drawing/2014/main" id="{6EF71A63-B0EB-4FCD-B0D9-ABE83EBBA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1E6F5-6463-48A1-BDAD-0B5693ACDE38}"/>
              </a:ext>
            </a:extLst>
          </p:cNvPr>
          <p:cNvSpPr>
            <a:spLocks noGrp="1"/>
          </p:cNvSpPr>
          <p:nvPr>
            <p:ph type="sldNum" sz="quarter" idx="12"/>
          </p:nvPr>
        </p:nvSpPr>
        <p:spPr/>
        <p:txBody>
          <a:bodyPr/>
          <a:lstStyle/>
          <a:p>
            <a:fld id="{E4550AC0-0398-47A5-B7CC-ACB1D73A474A}" type="slidenum">
              <a:rPr lang="en-US" smtClean="0"/>
              <a:t>‹#›</a:t>
            </a:fld>
            <a:endParaRPr lang="en-US"/>
          </a:p>
        </p:txBody>
      </p:sp>
    </p:spTree>
    <p:extLst>
      <p:ext uri="{BB962C8B-B14F-4D97-AF65-F5344CB8AC3E}">
        <p14:creationId xmlns:p14="http://schemas.microsoft.com/office/powerpoint/2010/main" val="3191704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DB68-A04A-B96E-999D-4C55B2D79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E97C21-D795-5F29-7466-8A7A45682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709B7-FAA9-8CBD-5891-9C7BDE604B6E}"/>
              </a:ext>
            </a:extLst>
          </p:cNvPr>
          <p:cNvSpPr>
            <a:spLocks noGrp="1"/>
          </p:cNvSpPr>
          <p:nvPr>
            <p:ph type="dt" sz="half" idx="10"/>
          </p:nvPr>
        </p:nvSpPr>
        <p:spPr/>
        <p:txBody>
          <a:bodyPr/>
          <a:lstStyle/>
          <a:p>
            <a:fld id="{D2D65ABD-E7B4-8149-9A4B-ECF172B3A1F2}" type="datetimeFigureOut">
              <a:rPr lang="en-US" smtClean="0"/>
              <a:t>4/10/2023</a:t>
            </a:fld>
            <a:endParaRPr lang="en-US"/>
          </a:p>
        </p:txBody>
      </p:sp>
      <p:sp>
        <p:nvSpPr>
          <p:cNvPr id="5" name="Footer Placeholder 4">
            <a:extLst>
              <a:ext uri="{FF2B5EF4-FFF2-40B4-BE49-F238E27FC236}">
                <a16:creationId xmlns:a16="http://schemas.microsoft.com/office/drawing/2014/main" id="{E84FBB9C-3886-E416-0C75-7527B54BA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6CE3D-18CE-9825-9772-1BD63BB37934}"/>
              </a:ext>
            </a:extLst>
          </p:cNvPr>
          <p:cNvSpPr>
            <a:spLocks noGrp="1"/>
          </p:cNvSpPr>
          <p:nvPr>
            <p:ph type="sldNum" sz="quarter" idx="12"/>
          </p:nvPr>
        </p:nvSpPr>
        <p:spPr/>
        <p:txBody>
          <a:bodyPr/>
          <a:lstStyle/>
          <a:p>
            <a:fld id="{5FAD5E87-77BC-3143-B8BA-9C98CBBD1D6D}" type="slidenum">
              <a:rPr lang="en-US" smtClean="0"/>
              <a:t>‹#›</a:t>
            </a:fld>
            <a:endParaRPr lang="en-US"/>
          </a:p>
        </p:txBody>
      </p:sp>
    </p:spTree>
    <p:extLst>
      <p:ext uri="{BB962C8B-B14F-4D97-AF65-F5344CB8AC3E}">
        <p14:creationId xmlns:p14="http://schemas.microsoft.com/office/powerpoint/2010/main" val="140737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Row Headers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11" name="Title 1"/>
          <p:cNvSpPr>
            <a:spLocks noGrp="1"/>
          </p:cNvSpPr>
          <p:nvPr>
            <p:ph type="title" hasCustomPrompt="1"/>
          </p:nvPr>
        </p:nvSpPr>
        <p:spPr>
          <a:xfrm>
            <a:off x="304799" y="182883"/>
            <a:ext cx="11582400" cy="537981"/>
          </a:xfrm>
        </p:spPr>
        <p:txBody>
          <a:bodyPr>
            <a:noAutofit/>
          </a:bodyPr>
          <a:lstStyle>
            <a:lvl1pPr>
              <a:defRPr sz="2800" cap="none" baseline="0"/>
            </a:lvl1pPr>
          </a:lstStyle>
          <a:p>
            <a:r>
              <a:rPr lang="en-US" dirty="0"/>
              <a:t>Use This Slide Template For Single Row-headers</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304800" y="749560"/>
            <a:ext cx="11573933" cy="5468041"/>
          </a:xfrm>
          <a:prstGeom prst="rect">
            <a:avLst/>
          </a:prstGeom>
        </p:spPr>
        <p:txBody>
          <a:bodyPr/>
          <a:lstStyle>
            <a:lvl1pPr>
              <a:spcBef>
                <a:spcPts val="1333"/>
              </a:spcBef>
              <a:defRPr sz="2667" baseline="0">
                <a:solidFill>
                  <a:schemeClr val="tx1"/>
                </a:solidFill>
              </a:defRPr>
            </a:lvl1pPr>
            <a:lvl2pPr marL="690016" indent="-378875">
              <a:buFont typeface="Arial" panose="020B0604020202020204" pitchFamily="34" charset="0"/>
              <a:buChar char="□"/>
              <a:defRPr sz="2667">
                <a:solidFill>
                  <a:schemeClr val="tx1"/>
                </a:solidFill>
              </a:defRPr>
            </a:lvl2pPr>
            <a:lvl3pPr marL="994808" indent="-298443">
              <a:tabLst/>
              <a:defRPr sz="2667">
                <a:solidFill>
                  <a:schemeClr val="tx1"/>
                </a:solidFill>
              </a:defRPr>
            </a:lvl3pPr>
            <a:lvl4pPr marL="1371566" indent="-300559">
              <a:buFont typeface="Arial" panose="020B0604020202020204" pitchFamily="34" charset="0"/>
              <a:buChar char="▫"/>
              <a:defRPr sz="2667">
                <a:solidFill>
                  <a:schemeClr val="tx1"/>
                </a:solidFill>
              </a:defRPr>
            </a:lvl4pPr>
            <a:lvl5pPr marL="1676358" indent="-302676">
              <a:buFont typeface="Arial" panose="020B0604020202020204" pitchFamily="34" charset="0"/>
              <a:buChar char="▪"/>
              <a:defRPr sz="2667">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p:txBody>
      </p:sp>
    </p:spTree>
    <p:extLst>
      <p:ext uri="{BB962C8B-B14F-4D97-AF65-F5344CB8AC3E}">
        <p14:creationId xmlns:p14="http://schemas.microsoft.com/office/powerpoint/2010/main" val="924909974"/>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Row Headers and Bulleted Content2">
    <p:spTree>
      <p:nvGrpSpPr>
        <p:cNvPr id="1" name=""/>
        <p:cNvGrpSpPr/>
        <p:nvPr/>
      </p:nvGrpSpPr>
      <p:grpSpPr>
        <a:xfrm>
          <a:off x="0" y="0"/>
          <a:ext cx="0" cy="0"/>
          <a:chOff x="0" y="0"/>
          <a:chExt cx="0" cy="0"/>
        </a:xfrm>
      </p:grpSpPr>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11" name="Title 1"/>
          <p:cNvSpPr>
            <a:spLocks noGrp="1"/>
          </p:cNvSpPr>
          <p:nvPr>
            <p:ph type="title" hasCustomPrompt="1"/>
          </p:nvPr>
        </p:nvSpPr>
        <p:spPr>
          <a:xfrm>
            <a:off x="304799" y="182883"/>
            <a:ext cx="11582400" cy="1059620"/>
          </a:xfrm>
        </p:spPr>
        <p:txBody>
          <a:bodyPr>
            <a:noAutofit/>
          </a:bodyPr>
          <a:lstStyle>
            <a:lvl1pPr>
              <a:defRPr sz="2800" cap="none" baseline="0"/>
            </a:lvl1pPr>
          </a:lstStyle>
          <a:p>
            <a:r>
              <a:rPr lang="en-US" dirty="0"/>
              <a:t>Use This Slide Template For Longer Headers With  ~ Two Rows</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304800" y="1263983"/>
            <a:ext cx="11573933" cy="4928395"/>
          </a:xfrm>
          <a:prstGeom prst="rect">
            <a:avLst/>
          </a:prstGeom>
        </p:spPr>
        <p:txBody>
          <a:bodyPr/>
          <a:lstStyle>
            <a:lvl1pPr>
              <a:spcBef>
                <a:spcPts val="1333"/>
              </a:spcBef>
              <a:defRPr sz="2667" baseline="0">
                <a:solidFill>
                  <a:schemeClr val="tx1"/>
                </a:solidFill>
              </a:defRPr>
            </a:lvl1pPr>
            <a:lvl2pPr marL="690016" indent="-378875">
              <a:buFont typeface="Arial" panose="020B0604020202020204" pitchFamily="34" charset="0"/>
              <a:buChar char="□"/>
              <a:defRPr sz="2667">
                <a:solidFill>
                  <a:schemeClr val="tx1"/>
                </a:solidFill>
              </a:defRPr>
            </a:lvl2pPr>
            <a:lvl3pPr marL="994808" indent="-298443">
              <a:tabLst/>
              <a:defRPr sz="2667">
                <a:solidFill>
                  <a:schemeClr val="tx1"/>
                </a:solidFill>
              </a:defRPr>
            </a:lvl3pPr>
            <a:lvl4pPr marL="1371566" indent="-300559">
              <a:buFont typeface="Arial" panose="020B0604020202020204" pitchFamily="34" charset="0"/>
              <a:buChar char="▫"/>
              <a:defRPr sz="2667">
                <a:solidFill>
                  <a:schemeClr val="tx1"/>
                </a:solidFill>
              </a:defRPr>
            </a:lvl4pPr>
            <a:lvl5pPr marL="1676358" indent="-302676">
              <a:buFont typeface="Arial" panose="020B0604020202020204" pitchFamily="34" charset="0"/>
              <a:buChar char="▪"/>
              <a:defRPr sz="2667">
                <a:solidFill>
                  <a:schemeClr val="tx1"/>
                </a:solidFill>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Tree>
    <p:extLst>
      <p:ext uri="{BB962C8B-B14F-4D97-AF65-F5344CB8AC3E}">
        <p14:creationId xmlns:p14="http://schemas.microsoft.com/office/powerpoint/2010/main" val="3329251395"/>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it Graphics and Text">
    <p:spTree>
      <p:nvGrpSpPr>
        <p:cNvPr id="1" name=""/>
        <p:cNvGrpSpPr/>
        <p:nvPr/>
      </p:nvGrpSpPr>
      <p:grpSpPr>
        <a:xfrm>
          <a:off x="0" y="0"/>
          <a:ext cx="0" cy="0"/>
          <a:chOff x="0" y="0"/>
          <a:chExt cx="0" cy="0"/>
        </a:xfrm>
      </p:grpSpPr>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11" name="Title 1"/>
          <p:cNvSpPr>
            <a:spLocks noGrp="1"/>
          </p:cNvSpPr>
          <p:nvPr>
            <p:ph type="title" hasCustomPrompt="1"/>
          </p:nvPr>
        </p:nvSpPr>
        <p:spPr>
          <a:xfrm>
            <a:off x="304799" y="182883"/>
            <a:ext cx="11582400" cy="537981"/>
          </a:xfrm>
        </p:spPr>
        <p:txBody>
          <a:bodyPr>
            <a:noAutofit/>
          </a:bodyPr>
          <a:lstStyle>
            <a:lvl1pPr>
              <a:defRPr sz="2800" cap="none" baseline="0"/>
            </a:lvl1pPr>
          </a:lstStyle>
          <a:p>
            <a:r>
              <a:rPr lang="en-US" dirty="0"/>
              <a:t>Use This Slide Template To Split Graphics &amp; Text</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
        <p:nvSpPr>
          <p:cNvPr id="4" name="Text Placeholder 3"/>
          <p:cNvSpPr>
            <a:spLocks noGrp="1"/>
          </p:cNvSpPr>
          <p:nvPr>
            <p:ph type="body" sz="quarter" idx="10" hasCustomPrompt="1"/>
          </p:nvPr>
        </p:nvSpPr>
        <p:spPr>
          <a:xfrm>
            <a:off x="304800" y="800643"/>
            <a:ext cx="5782235" cy="5373968"/>
          </a:xfrm>
          <a:prstGeom prst="rect">
            <a:avLst/>
          </a:prstGeom>
        </p:spPr>
        <p:txBody>
          <a:bodyPr/>
          <a:lstStyle>
            <a:lvl1pPr marR="0" algn="l" defTabSz="1219140" rtl="0" eaLnBrk="1" fontAlgn="auto" latinLnBrk="0" hangingPunct="1">
              <a:lnSpc>
                <a:spcPct val="100000"/>
              </a:lnSpc>
              <a:spcBef>
                <a:spcPts val="1333"/>
              </a:spcBef>
              <a:spcAft>
                <a:spcPts val="0"/>
              </a:spcAft>
              <a:buClrTx/>
              <a:tabLst/>
              <a:defRPr lang="en-US" sz="2667" kern="1200" baseline="0" dirty="0" smtClean="0">
                <a:solidFill>
                  <a:schemeClr val="tx1"/>
                </a:solidFill>
                <a:latin typeface="Arial" pitchFamily="34" charset="0"/>
                <a:ea typeface="+mn-ea"/>
                <a:cs typeface="Arial" pitchFamily="34" charset="0"/>
              </a:defRPr>
            </a:lvl1pPr>
            <a:lvl2pPr marL="690016" marR="0" indent="-378875" algn="l" defTabSz="1219140" rtl="0" eaLnBrk="1" fontAlgn="auto" latinLnBrk="0" hangingPunct="1">
              <a:lnSpc>
                <a:spcPct val="100000"/>
              </a:lnSpc>
              <a:spcAft>
                <a:spcPts val="0"/>
              </a:spcAft>
              <a:buClrTx/>
              <a:buFont typeface="Arial" panose="020B0604020202020204" pitchFamily="34" charset="0"/>
              <a:buChar char="□"/>
              <a:tabLst/>
              <a:defRPr lang="en-US" sz="2667" kern="1200" baseline="0" dirty="0" smtClean="0">
                <a:solidFill>
                  <a:schemeClr val="tx1"/>
                </a:solidFill>
                <a:latin typeface="Arial" pitchFamily="34" charset="0"/>
                <a:ea typeface="+mn-ea"/>
                <a:cs typeface="Arial" pitchFamily="34" charset="0"/>
              </a:defRPr>
            </a:lvl2pPr>
            <a:lvl3pPr marL="994808" marR="0" indent="-298443" algn="l" defTabSz="1219140" rtl="0" eaLnBrk="1" fontAlgn="auto" latinLnBrk="0" hangingPunct="1">
              <a:lnSpc>
                <a:spcPct val="100000"/>
              </a:lnSpc>
              <a:spcAft>
                <a:spcPts val="0"/>
              </a:spcAft>
              <a:buClrTx/>
              <a:tabLst/>
              <a:defRPr lang="en-US" sz="2667" kern="1200" baseline="0" dirty="0" smtClean="0">
                <a:solidFill>
                  <a:schemeClr val="tx1"/>
                </a:solidFill>
                <a:latin typeface="Arial" pitchFamily="34" charset="0"/>
                <a:ea typeface="+mn-ea"/>
                <a:cs typeface="Arial" pitchFamily="34" charset="0"/>
              </a:defRPr>
            </a:lvl3pPr>
            <a:lvl4pPr marL="1371566" marR="0" indent="-300559" algn="l" defTabSz="1219140" rtl="0" eaLnBrk="1" fontAlgn="auto" latinLnBrk="0" hangingPunct="1">
              <a:lnSpc>
                <a:spcPct val="100000"/>
              </a:lnSpc>
              <a:spcAft>
                <a:spcPts val="0"/>
              </a:spcAft>
              <a:buClrTx/>
              <a:buFont typeface="Arial" panose="020B0604020202020204" pitchFamily="34" charset="0"/>
              <a:buChar char="▫"/>
              <a:tabLst/>
              <a:defRPr lang="en-US" sz="2667" kern="1200" baseline="0" dirty="0" smtClean="0">
                <a:solidFill>
                  <a:schemeClr val="tx1"/>
                </a:solidFill>
                <a:latin typeface="Arial" pitchFamily="34" charset="0"/>
                <a:ea typeface="+mn-ea"/>
                <a:cs typeface="Arial" pitchFamily="34" charset="0"/>
              </a:defRPr>
            </a:lvl4pPr>
            <a:lvl5pPr marL="1676358" marR="0" indent="-302676" algn="l" defTabSz="1219140" rtl="0" eaLnBrk="1" fontAlgn="auto" latinLnBrk="0" hangingPunct="1">
              <a:lnSpc>
                <a:spcPct val="100000"/>
              </a:lnSpc>
              <a:spcAft>
                <a:spcPts val="0"/>
              </a:spcAft>
              <a:buClrTx/>
              <a:buFont typeface="Arial" panose="020B0604020202020204" pitchFamily="34" charset="0"/>
              <a:buChar char="▪"/>
              <a:tabLst/>
              <a:defRPr lang="en-US" sz="2667" kern="1200" baseline="0" dirty="0" smtClean="0">
                <a:solidFill>
                  <a:schemeClr val="tx1"/>
                </a:solidFill>
                <a:latin typeface="Arial" pitchFamily="34" charset="0"/>
                <a:ea typeface="+mn-ea"/>
                <a:cs typeface="Arial" pitchFamily="34" charset="0"/>
              </a:defRPr>
            </a:lvl5pPr>
          </a:lstStyle>
          <a:p>
            <a:pPr lvl="0"/>
            <a:r>
              <a:rPr lang="en-US" dirty="0"/>
              <a:t>Body – Arial 20</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Use 10 </a:t>
            </a:r>
            <a:r>
              <a:rPr lang="en-US" dirty="0" err="1"/>
              <a:t>pt</a:t>
            </a:r>
            <a:r>
              <a:rPr lang="en-US" dirty="0"/>
              <a:t> between paragraphs. </a:t>
            </a:r>
          </a:p>
          <a:p>
            <a:pPr lvl="0"/>
            <a:r>
              <a:rPr lang="en-US" dirty="0"/>
              <a:t>Do not add space between bullets. </a:t>
            </a:r>
          </a:p>
          <a:p>
            <a:pPr lvl="4"/>
            <a:endParaRPr lang="en-US" dirty="0"/>
          </a:p>
        </p:txBody>
      </p:sp>
      <p:sp>
        <p:nvSpPr>
          <p:cNvPr id="3" name="Picture Placeholder 2"/>
          <p:cNvSpPr>
            <a:spLocks noGrp="1"/>
          </p:cNvSpPr>
          <p:nvPr>
            <p:ph type="pic" sz="quarter" idx="11"/>
          </p:nvPr>
        </p:nvSpPr>
        <p:spPr>
          <a:xfrm>
            <a:off x="6184899" y="800642"/>
            <a:ext cx="5702300" cy="5373969"/>
          </a:xfrm>
          <a:prstGeom prst="rect">
            <a:avLst/>
          </a:prstGeom>
        </p:spPr>
        <p:txBody>
          <a:bodyPr/>
          <a:lstStyle/>
          <a:p>
            <a:endParaRPr lang="en-US" dirty="0"/>
          </a:p>
        </p:txBody>
      </p:sp>
    </p:spTree>
    <p:extLst>
      <p:ext uri="{BB962C8B-B14F-4D97-AF65-F5344CB8AC3E}">
        <p14:creationId xmlns:p14="http://schemas.microsoft.com/office/powerpoint/2010/main" val="495948261"/>
      </p:ext>
    </p:extLst>
  </p:cSld>
  <p:clrMapOvr>
    <a:masterClrMapping/>
  </p:clrMapOvr>
  <p:extLst>
    <p:ext uri="{DCECCB84-F9BA-43D5-87BE-67443E8EF086}">
      <p15:sldGuideLst xmlns:p15="http://schemas.microsoft.com/office/powerpoint/2012/main">
        <p15:guide id="1" orient="horz" pos="324">
          <p15:clr>
            <a:srgbClr val="FBAE40"/>
          </p15:clr>
        </p15:guide>
        <p15:guide id="2" pos="2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82881"/>
            <a:ext cx="11582400" cy="632908"/>
          </a:xfrm>
        </p:spPr>
        <p:txBody>
          <a:bodyPr>
            <a:normAutofit/>
          </a:bodyPr>
          <a:lstStyle>
            <a:lvl1pPr>
              <a:defRPr sz="2800" cap="none" baseline="0"/>
            </a:lvl1pPr>
          </a:lstStyle>
          <a:p>
            <a:r>
              <a:rPr lang="en-US" dirty="0"/>
              <a:t>Use This Slide Template For Tables</a:t>
            </a:r>
          </a:p>
        </p:txBody>
      </p:sp>
      <p:sp>
        <p:nvSpPr>
          <p:cNvPr id="7" name="Table Placeholder 6"/>
          <p:cNvSpPr>
            <a:spLocks noGrp="1"/>
          </p:cNvSpPr>
          <p:nvPr>
            <p:ph type="tbl" sz="quarter" idx="12"/>
          </p:nvPr>
        </p:nvSpPr>
        <p:spPr>
          <a:xfrm>
            <a:off x="304800" y="862491"/>
            <a:ext cx="11582400" cy="5228540"/>
          </a:xfrm>
          <a:prstGeom prst="rect">
            <a:avLst/>
          </a:prstGeom>
        </p:spPr>
        <p:txBody>
          <a:bodyPr>
            <a:normAutofit/>
          </a:bodyPr>
          <a:lstStyle>
            <a:lvl1pPr>
              <a:defRPr sz="2667"/>
            </a:lvl1pPr>
          </a:lstStyle>
          <a:p>
            <a:endParaRPr lang="en-US" dirty="0"/>
          </a:p>
        </p:txBody>
      </p:sp>
      <p:cxnSp>
        <p:nvCxnSpPr>
          <p:cNvPr id="9" name="Straight Connector 8"/>
          <p:cNvCxnSpPr/>
          <p:nvPr userDrawn="1"/>
        </p:nvCxnSpPr>
        <p:spPr>
          <a:xfrm>
            <a:off x="1524002"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
        <p:nvSpPr>
          <p:cNvPr id="8"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3761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10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hort Title and Content">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1879194" y="6409451"/>
            <a:ext cx="9999230"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304798" y="182881"/>
            <a:ext cx="11582400" cy="843272"/>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304803" y="1079943"/>
            <a:ext cx="11582811" cy="5074611"/>
          </a:xfrm>
        </p:spPr>
        <p:txBody>
          <a:bodyPr/>
          <a:lstStyle>
            <a:lvl1pPr marL="0" indent="0">
              <a:buNone/>
              <a:defRPr sz="2400" baseline="0"/>
            </a:lvl1pPr>
          </a:lstStyle>
          <a:p>
            <a:pPr lvl="0"/>
            <a:r>
              <a:rPr lang="en-US" dirty="0"/>
              <a:t>Insert body text here.</a:t>
            </a:r>
          </a:p>
        </p:txBody>
      </p:sp>
      <p:sp>
        <p:nvSpPr>
          <p:cNvPr id="14" name="Slide Number Placeholder 3">
            <a:extLst>
              <a:ext uri="{FF2B5EF4-FFF2-40B4-BE49-F238E27FC236}">
                <a16:creationId xmlns:a16="http://schemas.microsoft.com/office/drawing/2014/main" id="{9EB5361C-9F41-F640-B197-4C33EA94D3EE}"/>
              </a:ext>
            </a:extLst>
          </p:cNvPr>
          <p:cNvSpPr>
            <a:spLocks noGrp="1"/>
          </p:cNvSpPr>
          <p:nvPr>
            <p:ph type="sldNum" sz="quarter" idx="10"/>
          </p:nvPr>
        </p:nvSpPr>
        <p:spPr>
          <a:xfrm>
            <a:off x="10911710" y="6454606"/>
            <a:ext cx="975492" cy="365125"/>
          </a:xfrm>
        </p:spPr>
        <p:txBody>
          <a:bodyPr/>
          <a:lstStyle/>
          <a:p>
            <a:fld id="{C8146628-1A01-9741-8A8B-916D51547CC7}" type="slidenum">
              <a:rPr lang="en-US" smtClean="0"/>
              <a:pPr/>
              <a:t>‹#›</a:t>
            </a:fld>
            <a:endParaRPr lang="en-US" dirty="0"/>
          </a:p>
        </p:txBody>
      </p:sp>
      <p:sp>
        <p:nvSpPr>
          <p:cNvPr id="15" name="Footer Placeholder 3">
            <a:extLst>
              <a:ext uri="{FF2B5EF4-FFF2-40B4-BE49-F238E27FC236}">
                <a16:creationId xmlns:a16="http://schemas.microsoft.com/office/drawing/2014/main" id="{EB219749-A893-634B-81D5-5020D445F2E0}"/>
              </a:ext>
            </a:extLst>
          </p:cNvPr>
          <p:cNvSpPr>
            <a:spLocks noGrp="1"/>
          </p:cNvSpPr>
          <p:nvPr>
            <p:ph type="ftr" sz="quarter" idx="3"/>
          </p:nvPr>
        </p:nvSpPr>
        <p:spPr>
          <a:xfrm>
            <a:off x="1291572" y="6448209"/>
            <a:ext cx="9620137" cy="366183"/>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solidFill>
                <a:srgbClr val="554D56"/>
              </a:solidFill>
            </a:endParaRPr>
          </a:p>
        </p:txBody>
      </p:sp>
      <p:pic>
        <p:nvPicPr>
          <p:cNvPr id="8" name="Picture 7" descr="CC_Horz_RGB_Logo.png">
            <a:extLst>
              <a:ext uri="{FF2B5EF4-FFF2-40B4-BE49-F238E27FC236}">
                <a16:creationId xmlns:a16="http://schemas.microsoft.com/office/drawing/2014/main" id="{6284DE3F-75C4-964C-ADFB-0B0F585A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2" y="6217600"/>
            <a:ext cx="1197743" cy="472075"/>
          </a:xfrm>
          <a:prstGeom prst="rect">
            <a:avLst/>
          </a:prstGeom>
        </p:spPr>
      </p:pic>
    </p:spTree>
    <p:extLst>
      <p:ext uri="{BB962C8B-B14F-4D97-AF65-F5344CB8AC3E}">
        <p14:creationId xmlns:p14="http://schemas.microsoft.com/office/powerpoint/2010/main" val="114008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Long Header Title Page">
    <p:bg>
      <p:bgPr>
        <a:solidFill>
          <a:srgbClr val="19B9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183690"/>
            <a:ext cx="11582400" cy="599689"/>
          </a:xfrm>
        </p:spPr>
        <p:txBody>
          <a:bodyPr lIns="91440" anchor="t"/>
          <a:lstStyle>
            <a:lvl1pPr algn="ctr">
              <a:defRPr sz="3300" b="1" i="0" cap="none" baseline="0">
                <a:solidFill>
                  <a:schemeClr val="bg1"/>
                </a:solidFill>
                <a:latin typeface="Arial"/>
                <a:cs typeface="Arial"/>
              </a:defRPr>
            </a:lvl1pPr>
          </a:lstStyle>
          <a:p>
            <a:r>
              <a:rPr lang="en-US" dirty="0"/>
              <a:t>Insert Long </a:t>
            </a:r>
            <a:br>
              <a:rPr lang="en-US" dirty="0"/>
            </a:br>
            <a:r>
              <a:rPr lang="en-US" dirty="0"/>
              <a:t>Title Here</a:t>
            </a:r>
          </a:p>
        </p:txBody>
      </p:sp>
      <p:sp>
        <p:nvSpPr>
          <p:cNvPr id="3" name="Text Placeholder 2"/>
          <p:cNvSpPr>
            <a:spLocks noGrp="1"/>
          </p:cNvSpPr>
          <p:nvPr>
            <p:ph type="body" idx="1" hasCustomPrompt="1"/>
          </p:nvPr>
        </p:nvSpPr>
        <p:spPr>
          <a:xfrm>
            <a:off x="304800" y="3497843"/>
            <a:ext cx="11582400" cy="404483"/>
          </a:xfrm>
        </p:spPr>
        <p:txBody>
          <a:bodyPr lIns="91440" anchor="t" anchorCtr="0"/>
          <a:lstStyle>
            <a:lvl1pPr marL="0" indent="0" algn="ctr">
              <a:buNone/>
              <a:defRPr sz="1600" b="0" i="0" spc="0" baseline="0">
                <a:solidFill>
                  <a:schemeClr val="bg1"/>
                </a:solidFill>
                <a:latin typeface="Arial"/>
                <a:cs typeface="Aria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Presenter, Presenter Title</a:t>
            </a:r>
          </a:p>
        </p:txBody>
      </p:sp>
      <p:cxnSp>
        <p:nvCxnSpPr>
          <p:cNvPr id="9" name="Straight Connector 8"/>
          <p:cNvCxnSpPr>
            <a:cxnSpLocks/>
          </p:cNvCxnSpPr>
          <p:nvPr userDrawn="1"/>
        </p:nvCxnSpPr>
        <p:spPr>
          <a:xfrm>
            <a:off x="1555668" y="6409451"/>
            <a:ext cx="1032275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3">
            <a:extLst>
              <a:ext uri="{FF2B5EF4-FFF2-40B4-BE49-F238E27FC236}">
                <a16:creationId xmlns:a16="http://schemas.microsoft.com/office/drawing/2014/main" id="{B089F1AD-16E1-4C4A-9BE0-B29E18A0CE36}"/>
              </a:ext>
            </a:extLst>
          </p:cNvPr>
          <p:cNvSpPr>
            <a:spLocks noGrp="1"/>
          </p:cNvSpPr>
          <p:nvPr>
            <p:ph type="sldNum" sz="quarter" idx="10"/>
          </p:nvPr>
        </p:nvSpPr>
        <p:spPr>
          <a:xfrm>
            <a:off x="10911710" y="6454606"/>
            <a:ext cx="975492" cy="365125"/>
          </a:xfrm>
        </p:spPr>
        <p:txBody>
          <a:bodyPr/>
          <a:lstStyle>
            <a:lvl1pPr>
              <a:defRPr>
                <a:solidFill>
                  <a:schemeClr val="bg1"/>
                </a:solidFill>
              </a:defRPr>
            </a:lvl1pPr>
          </a:lstStyle>
          <a:p>
            <a:fld id="{C8146628-1A01-9741-8A8B-916D51547CC7}" type="slidenum">
              <a:rPr lang="en-US" smtClean="0"/>
              <a:pPr/>
              <a:t>‹#›</a:t>
            </a:fld>
            <a:endParaRPr lang="en-US" dirty="0"/>
          </a:p>
        </p:txBody>
      </p:sp>
      <p:pic>
        <p:nvPicPr>
          <p:cNvPr id="8" name="Picture 7" descr="CC_Horz_KO_Logo.png">
            <a:extLst>
              <a:ext uri="{FF2B5EF4-FFF2-40B4-BE49-F238E27FC236}">
                <a16:creationId xmlns:a16="http://schemas.microsoft.com/office/drawing/2014/main" id="{1B5DEC55-7C1F-6A4F-A1EF-608A0199A9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8276" y="6220455"/>
            <a:ext cx="1172789" cy="462240"/>
          </a:xfrm>
          <a:prstGeom prst="rect">
            <a:avLst/>
          </a:prstGeom>
        </p:spPr>
      </p:pic>
    </p:spTree>
    <p:extLst>
      <p:ext uri="{BB962C8B-B14F-4D97-AF65-F5344CB8AC3E}">
        <p14:creationId xmlns:p14="http://schemas.microsoft.com/office/powerpoint/2010/main" val="50458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524001" y="6409451"/>
            <a:ext cx="10354423"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811" y="6217599"/>
            <a:ext cx="1197743" cy="472075"/>
          </a:xfrm>
          <a:prstGeom prst="rect">
            <a:avLst/>
          </a:prstGeom>
        </p:spPr>
      </p:pic>
      <p:sp>
        <p:nvSpPr>
          <p:cNvPr id="11" name="Title 1"/>
          <p:cNvSpPr>
            <a:spLocks noGrp="1"/>
          </p:cNvSpPr>
          <p:nvPr>
            <p:ph type="title" hasCustomPrompt="1"/>
          </p:nvPr>
        </p:nvSpPr>
        <p:spPr>
          <a:xfrm>
            <a:off x="304799" y="182881"/>
            <a:ext cx="11582400" cy="843272"/>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304801" y="1079943"/>
            <a:ext cx="11582811" cy="5074611"/>
          </a:xfrm>
        </p:spPr>
        <p:txBody>
          <a:bodyPr/>
          <a:lstStyle>
            <a:lvl1pPr marL="309026" indent="-309026">
              <a:spcBef>
                <a:spcPts val="0"/>
              </a:spcBef>
              <a:buFont typeface="Arial" pitchFamily="34" charset="0"/>
              <a:buChar char="•"/>
              <a:defRPr sz="3200" baseline="0"/>
            </a:lvl1pPr>
            <a:lvl3pPr marL="2209745" indent="-241294">
              <a:spcBef>
                <a:spcPts val="0"/>
              </a:spcBef>
              <a:buSzPct val="75000"/>
              <a:buFont typeface="Arial" pitchFamily="34" charset="0"/>
              <a:buChar char="•"/>
              <a:defRPr/>
            </a:lvl3pPr>
          </a:lstStyle>
          <a:p>
            <a:pPr marL="231775" indent="-231775">
              <a:spcBef>
                <a:spcPts val="0"/>
              </a:spcBef>
            </a:pPr>
            <a:r>
              <a:rPr lang="en-US" sz="3200" dirty="0"/>
              <a:t>First Level.</a:t>
            </a:r>
          </a:p>
          <a:p>
            <a:pPr marL="990575" lvl="1" indent="-376757">
              <a:spcBef>
                <a:spcPts val="0"/>
              </a:spcBef>
              <a:buSzPct val="75000"/>
              <a:buFont typeface="Courier New" pitchFamily="49" charset="0"/>
              <a:buChar char="o"/>
            </a:pPr>
            <a:r>
              <a:rPr lang="en-US" sz="2667" dirty="0">
                <a:latin typeface="Arial" pitchFamily="34" charset="0"/>
                <a:cs typeface="Arial" pitchFamily="34" charset="0"/>
              </a:rPr>
              <a:t>Second Level.</a:t>
            </a:r>
          </a:p>
          <a:p>
            <a:pPr marL="1676358" lvl="1" indent="-313259">
              <a:spcBef>
                <a:spcPts val="0"/>
              </a:spcBef>
              <a:buSzPct val="75000"/>
              <a:buFont typeface="Wingdings" pitchFamily="2" charset="2"/>
              <a:buChar char="§"/>
            </a:pPr>
            <a:r>
              <a:rPr lang="en-US" sz="2400" dirty="0">
                <a:latin typeface="Arial" pitchFamily="34" charset="0"/>
                <a:cs typeface="Arial" pitchFamily="34" charset="0"/>
              </a:rPr>
              <a:t>Third Level.</a:t>
            </a:r>
          </a:p>
          <a:p>
            <a:pPr marL="2209745" lvl="2" indent="-241294">
              <a:spcBef>
                <a:spcPts val="0"/>
              </a:spcBef>
              <a:buSzPct val="75000"/>
              <a:buFont typeface="Arial" pitchFamily="34" charset="0"/>
              <a:buChar char="•"/>
            </a:pPr>
            <a:r>
              <a:rPr lang="en-US" sz="2133" dirty="0">
                <a:latin typeface="Arial" pitchFamily="34" charset="0"/>
                <a:cs typeface="Arial" pitchFamily="34" charset="0"/>
              </a:rPr>
              <a:t>Fourth</a:t>
            </a:r>
            <a:r>
              <a:rPr lang="en-US" sz="2133" baseline="0" dirty="0">
                <a:latin typeface="Arial" pitchFamily="34" charset="0"/>
                <a:cs typeface="Arial" pitchFamily="34" charset="0"/>
              </a:rPr>
              <a:t> Level.</a:t>
            </a:r>
            <a:endParaRPr lang="en-US" sz="2133" dirty="0"/>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34063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11582400" cy="1227909"/>
          </a:xfrm>
          <a:prstGeom prst="rect">
            <a:avLst/>
          </a:prstGeom>
        </p:spPr>
        <p:txBody>
          <a:bodyPr vert="horz" lIns="91440" tIns="45720" rIns="91440" bIns="45720" rtlCol="0" anchor="t">
            <a:normAutofit/>
          </a:bodyPr>
          <a:lstStyle/>
          <a:p>
            <a:r>
              <a:rPr lang="en-US" dirty="0"/>
              <a:t>Click To Edit Master Style</a:t>
            </a:r>
          </a:p>
        </p:txBody>
      </p:sp>
      <p:sp>
        <p:nvSpPr>
          <p:cNvPr id="13" name="Slide Number Placeholder 5"/>
          <p:cNvSpPr>
            <a:spLocks noGrp="1"/>
          </p:cNvSpPr>
          <p:nvPr>
            <p:ph type="sldNum" sz="quarter" idx="4"/>
          </p:nvPr>
        </p:nvSpPr>
        <p:spPr>
          <a:xfrm>
            <a:off x="10911711"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08345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80" r:id="rId9"/>
  </p:sldLayoutIdLst>
  <p:hf hdr="0" ftr="0"/>
  <p:txStyles>
    <p:titleStyle>
      <a:lvl1pPr algn="l" defTabSz="1219140" rtl="0" eaLnBrk="1" latinLnBrk="0" hangingPunct="1">
        <a:spcBef>
          <a:spcPct val="0"/>
        </a:spcBef>
        <a:buNone/>
        <a:defRPr sz="2800" b="1" kern="1200" baseline="0">
          <a:solidFill>
            <a:srgbClr val="19B9CA"/>
          </a:solidFill>
          <a:latin typeface="Arial" pitchFamily="34" charset="0"/>
          <a:ea typeface="+mj-ea"/>
          <a:cs typeface="Arial" pitchFamily="34" charset="0"/>
        </a:defRPr>
      </a:lvl1pPr>
    </p:titleStyle>
    <p:bodyStyle>
      <a:lvl1pPr marL="0" marR="0" indent="0" algn="l" defTabSz="1219140" rtl="0" eaLnBrk="1" fontAlgn="auto" latinLnBrk="0" hangingPunct="1">
        <a:lnSpc>
          <a:spcPct val="100000"/>
        </a:lnSpc>
        <a:spcBef>
          <a:spcPts val="0"/>
        </a:spcBef>
        <a:spcAft>
          <a:spcPts val="0"/>
        </a:spcAft>
        <a:buClrTx/>
        <a:buSzTx/>
        <a:buFontTx/>
        <a:buNone/>
        <a:tabLst/>
        <a:defRPr lang="en-US" sz="3200" kern="1200" dirty="0" smtClean="0">
          <a:solidFill>
            <a:srgbClr val="554D56"/>
          </a:solidFill>
          <a:latin typeface="Arial" pitchFamily="34" charset="0"/>
          <a:ea typeface="+mn-ea"/>
          <a:cs typeface="Arial" pitchFamily="34" charset="0"/>
        </a:defRPr>
      </a:lvl1pPr>
      <a:lvl2pPr marL="990550" marR="0" indent="-380981" algn="l" defTabSz="1219140" rtl="0" eaLnBrk="1" fontAlgn="auto" latinLnBrk="0" hangingPunct="1">
        <a:lnSpc>
          <a:spcPct val="100000"/>
        </a:lnSpc>
        <a:spcBef>
          <a:spcPts val="0"/>
        </a:spcBef>
        <a:spcAft>
          <a:spcPts val="0"/>
        </a:spcAft>
        <a:buClrTx/>
        <a:buSzPct val="75000"/>
        <a:buFont typeface="Wingdings" panose="05000000000000000000" pitchFamily="2" charset="2"/>
        <a:buChar char="q"/>
        <a:tabLst/>
        <a:defRPr lang="en-US" sz="3200" kern="1200" dirty="0" smtClean="0">
          <a:solidFill>
            <a:srgbClr val="554D56"/>
          </a:solidFill>
          <a:latin typeface="Arial" pitchFamily="34" charset="0"/>
          <a:ea typeface="+mn-ea"/>
          <a:cs typeface="Arial" pitchFamily="34" charset="0"/>
        </a:defRPr>
      </a:lvl2pPr>
      <a:lvl3pPr marL="1678433" marR="0" indent="-300551" algn="l" defTabSz="1219140" rtl="0" eaLnBrk="1" fontAlgn="auto" latinLnBrk="0" hangingPunct="1">
        <a:lnSpc>
          <a:spcPct val="100000"/>
        </a:lnSpc>
        <a:spcBef>
          <a:spcPts val="0"/>
        </a:spcBef>
        <a:spcAft>
          <a:spcPts val="0"/>
        </a:spcAft>
        <a:buClrTx/>
        <a:buSzTx/>
        <a:buFont typeface="Wingdings" pitchFamily="2" charset="2"/>
        <a:buChar char="§"/>
        <a:tabLst/>
        <a:defRPr lang="en-US" sz="3200" kern="1200" dirty="0" smtClean="0">
          <a:solidFill>
            <a:srgbClr val="554D56"/>
          </a:solidFill>
          <a:latin typeface="Arial" pitchFamily="34" charset="0"/>
          <a:ea typeface="+mn-ea"/>
          <a:cs typeface="Arial" pitchFamily="34" charset="0"/>
        </a:defRPr>
      </a:lvl3pPr>
      <a:lvl4pPr marL="2209690" marR="0" indent="-230706" algn="l" defTabSz="1219140" rtl="0" eaLnBrk="1" fontAlgn="auto" latinLnBrk="0" hangingPunct="1">
        <a:lnSpc>
          <a:spcPct val="100000"/>
        </a:lnSpc>
        <a:spcBef>
          <a:spcPts val="0"/>
        </a:spcBef>
        <a:spcAft>
          <a:spcPts val="0"/>
        </a:spcAft>
        <a:buClrTx/>
        <a:buSzTx/>
        <a:buFont typeface="Arial" pitchFamily="34" charset="0"/>
        <a:buChar char="•"/>
        <a:tabLst/>
        <a:defRPr lang="en-US" sz="3200" kern="1200" dirty="0" smtClean="0">
          <a:solidFill>
            <a:srgbClr val="554D56"/>
          </a:solidFill>
          <a:latin typeface="Arial" pitchFamily="34" charset="0"/>
          <a:ea typeface="+mn-ea"/>
          <a:cs typeface="Arial" pitchFamily="34" charset="0"/>
        </a:defRPr>
      </a:lvl4pPr>
      <a:lvl5pPr marL="2743062" marR="0" indent="-304784" algn="l" defTabSz="1219140" rtl="0" eaLnBrk="1" fontAlgn="auto" latinLnBrk="0" hangingPunct="1">
        <a:lnSpc>
          <a:spcPct val="100000"/>
        </a:lnSpc>
        <a:spcBef>
          <a:spcPts val="0"/>
        </a:spcBef>
        <a:spcAft>
          <a:spcPts val="0"/>
        </a:spcAft>
        <a:buClrTx/>
        <a:buSzTx/>
        <a:buFont typeface="Arial" pitchFamily="34" charset="0"/>
        <a:buChar char="»"/>
        <a:tabLst/>
        <a:defRPr lang="en-US" sz="3200" kern="1200" dirty="0">
          <a:solidFill>
            <a:srgbClr val="554D56"/>
          </a:solidFill>
          <a:latin typeface="Arial" pitchFamily="34" charset="0"/>
          <a:ea typeface="+mn-ea"/>
          <a:cs typeface="Arial"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6">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2880"/>
            <a:ext cx="11582400" cy="839096"/>
          </a:xfrm>
          <a:prstGeom prst="rect">
            <a:avLst/>
          </a:prstGeom>
        </p:spPr>
        <p:txBody>
          <a:bodyPr vert="horz" lIns="91440" tIns="45720" rIns="91440" bIns="45720" rtlCol="0" anchor="t">
            <a:normAutofit/>
          </a:bodyPr>
          <a:lstStyle/>
          <a:p>
            <a:r>
              <a:rPr lang="en-US" dirty="0"/>
              <a:t>CLICK TO EDIT MASTER STYLE</a:t>
            </a:r>
          </a:p>
        </p:txBody>
      </p:sp>
      <p:sp>
        <p:nvSpPr>
          <p:cNvPr id="3" name="Text Placeholder 2"/>
          <p:cNvSpPr>
            <a:spLocks noGrp="1"/>
          </p:cNvSpPr>
          <p:nvPr>
            <p:ph type="body" idx="1"/>
          </p:nvPr>
        </p:nvSpPr>
        <p:spPr>
          <a:xfrm>
            <a:off x="304800" y="1086523"/>
            <a:ext cx="11582400" cy="5018125"/>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10911710" y="6362748"/>
            <a:ext cx="975492" cy="365125"/>
          </a:xfrm>
          <a:prstGeom prst="rect">
            <a:avLst/>
          </a:prstGeom>
        </p:spPr>
        <p:txBody>
          <a:bodyPr vert="horz" lIns="91440" tIns="45720" rIns="91440" bIns="45720" rtlCol="0" anchor="ctr"/>
          <a:lstStyle>
            <a:lvl1pPr algn="r">
              <a:defRPr sz="933"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17438398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1219170" rtl="0" eaLnBrk="1" latinLnBrk="0" hangingPunct="1">
        <a:spcBef>
          <a:spcPct val="0"/>
        </a:spcBef>
        <a:buNone/>
        <a:defRPr sz="3733" b="1" kern="1200" baseline="0">
          <a:solidFill>
            <a:srgbClr val="19B9CA"/>
          </a:solidFill>
          <a:latin typeface="Arial" pitchFamily="34" charset="0"/>
          <a:ea typeface="+mj-ea"/>
          <a:cs typeface="Arial" pitchFamily="34" charset="0"/>
        </a:defRPr>
      </a:lvl1pPr>
    </p:titleStyle>
    <p:bodyStyle>
      <a:lvl1pPr marL="457189" indent="-457189" algn="l" defTabSz="1219170" rtl="0" eaLnBrk="1" latinLnBrk="0" hangingPunct="1">
        <a:spcBef>
          <a:spcPts val="0"/>
        </a:spcBef>
        <a:buFont typeface="Arial" pitchFamily="34" charset="0"/>
        <a:buChar char="•"/>
        <a:defRPr sz="3200" kern="1200">
          <a:solidFill>
            <a:srgbClr val="554D56"/>
          </a:solidFill>
          <a:latin typeface="Arial" pitchFamily="34" charset="0"/>
          <a:ea typeface="+mn-ea"/>
          <a:cs typeface="Arial" pitchFamily="34" charset="0"/>
        </a:defRPr>
      </a:lvl1pPr>
      <a:lvl2pPr marL="990575" indent="-380990" algn="l" defTabSz="1219170" rtl="0" eaLnBrk="1" latinLnBrk="0" hangingPunct="1">
        <a:spcBef>
          <a:spcPts val="0"/>
        </a:spcBef>
        <a:buSzPct val="75000"/>
        <a:buFont typeface="Courier New" pitchFamily="49" charset="0"/>
        <a:buChar char="o"/>
        <a:defRPr sz="2667" kern="1200">
          <a:solidFill>
            <a:srgbClr val="554D56"/>
          </a:solidFill>
          <a:latin typeface="Arial" pitchFamily="34" charset="0"/>
          <a:ea typeface="+mn-ea"/>
          <a:cs typeface="Arial" pitchFamily="34" charset="0"/>
        </a:defRPr>
      </a:lvl2pPr>
      <a:lvl3pPr marL="1678475" indent="-300559" algn="l" defTabSz="1219170" rtl="0" eaLnBrk="1" latinLnBrk="0" hangingPunct="1">
        <a:spcBef>
          <a:spcPts val="0"/>
        </a:spcBef>
        <a:buFont typeface="Wingdings" pitchFamily="2" charset="2"/>
        <a:buChar char="§"/>
        <a:defRPr sz="2400" kern="1200">
          <a:solidFill>
            <a:srgbClr val="554D56"/>
          </a:solidFill>
          <a:latin typeface="Arial" pitchFamily="34" charset="0"/>
          <a:ea typeface="+mn-ea"/>
          <a:cs typeface="Arial" pitchFamily="34" charset="0"/>
        </a:defRPr>
      </a:lvl3pPr>
      <a:lvl4pPr marL="2209745" indent="-230712" algn="l" defTabSz="1219170" rtl="0" eaLnBrk="1" latinLnBrk="0" hangingPunct="1">
        <a:spcBef>
          <a:spcPts val="0"/>
        </a:spcBef>
        <a:buFont typeface="Arial" pitchFamily="34" charset="0"/>
        <a:buChar char="•"/>
        <a:defRPr sz="2133" kern="1200">
          <a:solidFill>
            <a:srgbClr val="554D56"/>
          </a:solidFill>
          <a:latin typeface="Arial" pitchFamily="34" charset="0"/>
          <a:ea typeface="+mn-ea"/>
          <a:cs typeface="Arial" pitchFamily="34" charset="0"/>
        </a:defRPr>
      </a:lvl4pPr>
      <a:lvl5pPr marL="2743131" indent="-304792" algn="l" defTabSz="1219170" rtl="0" eaLnBrk="1" latinLnBrk="0" hangingPunct="1">
        <a:spcBef>
          <a:spcPts val="0"/>
        </a:spcBef>
        <a:buFont typeface="Arial" pitchFamily="34" charset="0"/>
        <a:buChar char="»"/>
        <a:defRPr sz="1867" kern="1200">
          <a:solidFill>
            <a:srgbClr val="554D5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hyperlink" Target="https://www.coveredca.com/individuals-and-families/getting-covered/dental-coverage/family/" TargetMode="Externa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5.svg"/><Relationship Id="rId5" Type="http://schemas.openxmlformats.org/officeDocument/2006/relationships/image" Target="../media/image20.pn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19.svg"/><Relationship Id="rId9" Type="http://schemas.openxmlformats.org/officeDocument/2006/relationships/hyperlink" Target="https://www.coveredca.com/vision/adult/" TargetMode="External"/><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g"/><Relationship Id="rId18" Type="http://schemas.openxmlformats.org/officeDocument/2006/relationships/image" Target="../media/image51.jpg"/><Relationship Id="rId3" Type="http://schemas.openxmlformats.org/officeDocument/2006/relationships/image" Target="../media/image36.jpg"/><Relationship Id="rId21" Type="http://schemas.openxmlformats.org/officeDocument/2006/relationships/image" Target="../media/image54.jpg"/><Relationship Id="rId7" Type="http://schemas.openxmlformats.org/officeDocument/2006/relationships/image" Target="../media/image40.jpg"/><Relationship Id="rId12" Type="http://schemas.openxmlformats.org/officeDocument/2006/relationships/image" Target="../media/image45.jpg"/><Relationship Id="rId17" Type="http://schemas.openxmlformats.org/officeDocument/2006/relationships/image" Target="../media/image50.jpg"/><Relationship Id="rId2" Type="http://schemas.openxmlformats.org/officeDocument/2006/relationships/image" Target="../media/image35.jpg"/><Relationship Id="rId16" Type="http://schemas.openxmlformats.org/officeDocument/2006/relationships/image" Target="../media/image49.jpg"/><Relationship Id="rId20"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jpg"/><Relationship Id="rId15" Type="http://schemas.openxmlformats.org/officeDocument/2006/relationships/image" Target="../media/image48.jpg"/><Relationship Id="rId10" Type="http://schemas.openxmlformats.org/officeDocument/2006/relationships/image" Target="../media/image43.jpg"/><Relationship Id="rId19" Type="http://schemas.openxmlformats.org/officeDocument/2006/relationships/image" Target="../media/image52.jpg"/><Relationship Id="rId4" Type="http://schemas.openxmlformats.org/officeDocument/2006/relationships/image" Target="../media/image37.jpg"/><Relationship Id="rId9" Type="http://schemas.openxmlformats.org/officeDocument/2006/relationships/image" Target="../media/image42.jpg"/><Relationship Id="rId14" Type="http://schemas.openxmlformats.org/officeDocument/2006/relationships/image" Target="../media/image47.jpg"/></Relationships>
</file>

<file path=ppt/slides/_rels/slide1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hyperlink" Target="tel:+18003001506" TargetMode="External"/><Relationship Id="rId4" Type="http://schemas.openxmlformats.org/officeDocument/2006/relationships/image" Target="../media/image60.png"/><Relationship Id="rId9" Type="http://schemas.openxmlformats.org/officeDocument/2006/relationships/image" Target="../media/image65.svg"/></Relationships>
</file>

<file path=ppt/slides/_rels/slide24.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7.jpeg"/><Relationship Id="rId5" Type="http://schemas.openxmlformats.org/officeDocument/2006/relationships/hyperlink" Target="https://storefronts.coveredca.com/" TargetMode="External"/><Relationship Id="rId4" Type="http://schemas.openxmlformats.org/officeDocument/2006/relationships/hyperlink" Target="https://www.coveredca.com/support/agent-finder/licensed-insurance-agent"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hbex.coveredca.com/toolkit/collateral.html" TargetMode="Externa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2" Type="http://schemas.openxmlformats.org/officeDocument/2006/relationships/hyperlink" Target="http://hbex.coveredca.com/data-researc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mailto:externalaffairs@covered.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EXTERNALAFFAIRS@COVERED.CA.GOV"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A857B85B-8A49-4548-B183-55D171591C8A}"/>
              </a:ext>
            </a:extLst>
          </p:cNvPr>
          <p:cNvPicPr/>
          <p:nvPr/>
        </p:nvPicPr>
        <p:blipFill>
          <a:blip r:embed="rId2" cstate="print"/>
          <a:stretch>
            <a:fillRect/>
          </a:stretch>
        </p:blipFill>
        <p:spPr>
          <a:xfrm>
            <a:off x="5208669" y="1059032"/>
            <a:ext cx="2042965" cy="2592194"/>
          </a:xfrm>
          <a:prstGeom prst="rect">
            <a:avLst/>
          </a:prstGeom>
        </p:spPr>
      </p:pic>
      <p:pic>
        <p:nvPicPr>
          <p:cNvPr id="3" name="object 4">
            <a:extLst>
              <a:ext uri="{FF2B5EF4-FFF2-40B4-BE49-F238E27FC236}">
                <a16:creationId xmlns:a16="http://schemas.microsoft.com/office/drawing/2014/main" id="{075F3382-8B1F-6C48-B514-1269502C67C4}"/>
              </a:ext>
            </a:extLst>
          </p:cNvPr>
          <p:cNvPicPr/>
          <p:nvPr/>
        </p:nvPicPr>
        <p:blipFill>
          <a:blip r:embed="rId3" cstate="print"/>
          <a:stretch>
            <a:fillRect/>
          </a:stretch>
        </p:blipFill>
        <p:spPr>
          <a:xfrm>
            <a:off x="1844096" y="3917879"/>
            <a:ext cx="8772113" cy="1487499"/>
          </a:xfrm>
          <a:prstGeom prst="rect">
            <a:avLst/>
          </a:prstGeom>
        </p:spPr>
      </p:pic>
    </p:spTree>
    <p:extLst>
      <p:ext uri="{BB962C8B-B14F-4D97-AF65-F5344CB8AC3E}">
        <p14:creationId xmlns:p14="http://schemas.microsoft.com/office/powerpoint/2010/main" val="22231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1874-871C-4D02-A9CB-79C208BC5881}"/>
              </a:ext>
            </a:extLst>
          </p:cNvPr>
          <p:cNvSpPr>
            <a:spLocks noGrp="1"/>
          </p:cNvSpPr>
          <p:nvPr>
            <p:ph type="title"/>
          </p:nvPr>
        </p:nvSpPr>
        <p:spPr>
          <a:xfrm>
            <a:off x="430634" y="207762"/>
            <a:ext cx="11582400" cy="843272"/>
          </a:xfrm>
        </p:spPr>
        <p:txBody>
          <a:bodyPr>
            <a:normAutofit/>
          </a:bodyPr>
          <a:lstStyle/>
          <a:p>
            <a:r>
              <a:rPr lang="en-US" sz="2800" dirty="0"/>
              <a:t>INFLATION REDUCTION ACT SUBSIDY EXTENSION</a:t>
            </a:r>
          </a:p>
        </p:txBody>
      </p:sp>
      <p:sp>
        <p:nvSpPr>
          <p:cNvPr id="3" name="Text Placeholder 2">
            <a:extLst>
              <a:ext uri="{FF2B5EF4-FFF2-40B4-BE49-F238E27FC236}">
                <a16:creationId xmlns:a16="http://schemas.microsoft.com/office/drawing/2014/main" id="{9E3892C2-5351-424F-9565-76C8D5EF8CA1}"/>
              </a:ext>
            </a:extLst>
          </p:cNvPr>
          <p:cNvSpPr>
            <a:spLocks noGrp="1"/>
          </p:cNvSpPr>
          <p:nvPr>
            <p:ph type="body" sz="quarter" idx="13"/>
          </p:nvPr>
        </p:nvSpPr>
        <p:spPr>
          <a:xfrm>
            <a:off x="304388" y="1288137"/>
            <a:ext cx="11582811" cy="5074611"/>
          </a:xfrm>
        </p:spPr>
        <p:txBody>
          <a:bodyPr>
            <a:normAutofit/>
          </a:bodyPr>
          <a:lstStyle/>
          <a:p>
            <a:pPr marL="457200" indent="-457200">
              <a:buFont typeface="Arial" panose="020B0604020202020204" pitchFamily="34" charset="0"/>
              <a:buChar char="•"/>
            </a:pPr>
            <a:r>
              <a:rPr lang="en-US" sz="2200" dirty="0"/>
              <a:t>Nearly a quarter of subsidized enrollees have a $0 monthly premium in 2022. </a:t>
            </a:r>
          </a:p>
          <a:p>
            <a:endParaRPr lang="en-US" sz="2200" dirty="0"/>
          </a:p>
          <a:p>
            <a:pPr marL="457200" indent="-457200">
              <a:buFont typeface="Arial" panose="020B0604020202020204" pitchFamily="34" charset="0"/>
              <a:buChar char="•"/>
            </a:pPr>
            <a:r>
              <a:rPr lang="en-US" sz="2200" dirty="0"/>
              <a:t>Nearly half of enrollees pay $50 or less per month.</a:t>
            </a:r>
          </a:p>
          <a:p>
            <a:endParaRPr lang="en-US" sz="2200" dirty="0"/>
          </a:p>
          <a:p>
            <a:pPr marL="457200" indent="-457200">
              <a:buFont typeface="Arial" panose="020B0604020202020204" pitchFamily="34" charset="0"/>
              <a:buChar char="•"/>
            </a:pPr>
            <a:r>
              <a:rPr lang="en-US" sz="2200" dirty="0"/>
              <a:t>Nearly half of current enrollees with incomes under 400% FPL can enroll in a Silver plan for less than $10 a month in 2023.</a:t>
            </a:r>
          </a:p>
          <a:p>
            <a:endParaRPr lang="en-US" sz="2200" dirty="0"/>
          </a:p>
          <a:p>
            <a:pPr marL="457200" indent="-457200">
              <a:buFont typeface="Arial" panose="020B0604020202020204" pitchFamily="34" charset="0"/>
              <a:buChar char="•"/>
            </a:pPr>
            <a:r>
              <a:rPr lang="en-US" sz="2200" dirty="0"/>
              <a:t>About 260,000 uninsured Californians could get covered with a Covered CA plan for under $10 a month. Of these, over 240,000 could get a Bronze plan for free. </a:t>
            </a:r>
          </a:p>
          <a:p>
            <a:endParaRPr lang="en-US" dirty="0"/>
          </a:p>
        </p:txBody>
      </p:sp>
      <p:sp>
        <p:nvSpPr>
          <p:cNvPr id="4" name="Slide Number Placeholder 3">
            <a:extLst>
              <a:ext uri="{FF2B5EF4-FFF2-40B4-BE49-F238E27FC236}">
                <a16:creationId xmlns:a16="http://schemas.microsoft.com/office/drawing/2014/main" id="{BC0B4AF0-787C-47D9-A376-AB410102CD5D}"/>
              </a:ext>
            </a:extLst>
          </p:cNvPr>
          <p:cNvSpPr>
            <a:spLocks noGrp="1"/>
          </p:cNvSpPr>
          <p:nvPr>
            <p:ph type="sldNum" sz="quarter" idx="4"/>
          </p:nvPr>
        </p:nvSpPr>
        <p:spPr/>
        <p:txBody>
          <a:bodyPr/>
          <a:lstStyle/>
          <a:p>
            <a:fld id="{C8146628-1A01-9741-8A8B-916D51547CC7}" type="slidenum">
              <a:rPr lang="en-US" smtClean="0"/>
              <a:pPr/>
              <a:t>9</a:t>
            </a:fld>
            <a:endParaRPr lang="en-US" dirty="0"/>
          </a:p>
        </p:txBody>
      </p:sp>
    </p:spTree>
    <p:extLst>
      <p:ext uri="{BB962C8B-B14F-4D97-AF65-F5344CB8AC3E}">
        <p14:creationId xmlns:p14="http://schemas.microsoft.com/office/powerpoint/2010/main" val="3498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CC11C-73A2-4743-88CB-89E3A0A05A1C}"/>
              </a:ext>
            </a:extLst>
          </p:cNvPr>
          <p:cNvSpPr>
            <a:spLocks noGrp="1"/>
          </p:cNvSpPr>
          <p:nvPr>
            <p:ph type="title"/>
          </p:nvPr>
        </p:nvSpPr>
        <p:spPr>
          <a:xfrm>
            <a:off x="304800" y="2764031"/>
            <a:ext cx="11582400" cy="1293757"/>
          </a:xfrm>
        </p:spPr>
        <p:txBody>
          <a:bodyPr>
            <a:normAutofit/>
          </a:bodyPr>
          <a:lstStyle/>
          <a:p>
            <a:r>
              <a:rPr lang="en-US" sz="3600" dirty="0">
                <a:solidFill>
                  <a:srgbClr val="FFFFFF"/>
                </a:solidFill>
              </a:rPr>
              <a:t>PRODUCTS</a:t>
            </a:r>
            <a:r>
              <a:rPr lang="en-US" sz="3600" spc="-50" dirty="0">
                <a:solidFill>
                  <a:srgbClr val="FFFFFF"/>
                </a:solidFill>
              </a:rPr>
              <a:t> </a:t>
            </a:r>
            <a:r>
              <a:rPr lang="en-US" sz="3600" spc="-10" dirty="0">
                <a:solidFill>
                  <a:srgbClr val="FFFFFF"/>
                </a:solidFill>
              </a:rPr>
              <a:t>OFFERED</a:t>
            </a:r>
            <a:r>
              <a:rPr lang="en-US" sz="3600" spc="-25" dirty="0">
                <a:solidFill>
                  <a:srgbClr val="FFFFFF"/>
                </a:solidFill>
              </a:rPr>
              <a:t> </a:t>
            </a:r>
            <a:r>
              <a:rPr lang="en-US" sz="3600" dirty="0">
                <a:solidFill>
                  <a:srgbClr val="FFFFFF"/>
                </a:solidFill>
              </a:rPr>
              <a:t>THROUGH </a:t>
            </a:r>
            <a:r>
              <a:rPr lang="en-US" sz="3600" spc="-985" dirty="0">
                <a:solidFill>
                  <a:srgbClr val="FFFFFF"/>
                </a:solidFill>
              </a:rPr>
              <a:t> </a:t>
            </a:r>
            <a:br>
              <a:rPr lang="en-US" sz="3600" spc="-985" dirty="0">
                <a:solidFill>
                  <a:srgbClr val="FFFFFF"/>
                </a:solidFill>
              </a:rPr>
            </a:br>
            <a:r>
              <a:rPr lang="en-US" sz="3600" spc="-5" dirty="0">
                <a:solidFill>
                  <a:srgbClr val="FFFFFF"/>
                </a:solidFill>
              </a:rPr>
              <a:t>COVERED</a:t>
            </a:r>
            <a:r>
              <a:rPr lang="en-US" sz="3600" spc="-15" dirty="0">
                <a:solidFill>
                  <a:srgbClr val="FFFFFF"/>
                </a:solidFill>
              </a:rPr>
              <a:t> </a:t>
            </a:r>
            <a:r>
              <a:rPr lang="en-US" sz="3600" dirty="0">
                <a:solidFill>
                  <a:srgbClr val="FFFFFF"/>
                </a:solidFill>
              </a:rPr>
              <a:t>CALIFORNIA</a:t>
            </a:r>
            <a:endParaRPr lang="en-US" dirty="0"/>
          </a:p>
        </p:txBody>
      </p:sp>
      <p:sp>
        <p:nvSpPr>
          <p:cNvPr id="4" name="Text Placeholder 3">
            <a:extLst>
              <a:ext uri="{FF2B5EF4-FFF2-40B4-BE49-F238E27FC236}">
                <a16:creationId xmlns:a16="http://schemas.microsoft.com/office/drawing/2014/main" id="{6F810E42-ACE6-4575-86A6-C8858E00F7D7}"/>
              </a:ext>
            </a:extLst>
          </p:cNvPr>
          <p:cNvSpPr>
            <a:spLocks noGrp="1"/>
          </p:cNvSpPr>
          <p:nvPr>
            <p:ph type="body" idx="1"/>
          </p:nvPr>
        </p:nvSpPr>
        <p:spPr/>
        <p:txBody>
          <a:bodyPr/>
          <a:lstStyle/>
          <a:p>
            <a:pPr algn="ctr"/>
            <a:endParaRPr lang="en-US" sz="4400" dirty="0"/>
          </a:p>
          <a:p>
            <a:pPr algn="ctr"/>
            <a:endParaRPr lang="en-US" sz="4400" dirty="0"/>
          </a:p>
        </p:txBody>
      </p:sp>
      <p:sp>
        <p:nvSpPr>
          <p:cNvPr id="3" name="Slide Number Placeholder 2">
            <a:extLst>
              <a:ext uri="{FF2B5EF4-FFF2-40B4-BE49-F238E27FC236}">
                <a16:creationId xmlns:a16="http://schemas.microsoft.com/office/drawing/2014/main" id="{81471406-CDF0-48EA-AB71-E38FB9D444D7}"/>
              </a:ext>
            </a:extLst>
          </p:cNvPr>
          <p:cNvSpPr>
            <a:spLocks noGrp="1"/>
          </p:cNvSpPr>
          <p:nvPr>
            <p:ph type="sldNum" sz="quarter" idx="10"/>
          </p:nvPr>
        </p:nvSpPr>
        <p:spPr>
          <a:xfrm>
            <a:off x="10911710" y="6359603"/>
            <a:ext cx="975492" cy="365125"/>
          </a:xfrm>
        </p:spPr>
        <p:txBody>
          <a:bodyPr/>
          <a:lstStyle/>
          <a:p>
            <a:fld id="{C8146628-1A01-9741-8A8B-916D51547CC7}" type="slidenum">
              <a:rPr lang="en-US" smtClean="0"/>
              <a:pPr/>
              <a:t>10</a:t>
            </a:fld>
            <a:endParaRPr lang="en-US" dirty="0"/>
          </a:p>
        </p:txBody>
      </p:sp>
    </p:spTree>
    <p:extLst>
      <p:ext uri="{BB962C8B-B14F-4D97-AF65-F5344CB8AC3E}">
        <p14:creationId xmlns:p14="http://schemas.microsoft.com/office/powerpoint/2010/main" val="145196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dirty="0"/>
              <a:t>2023 COVERED CALIFORNIA QUALIFIED HEALTH PLAN COMPANIES</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11</a:t>
            </a:fld>
            <a:endParaRPr lang="en-US" dirty="0"/>
          </a:p>
        </p:txBody>
      </p:sp>
      <p:sp>
        <p:nvSpPr>
          <p:cNvPr id="18" name="Text Placeholder 2">
            <a:extLst>
              <a:ext uri="{FF2B5EF4-FFF2-40B4-BE49-F238E27FC236}">
                <a16:creationId xmlns:a16="http://schemas.microsoft.com/office/drawing/2014/main" id="{1FEBF565-11BB-AA4A-9C7F-D1CCD94523F3}"/>
              </a:ext>
            </a:extLst>
          </p:cNvPr>
          <p:cNvSpPr txBox="1">
            <a:spLocks/>
          </p:cNvSpPr>
          <p:nvPr/>
        </p:nvSpPr>
        <p:spPr>
          <a:xfrm>
            <a:off x="455610" y="1348383"/>
            <a:ext cx="3461960" cy="5459460"/>
          </a:xfrm>
          <a:prstGeom prst="rect">
            <a:avLst/>
          </a:prstGeom>
        </p:spPr>
        <p:txBody>
          <a:bodyPr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5744" indent="-235744" defTabSz="754362">
              <a:buFont typeface="Arial" panose="020B0604020202020204" pitchFamily="34" charset="0"/>
              <a:buChar char="•"/>
              <a:defRPr/>
            </a:pPr>
            <a:r>
              <a:rPr lang="en-US" dirty="0">
                <a:solidFill>
                  <a:srgbClr val="595959"/>
                </a:solidFill>
                <a:latin typeface="Arial" panose="020B0604020202020204" pitchFamily="34" charset="0"/>
                <a:cs typeface="Arial" panose="020B0604020202020204" pitchFamily="34" charset="0"/>
              </a:rPr>
              <a:t>Covered California provides quality health coverage from private health insurance companies.</a:t>
            </a:r>
          </a:p>
          <a:p>
            <a:pPr marL="235744" indent="-235744" defTabSz="754362">
              <a:buFont typeface="Arial" panose="020B0604020202020204" pitchFamily="34" charset="0"/>
              <a:buChar char="•"/>
              <a:defRPr/>
            </a:pPr>
            <a:endParaRPr lang="en-US" dirty="0">
              <a:solidFill>
                <a:srgbClr val="595959"/>
              </a:solidFill>
              <a:latin typeface="Arial" panose="020B0604020202020204" pitchFamily="34" charset="0"/>
              <a:cs typeface="Arial" panose="020B0604020202020204" pitchFamily="34" charset="0"/>
            </a:endParaRPr>
          </a:p>
          <a:p>
            <a:pPr marL="235744" indent="-235744" defTabSz="754362">
              <a:buFont typeface="Arial" panose="020B0604020202020204" pitchFamily="34" charset="0"/>
              <a:buChar char="•"/>
              <a:defRPr/>
            </a:pPr>
            <a:r>
              <a:rPr lang="en-US" dirty="0">
                <a:solidFill>
                  <a:srgbClr val="595959"/>
                </a:solidFill>
                <a:latin typeface="Arial" panose="020B0604020202020204" pitchFamily="34" charset="0"/>
                <a:cs typeface="Arial" panose="020B0604020202020204" pitchFamily="34" charset="0"/>
              </a:rPr>
              <a:t>Health companies offer one or more of these products: PPO, HMO, and/or EPO; and a wide variety of doctors and hospitals.</a:t>
            </a:r>
          </a:p>
          <a:p>
            <a:pPr marL="235744" indent="-235744" defTabSz="754362">
              <a:buFont typeface="Arial" panose="020B0604020202020204" pitchFamily="34" charset="0"/>
              <a:buChar char="•"/>
              <a:defRPr/>
            </a:pPr>
            <a:endParaRPr lang="en-US" dirty="0">
              <a:solidFill>
                <a:srgbClr val="595959"/>
              </a:solidFill>
              <a:latin typeface="Arial" panose="020B0604020202020204" pitchFamily="34" charset="0"/>
              <a:cs typeface="Arial" panose="020B0604020202020204" pitchFamily="34" charset="0"/>
            </a:endParaRPr>
          </a:p>
          <a:p>
            <a:pPr marL="235744" indent="-235744" defTabSz="754362">
              <a:buFont typeface="Arial" panose="020B0604020202020204" pitchFamily="34" charset="0"/>
              <a:buChar char="•"/>
              <a:defRPr/>
            </a:pPr>
            <a:r>
              <a:rPr lang="en-US" dirty="0">
                <a:solidFill>
                  <a:srgbClr val="595959"/>
                </a:solidFill>
                <a:latin typeface="Arial" panose="020B0604020202020204" pitchFamily="34" charset="0"/>
                <a:cs typeface="Arial" panose="020B0604020202020204" pitchFamily="34" charset="0"/>
              </a:rPr>
              <a:t>These 12 companies meet all the state and federal requirements for health plans, plus additional contractual requirements set by Covered California.</a:t>
            </a:r>
          </a:p>
          <a:p>
            <a:pPr marL="235744" indent="-235744" defTabSz="754362">
              <a:buFont typeface="Arial" panose="020B0604020202020204" pitchFamily="34" charset="0"/>
              <a:buChar char="•"/>
              <a:defRPr/>
            </a:pPr>
            <a:endParaRPr lang="en-US" sz="1320" dirty="0">
              <a:solidFill>
                <a:srgbClr val="595959"/>
              </a:solidFill>
              <a:latin typeface="Arial" panose="020B0604020202020204" pitchFamily="34" charset="0"/>
              <a:cs typeface="Arial" panose="020B0604020202020204" pitchFamily="34" charset="0"/>
            </a:endParaRPr>
          </a:p>
        </p:txBody>
      </p:sp>
      <p:pic>
        <p:nvPicPr>
          <p:cNvPr id="26" name="object 2">
            <a:extLst>
              <a:ext uri="{FF2B5EF4-FFF2-40B4-BE49-F238E27FC236}">
                <a16:creationId xmlns:a16="http://schemas.microsoft.com/office/drawing/2014/main" id="{AABE39DC-C90E-E78B-2CDB-BD7A0899FB1F}"/>
              </a:ext>
            </a:extLst>
          </p:cNvPr>
          <p:cNvPicPr/>
          <p:nvPr/>
        </p:nvPicPr>
        <p:blipFill>
          <a:blip r:embed="rId2" cstate="print"/>
          <a:stretch>
            <a:fillRect/>
          </a:stretch>
        </p:blipFill>
        <p:spPr>
          <a:xfrm>
            <a:off x="6580549" y="2676419"/>
            <a:ext cx="1132762" cy="395335"/>
          </a:xfrm>
          <a:prstGeom prst="rect">
            <a:avLst/>
          </a:prstGeom>
        </p:spPr>
      </p:pic>
      <p:pic>
        <p:nvPicPr>
          <p:cNvPr id="27" name="object 3">
            <a:extLst>
              <a:ext uri="{FF2B5EF4-FFF2-40B4-BE49-F238E27FC236}">
                <a16:creationId xmlns:a16="http://schemas.microsoft.com/office/drawing/2014/main" id="{8E3F07C7-652A-EAAA-1D3D-F7F3FFDEDE69}"/>
              </a:ext>
            </a:extLst>
          </p:cNvPr>
          <p:cNvPicPr/>
          <p:nvPr/>
        </p:nvPicPr>
        <p:blipFill>
          <a:blip r:embed="rId3" cstate="print"/>
          <a:stretch>
            <a:fillRect/>
          </a:stretch>
        </p:blipFill>
        <p:spPr>
          <a:xfrm>
            <a:off x="8214567" y="2710449"/>
            <a:ext cx="859204" cy="396088"/>
          </a:xfrm>
          <a:prstGeom prst="rect">
            <a:avLst/>
          </a:prstGeom>
        </p:spPr>
      </p:pic>
      <p:pic>
        <p:nvPicPr>
          <p:cNvPr id="28" name="object 4">
            <a:extLst>
              <a:ext uri="{FF2B5EF4-FFF2-40B4-BE49-F238E27FC236}">
                <a16:creationId xmlns:a16="http://schemas.microsoft.com/office/drawing/2014/main" id="{635C6C4F-E605-FA6E-AF46-5877075332A1}"/>
              </a:ext>
            </a:extLst>
          </p:cNvPr>
          <p:cNvPicPr/>
          <p:nvPr/>
        </p:nvPicPr>
        <p:blipFill>
          <a:blip r:embed="rId4" cstate="print"/>
          <a:stretch>
            <a:fillRect/>
          </a:stretch>
        </p:blipFill>
        <p:spPr>
          <a:xfrm>
            <a:off x="8048851" y="3515800"/>
            <a:ext cx="2091182" cy="280785"/>
          </a:xfrm>
          <a:prstGeom prst="rect">
            <a:avLst/>
          </a:prstGeom>
        </p:spPr>
      </p:pic>
      <p:pic>
        <p:nvPicPr>
          <p:cNvPr id="29" name="object 5">
            <a:extLst>
              <a:ext uri="{FF2B5EF4-FFF2-40B4-BE49-F238E27FC236}">
                <a16:creationId xmlns:a16="http://schemas.microsoft.com/office/drawing/2014/main" id="{5B6B7ABE-8096-A8D4-6635-C6B14095B87B}"/>
              </a:ext>
            </a:extLst>
          </p:cNvPr>
          <p:cNvPicPr/>
          <p:nvPr/>
        </p:nvPicPr>
        <p:blipFill>
          <a:blip r:embed="rId5" cstate="print"/>
          <a:stretch>
            <a:fillRect/>
          </a:stretch>
        </p:blipFill>
        <p:spPr>
          <a:xfrm>
            <a:off x="4990023" y="4296116"/>
            <a:ext cx="1186375" cy="390241"/>
          </a:xfrm>
          <a:prstGeom prst="rect">
            <a:avLst/>
          </a:prstGeom>
        </p:spPr>
      </p:pic>
      <p:pic>
        <p:nvPicPr>
          <p:cNvPr id="30" name="object 6">
            <a:extLst>
              <a:ext uri="{FF2B5EF4-FFF2-40B4-BE49-F238E27FC236}">
                <a16:creationId xmlns:a16="http://schemas.microsoft.com/office/drawing/2014/main" id="{3C28299F-84C3-BA2D-E452-C29C7FF34CF2}"/>
              </a:ext>
            </a:extLst>
          </p:cNvPr>
          <p:cNvPicPr/>
          <p:nvPr/>
        </p:nvPicPr>
        <p:blipFill>
          <a:blip r:embed="rId6" cstate="print"/>
          <a:stretch>
            <a:fillRect/>
          </a:stretch>
        </p:blipFill>
        <p:spPr>
          <a:xfrm>
            <a:off x="5860222" y="5201356"/>
            <a:ext cx="826253" cy="463036"/>
          </a:xfrm>
          <a:prstGeom prst="rect">
            <a:avLst/>
          </a:prstGeom>
        </p:spPr>
      </p:pic>
      <p:pic>
        <p:nvPicPr>
          <p:cNvPr id="31" name="object 7">
            <a:extLst>
              <a:ext uri="{FF2B5EF4-FFF2-40B4-BE49-F238E27FC236}">
                <a16:creationId xmlns:a16="http://schemas.microsoft.com/office/drawing/2014/main" id="{4EAE37B4-2870-483F-F6CC-EDAD083D5C34}"/>
              </a:ext>
            </a:extLst>
          </p:cNvPr>
          <p:cNvPicPr/>
          <p:nvPr/>
        </p:nvPicPr>
        <p:blipFill>
          <a:blip r:embed="rId7" cstate="print"/>
          <a:stretch>
            <a:fillRect/>
          </a:stretch>
        </p:blipFill>
        <p:spPr>
          <a:xfrm>
            <a:off x="7385579" y="5206307"/>
            <a:ext cx="787756" cy="470632"/>
          </a:xfrm>
          <a:prstGeom prst="rect">
            <a:avLst/>
          </a:prstGeom>
        </p:spPr>
      </p:pic>
      <p:pic>
        <p:nvPicPr>
          <p:cNvPr id="32" name="object 8">
            <a:extLst>
              <a:ext uri="{FF2B5EF4-FFF2-40B4-BE49-F238E27FC236}">
                <a16:creationId xmlns:a16="http://schemas.microsoft.com/office/drawing/2014/main" id="{C807CC6E-6F83-CEF8-33F6-6C2E4C2237B4}"/>
              </a:ext>
            </a:extLst>
          </p:cNvPr>
          <p:cNvPicPr/>
          <p:nvPr/>
        </p:nvPicPr>
        <p:blipFill>
          <a:blip r:embed="rId8" cstate="print"/>
          <a:stretch>
            <a:fillRect/>
          </a:stretch>
        </p:blipFill>
        <p:spPr>
          <a:xfrm>
            <a:off x="9122403" y="4362194"/>
            <a:ext cx="1056541" cy="286693"/>
          </a:xfrm>
          <a:prstGeom prst="rect">
            <a:avLst/>
          </a:prstGeom>
        </p:spPr>
      </p:pic>
      <p:pic>
        <p:nvPicPr>
          <p:cNvPr id="33" name="object 9">
            <a:extLst>
              <a:ext uri="{FF2B5EF4-FFF2-40B4-BE49-F238E27FC236}">
                <a16:creationId xmlns:a16="http://schemas.microsoft.com/office/drawing/2014/main" id="{3B646482-1DA3-5D17-48B8-DB43E0224B50}"/>
              </a:ext>
            </a:extLst>
          </p:cNvPr>
          <p:cNvPicPr/>
          <p:nvPr/>
        </p:nvPicPr>
        <p:blipFill>
          <a:blip r:embed="rId9" cstate="print"/>
          <a:stretch>
            <a:fillRect/>
          </a:stretch>
        </p:blipFill>
        <p:spPr>
          <a:xfrm>
            <a:off x="8810709" y="5057927"/>
            <a:ext cx="1069926" cy="827499"/>
          </a:xfrm>
          <a:prstGeom prst="rect">
            <a:avLst/>
          </a:prstGeom>
        </p:spPr>
      </p:pic>
      <p:pic>
        <p:nvPicPr>
          <p:cNvPr id="34" name="object 10">
            <a:extLst>
              <a:ext uri="{FF2B5EF4-FFF2-40B4-BE49-F238E27FC236}">
                <a16:creationId xmlns:a16="http://schemas.microsoft.com/office/drawing/2014/main" id="{B6B168A6-DD8D-4DC9-890C-77F0FFAC7E05}"/>
              </a:ext>
            </a:extLst>
          </p:cNvPr>
          <p:cNvPicPr/>
          <p:nvPr/>
        </p:nvPicPr>
        <p:blipFill>
          <a:blip r:embed="rId10" cstate="print"/>
          <a:stretch>
            <a:fillRect/>
          </a:stretch>
        </p:blipFill>
        <p:spPr>
          <a:xfrm>
            <a:off x="6958606" y="4235081"/>
            <a:ext cx="1259010" cy="440892"/>
          </a:xfrm>
          <a:prstGeom prst="rect">
            <a:avLst/>
          </a:prstGeom>
        </p:spPr>
      </p:pic>
      <p:pic>
        <p:nvPicPr>
          <p:cNvPr id="35" name="object 11">
            <a:extLst>
              <a:ext uri="{FF2B5EF4-FFF2-40B4-BE49-F238E27FC236}">
                <a16:creationId xmlns:a16="http://schemas.microsoft.com/office/drawing/2014/main" id="{531753D2-A6A4-5786-9124-1B92E0496D6E}"/>
              </a:ext>
            </a:extLst>
          </p:cNvPr>
          <p:cNvPicPr/>
          <p:nvPr/>
        </p:nvPicPr>
        <p:blipFill>
          <a:blip r:embed="rId11" cstate="print"/>
          <a:stretch>
            <a:fillRect/>
          </a:stretch>
        </p:blipFill>
        <p:spPr>
          <a:xfrm>
            <a:off x="9516324" y="2671192"/>
            <a:ext cx="1351279" cy="386079"/>
          </a:xfrm>
          <a:prstGeom prst="rect">
            <a:avLst/>
          </a:prstGeom>
        </p:spPr>
      </p:pic>
      <p:pic>
        <p:nvPicPr>
          <p:cNvPr id="37" name="object 13">
            <a:extLst>
              <a:ext uri="{FF2B5EF4-FFF2-40B4-BE49-F238E27FC236}">
                <a16:creationId xmlns:a16="http://schemas.microsoft.com/office/drawing/2014/main" id="{D473AAEA-24E4-7AE4-4C41-4965FF21F937}"/>
              </a:ext>
            </a:extLst>
          </p:cNvPr>
          <p:cNvPicPr/>
          <p:nvPr/>
        </p:nvPicPr>
        <p:blipFill>
          <a:blip r:embed="rId12" cstate="print"/>
          <a:stretch>
            <a:fillRect/>
          </a:stretch>
        </p:blipFill>
        <p:spPr>
          <a:xfrm>
            <a:off x="5522846" y="3486041"/>
            <a:ext cx="1580760" cy="368384"/>
          </a:xfrm>
          <a:prstGeom prst="rect">
            <a:avLst/>
          </a:prstGeom>
        </p:spPr>
      </p:pic>
      <p:pic>
        <p:nvPicPr>
          <p:cNvPr id="38" name="object 14">
            <a:extLst>
              <a:ext uri="{FF2B5EF4-FFF2-40B4-BE49-F238E27FC236}">
                <a16:creationId xmlns:a16="http://schemas.microsoft.com/office/drawing/2014/main" id="{56A0A085-2768-0FD0-BA82-F54EF3EC8B4F}"/>
              </a:ext>
            </a:extLst>
          </p:cNvPr>
          <p:cNvPicPr/>
          <p:nvPr/>
        </p:nvPicPr>
        <p:blipFill>
          <a:blip r:embed="rId13" cstate="print"/>
          <a:stretch>
            <a:fillRect/>
          </a:stretch>
        </p:blipFill>
        <p:spPr>
          <a:xfrm>
            <a:off x="4888145" y="2620278"/>
            <a:ext cx="1269402" cy="493817"/>
          </a:xfrm>
          <a:prstGeom prst="rect">
            <a:avLst/>
          </a:prstGeom>
        </p:spPr>
      </p:pic>
      <p:sp>
        <p:nvSpPr>
          <p:cNvPr id="39" name="object 15">
            <a:extLst>
              <a:ext uri="{FF2B5EF4-FFF2-40B4-BE49-F238E27FC236}">
                <a16:creationId xmlns:a16="http://schemas.microsoft.com/office/drawing/2014/main" id="{6D9124D7-6988-DB8B-4CA1-AF3D0EB24FEA}"/>
              </a:ext>
            </a:extLst>
          </p:cNvPr>
          <p:cNvSpPr txBox="1">
            <a:spLocks/>
          </p:cNvSpPr>
          <p:nvPr/>
        </p:nvSpPr>
        <p:spPr>
          <a:xfrm>
            <a:off x="5027264" y="1184670"/>
            <a:ext cx="5583555" cy="989373"/>
          </a:xfrm>
          <a:prstGeom prst="rect">
            <a:avLst/>
          </a:prstGeom>
        </p:spPr>
        <p:txBody>
          <a:bodyPr vert="horz" wrap="square" lIns="0" tIns="118745" rIns="0" bIns="0" rtlCol="0">
            <a:spAutoFit/>
          </a:bodyPr>
          <a:lstStyle>
            <a:lvl1pPr>
              <a:defRPr sz="4000" b="0" i="0">
                <a:solidFill>
                  <a:srgbClr val="4A464B"/>
                </a:solidFill>
                <a:latin typeface="Arial Black"/>
                <a:ea typeface="+mj-ea"/>
                <a:cs typeface="Arial Black"/>
              </a:defRPr>
            </a:lvl1pPr>
          </a:lstStyle>
          <a:p>
            <a:pPr marL="12700" marR="0" lvl="0" indent="0" algn="ctr" defTabSz="914400" eaLnBrk="1" fontAlgn="auto" latinLnBrk="0" hangingPunct="1">
              <a:lnSpc>
                <a:spcPct val="100000"/>
              </a:lnSpc>
              <a:spcBef>
                <a:spcPts val="935"/>
              </a:spcBef>
              <a:spcAft>
                <a:spcPts val="0"/>
              </a:spcAft>
              <a:buClrTx/>
              <a:buSzTx/>
              <a:buFontTx/>
              <a:buNone/>
              <a:tabLst/>
              <a:defRPr/>
            </a:pPr>
            <a:r>
              <a:rPr kumimoji="0" lang="en-US" sz="3600" b="0" i="0" u="none" strike="noStrike" kern="0" cap="none" spc="0" normalizeH="0" baseline="0" noProof="0" dirty="0">
                <a:ln>
                  <a:noFill/>
                </a:ln>
                <a:solidFill>
                  <a:srgbClr val="4A464B"/>
                </a:solidFill>
                <a:effectLst/>
                <a:uLnTx/>
                <a:uFillTx/>
                <a:latin typeface="Arial Black"/>
                <a:ea typeface="+mj-ea"/>
              </a:rPr>
              <a:t>2023</a:t>
            </a:r>
            <a:r>
              <a:rPr kumimoji="0" lang="en-US" sz="3600" b="0" i="0" u="none" strike="noStrike" kern="0" cap="none" spc="-25" normalizeH="0" baseline="0" noProof="0" dirty="0">
                <a:ln>
                  <a:noFill/>
                </a:ln>
                <a:solidFill>
                  <a:srgbClr val="4A464B"/>
                </a:solidFill>
                <a:effectLst/>
                <a:uLnTx/>
                <a:uFillTx/>
                <a:latin typeface="Arial Black"/>
                <a:ea typeface="+mj-ea"/>
              </a:rPr>
              <a:t> </a:t>
            </a:r>
            <a:r>
              <a:rPr kumimoji="0" lang="en-US" sz="3600" b="0" i="0" u="none" strike="noStrike" kern="0" cap="none" spc="0" normalizeH="0" baseline="0" noProof="0" dirty="0">
                <a:ln>
                  <a:noFill/>
                </a:ln>
                <a:solidFill>
                  <a:srgbClr val="4A464B"/>
                </a:solidFill>
                <a:effectLst/>
                <a:uLnTx/>
                <a:uFillTx/>
                <a:latin typeface="Arial Black"/>
                <a:ea typeface="+mj-ea"/>
              </a:rPr>
              <a:t>Health</a:t>
            </a:r>
            <a:r>
              <a:rPr kumimoji="0" lang="en-US" sz="3600" b="0" i="0" u="none" strike="noStrike" kern="0" cap="none" spc="-30" normalizeH="0" baseline="0" noProof="0" dirty="0">
                <a:ln>
                  <a:noFill/>
                </a:ln>
                <a:solidFill>
                  <a:srgbClr val="4A464B"/>
                </a:solidFill>
                <a:effectLst/>
                <a:uLnTx/>
                <a:uFillTx/>
                <a:latin typeface="Arial Black"/>
                <a:ea typeface="+mj-ea"/>
              </a:rPr>
              <a:t> </a:t>
            </a:r>
            <a:r>
              <a:rPr kumimoji="0" lang="en-US" sz="3600" b="0" i="0" u="none" strike="noStrike" kern="0" cap="none" spc="-10" normalizeH="0" baseline="0" noProof="0" dirty="0">
                <a:ln>
                  <a:noFill/>
                </a:ln>
                <a:solidFill>
                  <a:srgbClr val="4A464B"/>
                </a:solidFill>
                <a:effectLst/>
                <a:uLnTx/>
                <a:uFillTx/>
                <a:latin typeface="Arial Black"/>
                <a:ea typeface="+mj-ea"/>
              </a:rPr>
              <a:t>Plans</a:t>
            </a:r>
            <a:endParaRPr kumimoji="0" lang="en-US" sz="3600" b="0" i="0" u="none" strike="noStrike" kern="0" cap="none" spc="0" normalizeH="0" baseline="0" noProof="0" dirty="0">
              <a:ln>
                <a:noFill/>
              </a:ln>
              <a:solidFill>
                <a:srgbClr val="4A464B"/>
              </a:solidFill>
              <a:effectLst/>
              <a:uLnTx/>
              <a:uFillTx/>
              <a:latin typeface="Arial Black"/>
              <a:ea typeface="+mj-ea"/>
            </a:endParaRPr>
          </a:p>
          <a:p>
            <a:pPr marL="12700" marR="0" lvl="0" indent="0" algn="ctr" defTabSz="914400" eaLnBrk="1" fontAlgn="auto" latinLnBrk="0" hangingPunct="1">
              <a:lnSpc>
                <a:spcPct val="100000"/>
              </a:lnSpc>
              <a:spcBef>
                <a:spcPts val="345"/>
              </a:spcBef>
              <a:spcAft>
                <a:spcPts val="0"/>
              </a:spcAft>
              <a:buClrTx/>
              <a:buSzTx/>
              <a:buFontTx/>
              <a:buNone/>
              <a:tabLst/>
              <a:defRPr/>
            </a:pPr>
            <a:r>
              <a:rPr kumimoji="0" lang="en-US" sz="1800" b="0" i="0" u="none" strike="noStrike" kern="0" cap="none" spc="0" normalizeH="0" baseline="0" noProof="0" dirty="0">
                <a:ln>
                  <a:noFill/>
                </a:ln>
                <a:solidFill>
                  <a:srgbClr val="18B8C9"/>
                </a:solidFill>
                <a:effectLst/>
                <a:uLnTx/>
                <a:uFillTx/>
                <a:latin typeface="Arial"/>
                <a:ea typeface="+mj-ea"/>
                <a:cs typeface="Arial"/>
              </a:rPr>
              <a:t>Covered</a:t>
            </a:r>
            <a:r>
              <a:rPr kumimoji="0" lang="en-US" sz="1800" b="0" i="0" u="none" strike="noStrike" kern="0" cap="none" spc="-30" normalizeH="0" baseline="0" noProof="0" dirty="0">
                <a:ln>
                  <a:noFill/>
                </a:ln>
                <a:solidFill>
                  <a:srgbClr val="18B8C9"/>
                </a:solidFill>
                <a:effectLst/>
                <a:uLnTx/>
                <a:uFillTx/>
                <a:latin typeface="Arial"/>
                <a:ea typeface="+mj-ea"/>
                <a:cs typeface="Arial"/>
              </a:rPr>
              <a:t> </a:t>
            </a:r>
            <a:r>
              <a:rPr kumimoji="0" lang="en-US" sz="1800" b="0" i="0" u="none" strike="noStrike" kern="0" cap="none" spc="0" normalizeH="0" baseline="0" noProof="0" dirty="0">
                <a:ln>
                  <a:noFill/>
                </a:ln>
                <a:solidFill>
                  <a:srgbClr val="18B8C9"/>
                </a:solidFill>
                <a:effectLst/>
                <a:uLnTx/>
                <a:uFillTx/>
                <a:latin typeface="Arial"/>
                <a:ea typeface="+mj-ea"/>
                <a:cs typeface="Arial"/>
              </a:rPr>
              <a:t>California</a:t>
            </a:r>
            <a:r>
              <a:rPr kumimoji="0" lang="en-US" sz="1800" b="0" i="0" u="none" strike="noStrike" kern="0" cap="none" spc="-40" normalizeH="0" baseline="0" noProof="0" dirty="0">
                <a:ln>
                  <a:noFill/>
                </a:ln>
                <a:solidFill>
                  <a:srgbClr val="18B8C9"/>
                </a:solidFill>
                <a:effectLst/>
                <a:uLnTx/>
                <a:uFillTx/>
                <a:latin typeface="Arial"/>
                <a:ea typeface="+mj-ea"/>
                <a:cs typeface="Arial"/>
              </a:rPr>
              <a:t> </a:t>
            </a:r>
            <a:r>
              <a:rPr kumimoji="0" lang="en-US" sz="1800" b="0" i="0" u="none" strike="noStrike" kern="0" cap="none" spc="0" normalizeH="0" baseline="0" noProof="0" dirty="0">
                <a:ln>
                  <a:noFill/>
                </a:ln>
                <a:solidFill>
                  <a:srgbClr val="18B8C9"/>
                </a:solidFill>
                <a:effectLst/>
                <a:uLnTx/>
                <a:uFillTx/>
                <a:latin typeface="Arial"/>
                <a:ea typeface="+mj-ea"/>
                <a:cs typeface="Arial"/>
              </a:rPr>
              <a:t>Individual</a:t>
            </a:r>
            <a:r>
              <a:rPr kumimoji="0" lang="en-US" sz="1800" b="0" i="0" u="none" strike="noStrike" kern="0" cap="none" spc="-20" normalizeH="0" baseline="0" noProof="0" dirty="0">
                <a:ln>
                  <a:noFill/>
                </a:ln>
                <a:solidFill>
                  <a:srgbClr val="18B8C9"/>
                </a:solidFill>
                <a:effectLst/>
                <a:uLnTx/>
                <a:uFillTx/>
                <a:latin typeface="Arial"/>
                <a:ea typeface="+mj-ea"/>
                <a:cs typeface="Arial"/>
              </a:rPr>
              <a:t> </a:t>
            </a:r>
            <a:r>
              <a:rPr kumimoji="0" lang="en-US" sz="1800" b="0" i="0" u="none" strike="noStrike" kern="0" cap="none" spc="0" normalizeH="0" baseline="0" noProof="0" dirty="0">
                <a:ln>
                  <a:noFill/>
                </a:ln>
                <a:solidFill>
                  <a:srgbClr val="18B8C9"/>
                </a:solidFill>
                <a:effectLst/>
                <a:uLnTx/>
                <a:uFillTx/>
                <a:latin typeface="Arial"/>
                <a:ea typeface="+mj-ea"/>
                <a:cs typeface="Arial"/>
              </a:rPr>
              <a:t>&amp;</a:t>
            </a:r>
            <a:r>
              <a:rPr kumimoji="0" lang="en-US" sz="1800" b="0" i="0" u="none" strike="noStrike" kern="0" cap="none" spc="-15" normalizeH="0" baseline="0" noProof="0" dirty="0">
                <a:ln>
                  <a:noFill/>
                </a:ln>
                <a:solidFill>
                  <a:srgbClr val="18B8C9"/>
                </a:solidFill>
                <a:effectLst/>
                <a:uLnTx/>
                <a:uFillTx/>
                <a:latin typeface="Arial"/>
                <a:ea typeface="+mj-ea"/>
                <a:cs typeface="Arial"/>
              </a:rPr>
              <a:t> </a:t>
            </a:r>
            <a:r>
              <a:rPr kumimoji="0" lang="en-US" sz="1800" b="0" i="0" u="none" strike="noStrike" kern="0" cap="none" spc="0" normalizeH="0" baseline="0" noProof="0" dirty="0">
                <a:ln>
                  <a:noFill/>
                </a:ln>
                <a:solidFill>
                  <a:srgbClr val="18B8C9"/>
                </a:solidFill>
                <a:effectLst/>
                <a:uLnTx/>
                <a:uFillTx/>
                <a:latin typeface="Arial"/>
                <a:ea typeface="+mj-ea"/>
                <a:cs typeface="Arial"/>
              </a:rPr>
              <a:t>Family</a:t>
            </a:r>
            <a:r>
              <a:rPr kumimoji="0" lang="en-US" sz="1800" b="0" i="0" u="none" strike="noStrike" kern="0" cap="none" spc="-35" normalizeH="0" baseline="0" noProof="0" dirty="0">
                <a:ln>
                  <a:noFill/>
                </a:ln>
                <a:solidFill>
                  <a:srgbClr val="18B8C9"/>
                </a:solidFill>
                <a:effectLst/>
                <a:uLnTx/>
                <a:uFillTx/>
                <a:latin typeface="Arial"/>
                <a:ea typeface="+mj-ea"/>
                <a:cs typeface="Arial"/>
              </a:rPr>
              <a:t> </a:t>
            </a:r>
            <a:r>
              <a:rPr kumimoji="0" lang="en-US" sz="1800" b="0" i="0" u="none" strike="noStrike" kern="0" cap="none" spc="-10" normalizeH="0" baseline="0" noProof="0" dirty="0">
                <a:ln>
                  <a:noFill/>
                </a:ln>
                <a:solidFill>
                  <a:srgbClr val="18B8C9"/>
                </a:solidFill>
                <a:effectLst/>
                <a:uLnTx/>
                <a:uFillTx/>
                <a:latin typeface="Arial"/>
                <a:ea typeface="+mj-ea"/>
                <a:cs typeface="Arial"/>
              </a:rPr>
              <a:t>Market</a:t>
            </a:r>
            <a:endParaRPr kumimoji="0" lang="en-US" sz="1800" b="0" i="0" u="none" strike="noStrike" kern="0" cap="none" spc="0" normalizeH="0" baseline="0" noProof="0" dirty="0">
              <a:ln>
                <a:noFill/>
              </a:ln>
              <a:solidFill>
                <a:srgbClr val="4A464B"/>
              </a:solidFill>
              <a:effectLst/>
              <a:uLnTx/>
              <a:uFillTx/>
              <a:latin typeface="Arial"/>
              <a:ea typeface="+mj-ea"/>
              <a:cs typeface="Arial"/>
            </a:endParaRPr>
          </a:p>
        </p:txBody>
      </p:sp>
    </p:spTree>
    <p:extLst>
      <p:ext uri="{BB962C8B-B14F-4D97-AF65-F5344CB8AC3E}">
        <p14:creationId xmlns:p14="http://schemas.microsoft.com/office/powerpoint/2010/main" val="389703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dirty="0">
                <a:latin typeface="Arial" panose="020B0604020202020204" pitchFamily="34" charset="0"/>
                <a:cs typeface="Arial" panose="020B0604020202020204" pitchFamily="34" charset="0"/>
              </a:rPr>
              <a:t>2023 FAMILY DENTAL AND VISION COMPANIES</a:t>
            </a:r>
            <a:endParaRPr lang="en-US" cap="none"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12</a:t>
            </a:fld>
            <a:endParaRPr lang="en-US" dirty="0"/>
          </a:p>
        </p:txBody>
      </p:sp>
      <p:sp>
        <p:nvSpPr>
          <p:cNvPr id="27" name="Rectangle 26">
            <a:extLst>
              <a:ext uri="{FF2B5EF4-FFF2-40B4-BE49-F238E27FC236}">
                <a16:creationId xmlns:a16="http://schemas.microsoft.com/office/drawing/2014/main" id="{CA2E31F9-203C-064B-BADF-A3F4AF2708B9}"/>
              </a:ext>
            </a:extLst>
          </p:cNvPr>
          <p:cNvSpPr/>
          <p:nvPr/>
        </p:nvSpPr>
        <p:spPr>
          <a:xfrm>
            <a:off x="304799" y="3182366"/>
            <a:ext cx="6604001" cy="2215991"/>
          </a:xfrm>
          <a:prstGeom prst="rect">
            <a:avLst/>
          </a:prstGeom>
        </p:spPr>
        <p:txBody>
          <a:bodyPr wrap="square">
            <a:spAutoFit/>
          </a:bodyPr>
          <a:lstStyle/>
          <a:p>
            <a:pPr marL="235744" indent="-235744">
              <a:spcAft>
                <a:spcPts val="6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All health plans include dental care for children at no extra cost.</a:t>
            </a:r>
          </a:p>
          <a:p>
            <a:pPr marL="235744" indent="-235744">
              <a:spcAft>
                <a:spcPts val="600"/>
              </a:spcAft>
              <a:buFont typeface="Arial" panose="020B0604020202020204" pitchFamily="34" charset="0"/>
              <a:buChar char="•"/>
            </a:pPr>
            <a:r>
              <a:rPr lang="en-US" sz="1600" dirty="0">
                <a:solidFill>
                  <a:srgbClr val="595959"/>
                </a:solidFill>
                <a:latin typeface="Arial" panose="020B0604020202020204" pitchFamily="34" charset="0"/>
                <a:cs typeface="Arial" panose="020B0604020202020204" pitchFamily="34" charset="0"/>
              </a:rPr>
              <a:t>Adults can purchase a family dental plan when they enroll in a Covered California health insurance plan.</a:t>
            </a:r>
          </a:p>
          <a:p>
            <a:pPr marL="662940" lvl="1" indent="-285750">
              <a:spcAft>
                <a:spcPts val="600"/>
              </a:spcAft>
              <a:buFont typeface="Courier New" panose="02070309020205020404" pitchFamily="49" charset="0"/>
              <a:buChar char="o"/>
            </a:pPr>
            <a:r>
              <a:rPr lang="en-US" sz="1600" dirty="0">
                <a:solidFill>
                  <a:srgbClr val="595959"/>
                </a:solidFill>
                <a:latin typeface="Arial" panose="020B0604020202020204" pitchFamily="34" charset="0"/>
                <a:cs typeface="Arial" panose="020B0604020202020204" pitchFamily="34" charset="0"/>
              </a:rPr>
              <a:t>There must be at least one adult (age 19 or older) enrolled in </a:t>
            </a:r>
            <a:br>
              <a:rPr lang="en-US" sz="1600" dirty="0">
                <a:solidFill>
                  <a:srgbClr val="595959"/>
                </a:solidFill>
                <a:latin typeface="Arial" panose="020B0604020202020204" pitchFamily="34" charset="0"/>
                <a:cs typeface="Arial" panose="020B0604020202020204" pitchFamily="34" charset="0"/>
              </a:rPr>
            </a:br>
            <a:r>
              <a:rPr lang="en-US" sz="1600" dirty="0">
                <a:solidFill>
                  <a:srgbClr val="595959"/>
                </a:solidFill>
                <a:latin typeface="Arial" panose="020B0604020202020204" pitchFamily="34" charset="0"/>
                <a:cs typeface="Arial" panose="020B0604020202020204" pitchFamily="34" charset="0"/>
              </a:rPr>
              <a:t>a family dental plan in order for a child in the family to enroll. (Not all adults in the household are required to enroll.) If a family chooses to enroll children in a family dental plan, all children younger than 19 who live in the household must enroll. </a:t>
            </a:r>
          </a:p>
        </p:txBody>
      </p:sp>
      <p:sp>
        <p:nvSpPr>
          <p:cNvPr id="28" name="Rectangle 27">
            <a:extLst>
              <a:ext uri="{FF2B5EF4-FFF2-40B4-BE49-F238E27FC236}">
                <a16:creationId xmlns:a16="http://schemas.microsoft.com/office/drawing/2014/main" id="{6C84A1D3-42D6-404C-9424-87A4592C7399}"/>
              </a:ext>
            </a:extLst>
          </p:cNvPr>
          <p:cNvSpPr/>
          <p:nvPr/>
        </p:nvSpPr>
        <p:spPr>
          <a:xfrm>
            <a:off x="304799" y="5546532"/>
            <a:ext cx="5649950" cy="550920"/>
          </a:xfrm>
          <a:prstGeom prst="rect">
            <a:avLst/>
          </a:prstGeom>
        </p:spPr>
        <p:txBody>
          <a:bodyPr wrap="square">
            <a:spAutoFit/>
          </a:bodyPr>
          <a:lstStyle/>
          <a:p>
            <a:pPr defTabSz="754380">
              <a:defRPr/>
            </a:pPr>
            <a:r>
              <a:rPr lang="en-US" sz="990" dirty="0">
                <a:solidFill>
                  <a:prstClr val="black"/>
                </a:solidFill>
                <a:latin typeface="Helvetica" panose="020B0604020202020204" pitchFamily="34" charset="0"/>
                <a:cs typeface="Helvetica" panose="020B0604020202020204" pitchFamily="34" charset="0"/>
                <a:hlinkClick r:id="rId2"/>
              </a:rPr>
              <a:t>https://www.coveredca.com/individuals-and-families/getting-covered/dental-coverage/family/</a:t>
            </a:r>
            <a:endParaRPr lang="en-US" sz="990" dirty="0">
              <a:solidFill>
                <a:prstClr val="black"/>
              </a:solidFill>
              <a:latin typeface="Helvetica" panose="020B0604020202020204" pitchFamily="34" charset="0"/>
              <a:cs typeface="Helvetica" panose="020B0604020202020204" pitchFamily="34" charset="0"/>
            </a:endParaRPr>
          </a:p>
          <a:p>
            <a:pPr defTabSz="754380">
              <a:defRPr/>
            </a:pPr>
            <a:endParaRPr lang="en-US" sz="1000" dirty="0">
              <a:solidFill>
                <a:srgbClr val="0070C0"/>
              </a:solidFill>
              <a:latin typeface="Arial" panose="020B0604020202020204" pitchFamily="34" charset="0"/>
              <a:cs typeface="Arial" panose="020B0604020202020204" pitchFamily="34" charset="0"/>
            </a:endParaRPr>
          </a:p>
          <a:p>
            <a:pPr defTabSz="754380">
              <a:defRPr/>
            </a:pPr>
            <a:endParaRPr lang="en-US" sz="990" dirty="0">
              <a:solidFill>
                <a:prstClr val="black"/>
              </a:solidFill>
              <a:latin typeface="Helvetica" panose="020B0604020202020204" pitchFamily="34" charset="0"/>
              <a:cs typeface="Helvetica" panose="020B0604020202020204" pitchFamily="34" charset="0"/>
            </a:endParaRPr>
          </a:p>
        </p:txBody>
      </p:sp>
      <p:sp>
        <p:nvSpPr>
          <p:cNvPr id="16" name="Rectangle 15">
            <a:extLst>
              <a:ext uri="{FF2B5EF4-FFF2-40B4-BE49-F238E27FC236}">
                <a16:creationId xmlns:a16="http://schemas.microsoft.com/office/drawing/2014/main" id="{198B6AAF-C585-7892-D2EC-D3EC8F39146E}"/>
              </a:ext>
            </a:extLst>
          </p:cNvPr>
          <p:cNvSpPr/>
          <p:nvPr/>
        </p:nvSpPr>
        <p:spPr>
          <a:xfrm>
            <a:off x="7575212" y="3186557"/>
            <a:ext cx="4311984" cy="1815882"/>
          </a:xfrm>
          <a:prstGeom prst="rect">
            <a:avLst/>
          </a:prstGeom>
        </p:spPr>
        <p:txBody>
          <a:bodyPr wrap="square">
            <a:spAutoFit/>
          </a:bodyPr>
          <a:lstStyle/>
          <a:p>
            <a:r>
              <a:rPr lang="en-US" sz="1600" b="1" dirty="0">
                <a:solidFill>
                  <a:srgbClr val="595959"/>
                </a:solidFill>
                <a:latin typeface="Arial" panose="020B0604020202020204" pitchFamily="34" charset="0"/>
                <a:cs typeface="Arial" panose="020B0604020202020204" pitchFamily="34" charset="0"/>
              </a:rPr>
              <a:t>Children</a:t>
            </a:r>
            <a:r>
              <a:rPr lang="en-US" sz="1600" dirty="0">
                <a:solidFill>
                  <a:srgbClr val="595959"/>
                </a:solidFill>
                <a:latin typeface="Arial" panose="020B0604020202020204" pitchFamily="34" charset="0"/>
                <a:cs typeface="Arial" panose="020B0604020202020204" pitchFamily="34" charset="0"/>
              </a:rPr>
              <a:t> under age 19 get free vision care included with their parent’s Covered California health plan.</a:t>
            </a:r>
          </a:p>
          <a:p>
            <a:pPr lvl="0"/>
            <a:endParaRPr lang="en-US" sz="1600" b="1" dirty="0">
              <a:solidFill>
                <a:srgbClr val="595959"/>
              </a:solidFill>
              <a:latin typeface="Arial" panose="020B0604020202020204" pitchFamily="34" charset="0"/>
              <a:cs typeface="Arial" panose="020B0604020202020204" pitchFamily="34" charset="0"/>
            </a:endParaRPr>
          </a:p>
          <a:p>
            <a:pPr lvl="0"/>
            <a:r>
              <a:rPr lang="en-US" sz="1600" b="1" dirty="0">
                <a:solidFill>
                  <a:srgbClr val="595959"/>
                </a:solidFill>
                <a:latin typeface="Arial" panose="020B0604020202020204" pitchFamily="34" charset="0"/>
                <a:cs typeface="Arial" panose="020B0604020202020204" pitchFamily="34" charset="0"/>
              </a:rPr>
              <a:t>Adults</a:t>
            </a:r>
            <a:r>
              <a:rPr lang="en-US" sz="1600" dirty="0">
                <a:solidFill>
                  <a:srgbClr val="595959"/>
                </a:solidFill>
                <a:latin typeface="Arial" panose="020B0604020202020204" pitchFamily="34" charset="0"/>
                <a:cs typeface="Arial" panose="020B0604020202020204" pitchFamily="34" charset="0"/>
              </a:rPr>
              <a:t> can enroll directly with one of our two contracted vision companies. Both offer excellent benefits.</a:t>
            </a:r>
          </a:p>
        </p:txBody>
      </p:sp>
      <p:grpSp>
        <p:nvGrpSpPr>
          <p:cNvPr id="11" name="Group 10">
            <a:extLst>
              <a:ext uri="{FF2B5EF4-FFF2-40B4-BE49-F238E27FC236}">
                <a16:creationId xmlns:a16="http://schemas.microsoft.com/office/drawing/2014/main" id="{96038495-7C30-E945-EF5E-F704091E8A71}"/>
              </a:ext>
            </a:extLst>
          </p:cNvPr>
          <p:cNvGrpSpPr/>
          <p:nvPr/>
        </p:nvGrpSpPr>
        <p:grpSpPr>
          <a:xfrm>
            <a:off x="7678900" y="1270928"/>
            <a:ext cx="3874544" cy="1718398"/>
            <a:chOff x="7390356" y="1066604"/>
            <a:chExt cx="4094502" cy="1815951"/>
          </a:xfrm>
        </p:grpSpPr>
        <p:pic>
          <p:nvPicPr>
            <p:cNvPr id="6" name="Graphic 5">
              <a:extLst>
                <a:ext uri="{FF2B5EF4-FFF2-40B4-BE49-F238E27FC236}">
                  <a16:creationId xmlns:a16="http://schemas.microsoft.com/office/drawing/2014/main" id="{A2D9D64F-5DA2-87DB-9B4D-499D13F46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0356" y="1285919"/>
              <a:ext cx="1028688" cy="611652"/>
            </a:xfrm>
            <a:prstGeom prst="rect">
              <a:avLst/>
            </a:prstGeom>
          </p:spPr>
        </p:pic>
        <p:pic>
          <p:nvPicPr>
            <p:cNvPr id="8" name="Graphic 7">
              <a:extLst>
                <a:ext uri="{FF2B5EF4-FFF2-40B4-BE49-F238E27FC236}">
                  <a16:creationId xmlns:a16="http://schemas.microsoft.com/office/drawing/2014/main" id="{EAEB99FF-993B-C257-860A-DA77704FBF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72485" y="1066604"/>
              <a:ext cx="2612373" cy="865576"/>
            </a:xfrm>
            <a:prstGeom prst="rect">
              <a:avLst/>
            </a:prstGeom>
          </p:spPr>
        </p:pic>
        <p:pic>
          <p:nvPicPr>
            <p:cNvPr id="10" name="Graphic 9">
              <a:extLst>
                <a:ext uri="{FF2B5EF4-FFF2-40B4-BE49-F238E27FC236}">
                  <a16:creationId xmlns:a16="http://schemas.microsoft.com/office/drawing/2014/main" id="{4CE316AE-E3C3-9AD9-C477-0869F164B5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24697" y="1755529"/>
              <a:ext cx="3683450" cy="1127026"/>
            </a:xfrm>
            <a:prstGeom prst="rect">
              <a:avLst/>
            </a:prstGeom>
          </p:spPr>
        </p:pic>
      </p:grpSp>
      <p:sp>
        <p:nvSpPr>
          <p:cNvPr id="19" name="Rectangle 18">
            <a:extLst>
              <a:ext uri="{FF2B5EF4-FFF2-40B4-BE49-F238E27FC236}">
                <a16:creationId xmlns:a16="http://schemas.microsoft.com/office/drawing/2014/main" id="{DE93B59B-B821-DA03-5862-FF4E56C0C42E}"/>
              </a:ext>
            </a:extLst>
          </p:cNvPr>
          <p:cNvSpPr/>
          <p:nvPr/>
        </p:nvSpPr>
        <p:spPr>
          <a:xfrm>
            <a:off x="7587910" y="5546532"/>
            <a:ext cx="4587834" cy="552459"/>
          </a:xfrm>
          <a:prstGeom prst="rect">
            <a:avLst/>
          </a:prstGeom>
        </p:spPr>
        <p:txBody>
          <a:bodyPr wrap="square">
            <a:spAutoFit/>
          </a:bodyPr>
          <a:lstStyle/>
          <a:p>
            <a:pPr defTabSz="754380">
              <a:defRPr/>
            </a:pPr>
            <a:r>
              <a:rPr lang="en-US" sz="1000" dirty="0">
                <a:solidFill>
                  <a:srgbClr val="0070C0"/>
                </a:solidFill>
                <a:latin typeface="Arial" panose="020B0604020202020204" pitchFamily="34" charset="0"/>
                <a:cs typeface="Arial" panose="020B0604020202020204" pitchFamily="34" charset="0"/>
                <a:hlinkClick r:id="rId9"/>
              </a:rPr>
              <a:t>https://www.coveredca.com/vision/adult/</a:t>
            </a:r>
            <a:endParaRPr lang="en-US" sz="1000" dirty="0">
              <a:solidFill>
                <a:srgbClr val="0070C0"/>
              </a:solidFill>
              <a:latin typeface="Arial" panose="020B0604020202020204" pitchFamily="34" charset="0"/>
              <a:cs typeface="Arial" panose="020B0604020202020204" pitchFamily="34" charset="0"/>
            </a:endParaRPr>
          </a:p>
          <a:p>
            <a:pPr defTabSz="754380">
              <a:defRPr/>
            </a:pPr>
            <a:endParaRPr lang="en-US" sz="1000" dirty="0">
              <a:solidFill>
                <a:srgbClr val="0070C0"/>
              </a:solidFill>
              <a:latin typeface="Arial" panose="020B0604020202020204" pitchFamily="34" charset="0"/>
              <a:cs typeface="Arial" panose="020B0604020202020204" pitchFamily="34" charset="0"/>
            </a:endParaRPr>
          </a:p>
          <a:p>
            <a:pPr defTabSz="754380">
              <a:defRPr/>
            </a:pPr>
            <a:endParaRPr lang="en-US" sz="990" dirty="0">
              <a:solidFill>
                <a:prstClr val="black"/>
              </a:solidFill>
              <a:latin typeface="Helvetica" panose="020B0604020202020204" pitchFamily="34" charset="0"/>
              <a:cs typeface="Helvetica" panose="020B0604020202020204" pitchFamily="34" charset="0"/>
            </a:endParaRPr>
          </a:p>
        </p:txBody>
      </p:sp>
      <p:grpSp>
        <p:nvGrpSpPr>
          <p:cNvPr id="32" name="Group 31">
            <a:extLst>
              <a:ext uri="{FF2B5EF4-FFF2-40B4-BE49-F238E27FC236}">
                <a16:creationId xmlns:a16="http://schemas.microsoft.com/office/drawing/2014/main" id="{BB94FEF5-4BB5-7CF5-0910-E3EE42BA122C}"/>
              </a:ext>
            </a:extLst>
          </p:cNvPr>
          <p:cNvGrpSpPr/>
          <p:nvPr/>
        </p:nvGrpSpPr>
        <p:grpSpPr>
          <a:xfrm>
            <a:off x="446843" y="1319492"/>
            <a:ext cx="5953121" cy="1439732"/>
            <a:chOff x="427793" y="1634671"/>
            <a:chExt cx="5953121" cy="1439732"/>
          </a:xfrm>
        </p:grpSpPr>
        <p:pic>
          <p:nvPicPr>
            <p:cNvPr id="21" name="Graphic 20">
              <a:extLst>
                <a:ext uri="{FF2B5EF4-FFF2-40B4-BE49-F238E27FC236}">
                  <a16:creationId xmlns:a16="http://schemas.microsoft.com/office/drawing/2014/main" id="{70863092-3244-4003-529F-D2FCE71432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7793" y="1634671"/>
              <a:ext cx="1364030" cy="416787"/>
            </a:xfrm>
            <a:prstGeom prst="rect">
              <a:avLst/>
            </a:prstGeom>
          </p:spPr>
        </p:pic>
        <p:pic>
          <p:nvPicPr>
            <p:cNvPr id="23" name="Graphic 22">
              <a:extLst>
                <a:ext uri="{FF2B5EF4-FFF2-40B4-BE49-F238E27FC236}">
                  <a16:creationId xmlns:a16="http://schemas.microsoft.com/office/drawing/2014/main" id="{0E23A794-27BB-59A5-F692-DED16D5331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22871" y="1636701"/>
              <a:ext cx="1198831" cy="488413"/>
            </a:xfrm>
            <a:prstGeom prst="rect">
              <a:avLst/>
            </a:prstGeom>
          </p:spPr>
        </p:pic>
        <p:pic>
          <p:nvPicPr>
            <p:cNvPr id="25" name="Graphic 24">
              <a:extLst>
                <a:ext uri="{FF2B5EF4-FFF2-40B4-BE49-F238E27FC236}">
                  <a16:creationId xmlns:a16="http://schemas.microsoft.com/office/drawing/2014/main" id="{AA07ECF7-5102-5155-456B-54E592709C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52750" y="1727623"/>
              <a:ext cx="2328164" cy="377540"/>
            </a:xfrm>
            <a:prstGeom prst="rect">
              <a:avLst/>
            </a:prstGeom>
          </p:spPr>
        </p:pic>
        <p:pic>
          <p:nvPicPr>
            <p:cNvPr id="29" name="Graphic 28">
              <a:extLst>
                <a:ext uri="{FF2B5EF4-FFF2-40B4-BE49-F238E27FC236}">
                  <a16:creationId xmlns:a16="http://schemas.microsoft.com/office/drawing/2014/main" id="{8EFCE0A8-0AB3-FF22-A435-26B6BD67F97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2449" y="2592614"/>
              <a:ext cx="1583769" cy="369546"/>
            </a:xfrm>
            <a:prstGeom prst="rect">
              <a:avLst/>
            </a:prstGeom>
          </p:spPr>
        </p:pic>
        <p:pic>
          <p:nvPicPr>
            <p:cNvPr id="31" name="Graphic 30">
              <a:extLst>
                <a:ext uri="{FF2B5EF4-FFF2-40B4-BE49-F238E27FC236}">
                  <a16:creationId xmlns:a16="http://schemas.microsoft.com/office/drawing/2014/main" id="{B1EEBEDA-5148-25E1-DF39-27F617721A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48322" y="2497948"/>
              <a:ext cx="2305820" cy="576455"/>
            </a:xfrm>
            <a:prstGeom prst="rect">
              <a:avLst/>
            </a:prstGeom>
          </p:spPr>
        </p:pic>
      </p:grpSp>
      <p:cxnSp>
        <p:nvCxnSpPr>
          <p:cNvPr id="34" name="Straight Connector 33">
            <a:extLst>
              <a:ext uri="{FF2B5EF4-FFF2-40B4-BE49-F238E27FC236}">
                <a16:creationId xmlns:a16="http://schemas.microsoft.com/office/drawing/2014/main" id="{38C88BC3-A2E8-60B4-6FF7-EE1D2CA65B57}"/>
              </a:ext>
            </a:extLst>
          </p:cNvPr>
          <p:cNvCxnSpPr/>
          <p:nvPr/>
        </p:nvCxnSpPr>
        <p:spPr>
          <a:xfrm>
            <a:off x="7097653" y="1351864"/>
            <a:ext cx="0" cy="46298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66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1DF79-23F4-4013-BCEC-E82CD1E03856}"/>
              </a:ext>
            </a:extLst>
          </p:cNvPr>
          <p:cNvSpPr>
            <a:spLocks noGrp="1"/>
          </p:cNvSpPr>
          <p:nvPr>
            <p:ph type="title"/>
          </p:nvPr>
        </p:nvSpPr>
        <p:spPr/>
        <p:txBody>
          <a:bodyPr>
            <a:normAutofit/>
          </a:bodyPr>
          <a:lstStyle/>
          <a:p>
            <a:r>
              <a:rPr lang="en-US" sz="2800" b="1" cap="all" dirty="0">
                <a:latin typeface="Arial" panose="020B0604020202020204" pitchFamily="34" charset="0"/>
                <a:cs typeface="Arial" panose="020B0604020202020204" pitchFamily="34" charset="0"/>
              </a:rPr>
              <a:t>American Indian/Alaska Native Covered CA Plans</a:t>
            </a:r>
          </a:p>
        </p:txBody>
      </p:sp>
      <p:sp>
        <p:nvSpPr>
          <p:cNvPr id="3" name="Text Placeholder 2">
            <a:extLst>
              <a:ext uri="{FF2B5EF4-FFF2-40B4-BE49-F238E27FC236}">
                <a16:creationId xmlns:a16="http://schemas.microsoft.com/office/drawing/2014/main" id="{7A5AAB06-CF7D-4834-BFA3-B925BC6A66E0}"/>
              </a:ext>
            </a:extLst>
          </p:cNvPr>
          <p:cNvSpPr>
            <a:spLocks noGrp="1"/>
          </p:cNvSpPr>
          <p:nvPr>
            <p:ph type="body" sz="quarter" idx="13"/>
          </p:nvPr>
        </p:nvSpPr>
        <p:spPr>
          <a:xfrm>
            <a:off x="304799" y="788528"/>
            <a:ext cx="11582811" cy="5391555"/>
          </a:xfrm>
        </p:spPr>
        <p:txBody>
          <a:bodyPr>
            <a:normAutofit/>
          </a:bodyPr>
          <a:lstStyle/>
          <a:p>
            <a:pPr fontAlgn="base"/>
            <a:endParaRPr lang="en-US" sz="2800" dirty="0">
              <a:solidFill>
                <a:schemeClr val="tx1"/>
              </a:solidFill>
            </a:endParaRPr>
          </a:p>
          <a:p>
            <a:pPr fontAlgn="base"/>
            <a:r>
              <a:rPr lang="en-US" sz="2400" dirty="0">
                <a:solidFill>
                  <a:schemeClr val="tx1"/>
                </a:solidFill>
                <a:latin typeface="Arial" panose="020B0604020202020204" pitchFamily="34" charset="0"/>
                <a:cs typeface="Arial" panose="020B0604020202020204" pitchFamily="34" charset="0"/>
              </a:rPr>
              <a:t>Due to the </a:t>
            </a:r>
            <a:r>
              <a:rPr lang="en-US" sz="2400" dirty="0">
                <a:latin typeface="Arial" panose="020B0604020202020204" pitchFamily="34" charset="0"/>
                <a:cs typeface="Arial" panose="020B0604020202020204" pitchFamily="34" charset="0"/>
              </a:rPr>
              <a:t>Affordable Care Act, </a:t>
            </a:r>
            <a:r>
              <a:rPr lang="en-US" sz="2400" dirty="0">
                <a:solidFill>
                  <a:schemeClr val="tx1"/>
                </a:solidFill>
                <a:latin typeface="Arial" panose="020B0604020202020204" pitchFamily="34" charset="0"/>
                <a:cs typeface="Arial" panose="020B0604020202020204" pitchFamily="34" charset="0"/>
              </a:rPr>
              <a:t>American Indians and Alaska Natives (AI/AN) individuals are offered enhanced special benefits when they enroll in a Covered California AI/AN plan, including: </a:t>
            </a:r>
          </a:p>
          <a:p>
            <a:pPr marL="457200" lvl="1" indent="0" fontAlgn="base">
              <a:buNone/>
            </a:pPr>
            <a:endParaRPr lang="en-US" dirty="0">
              <a:solidFill>
                <a:schemeClr val="tx1"/>
              </a:solidFill>
              <a:latin typeface="Arial" panose="020B0604020202020204" pitchFamily="34" charset="0"/>
              <a:cs typeface="Arial" panose="020B0604020202020204" pitchFamily="34" charset="0"/>
            </a:endParaRPr>
          </a:p>
          <a:p>
            <a:pPr lvl="1" fontAlgn="base">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Opportunity to enroll at any time of year</a:t>
            </a:r>
          </a:p>
          <a:p>
            <a:pPr lvl="1" fontAlgn="base">
              <a:lnSpc>
                <a:spcPct val="12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Zero cost-sharing plan option for household incomes at or below 300% of the Federal Poverty Level</a:t>
            </a:r>
          </a:p>
          <a:p>
            <a:pPr lvl="1" fontAlgn="base">
              <a:lnSpc>
                <a:spcPct val="110000"/>
              </a:lnSpc>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Limited cost-sharing plan option for household incomes above 300% of the Federal Poverty Level</a:t>
            </a:r>
          </a:p>
          <a:p>
            <a:pPr lvl="1" fontAlgn="base">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No copays, deductibles, coinsurance for zero and limited cost-sharing plans when receiving care from Indian health care providers</a:t>
            </a:r>
          </a:p>
          <a:p>
            <a:pPr lvl="1" fontAlgn="base"/>
            <a:endParaRPr lang="en-US" dirty="0">
              <a:solidFill>
                <a:schemeClr val="tx1"/>
              </a:solidFill>
              <a:latin typeface="Arial" panose="020B0604020202020204" pitchFamily="34" charset="0"/>
              <a:cs typeface="Arial" panose="020B0604020202020204" pitchFamily="34" charset="0"/>
            </a:endParaRPr>
          </a:p>
          <a:p>
            <a:pPr lvl="1" fontAlgn="base"/>
            <a:endParaRPr lang="en-US" sz="2600" dirty="0">
              <a:solidFill>
                <a:schemeClr val="tx1"/>
              </a:solidFill>
            </a:endParaRPr>
          </a:p>
          <a:p>
            <a:pPr lvl="1" fontAlgn="base"/>
            <a:endParaRPr lang="en-US" sz="2600"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267D463B-9E99-4407-9415-5B8C50F97DF7}"/>
              </a:ext>
            </a:extLst>
          </p:cNvPr>
          <p:cNvSpPr>
            <a:spLocks noGrp="1"/>
          </p:cNvSpPr>
          <p:nvPr>
            <p:ph type="sldNum" sz="quarter" idx="4"/>
          </p:nvPr>
        </p:nvSpPr>
        <p:spPr/>
        <p:txBody>
          <a:bodyPr/>
          <a:lstStyle/>
          <a:p>
            <a:fld id="{C8146628-1A01-9741-8A8B-916D51547CC7}" type="slidenum">
              <a:rPr lang="en-US" smtClean="0"/>
              <a:pPr/>
              <a:t>13</a:t>
            </a:fld>
            <a:endParaRPr lang="en-US" dirty="0"/>
          </a:p>
        </p:txBody>
      </p:sp>
    </p:spTree>
    <p:extLst>
      <p:ext uri="{BB962C8B-B14F-4D97-AF65-F5344CB8AC3E}">
        <p14:creationId xmlns:p14="http://schemas.microsoft.com/office/powerpoint/2010/main" val="2452634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10" dirty="0"/>
              <a:t>ESSENTIAL</a:t>
            </a:r>
            <a:r>
              <a:rPr lang="en-US" sz="3200" spc="-25" dirty="0"/>
              <a:t> </a:t>
            </a:r>
            <a:r>
              <a:rPr lang="en-US" sz="3200" spc="-45" dirty="0"/>
              <a:t>HEALTH</a:t>
            </a:r>
            <a:r>
              <a:rPr lang="en-US" sz="3200" dirty="0"/>
              <a:t> </a:t>
            </a:r>
            <a:r>
              <a:rPr lang="en-US" sz="3200" spc="-10" dirty="0"/>
              <a:t>BENEFITS</a:t>
            </a:r>
            <a:endParaRPr lang="en-US" sz="2800"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14</a:t>
            </a:fld>
            <a:endParaRPr lang="en-US" dirty="0"/>
          </a:p>
        </p:txBody>
      </p:sp>
      <p:sp>
        <p:nvSpPr>
          <p:cNvPr id="16" name="object 3">
            <a:extLst>
              <a:ext uri="{FF2B5EF4-FFF2-40B4-BE49-F238E27FC236}">
                <a16:creationId xmlns:a16="http://schemas.microsoft.com/office/drawing/2014/main" id="{84C7AA1D-3607-B848-9A11-6273F0311386}"/>
              </a:ext>
            </a:extLst>
          </p:cNvPr>
          <p:cNvSpPr txBox="1"/>
          <p:nvPr/>
        </p:nvSpPr>
        <p:spPr>
          <a:xfrm>
            <a:off x="809877" y="973678"/>
            <a:ext cx="8588766" cy="818515"/>
          </a:xfrm>
          <a:prstGeom prst="rect">
            <a:avLst/>
          </a:prstGeom>
        </p:spPr>
        <p:txBody>
          <a:bodyPr vert="horz" wrap="square" lIns="0" tIns="12700" rIns="0" bIns="0" rtlCol="0">
            <a:spAutoFit/>
          </a:bodyPr>
          <a:lstStyle/>
          <a:p>
            <a:pPr marL="12700" marR="5080">
              <a:lnSpc>
                <a:spcPct val="100000"/>
              </a:lnSpc>
              <a:spcBef>
                <a:spcPts val="100"/>
              </a:spcBef>
            </a:pPr>
            <a:r>
              <a:rPr sz="2600" spc="-15" dirty="0">
                <a:latin typeface="Arial" panose="020B0604020202020204" pitchFamily="34" charset="0"/>
                <a:cs typeface="Arial" panose="020B0604020202020204" pitchFamily="34" charset="0"/>
              </a:rPr>
              <a:t>Regardless </a:t>
            </a:r>
            <a:r>
              <a:rPr sz="2600" spc="-10" dirty="0">
                <a:latin typeface="Arial" panose="020B0604020202020204" pitchFamily="34" charset="0"/>
                <a:cs typeface="Arial" panose="020B0604020202020204" pitchFamily="34" charset="0"/>
              </a:rPr>
              <a:t>of </a:t>
            </a:r>
            <a:r>
              <a:rPr sz="2600" spc="5" dirty="0">
                <a:latin typeface="Arial" panose="020B0604020202020204" pitchFamily="34" charset="0"/>
                <a:cs typeface="Arial" panose="020B0604020202020204" pitchFamily="34" charset="0"/>
              </a:rPr>
              <a:t>the </a:t>
            </a:r>
            <a:r>
              <a:rPr sz="2600" spc="-5" dirty="0">
                <a:latin typeface="Arial" panose="020B0604020202020204" pitchFamily="34" charset="0"/>
                <a:cs typeface="Arial" panose="020B0604020202020204" pitchFamily="34" charset="0"/>
              </a:rPr>
              <a:t>plan selected, </a:t>
            </a:r>
            <a:r>
              <a:rPr sz="2600" spc="5" dirty="0">
                <a:latin typeface="Arial" panose="020B0604020202020204" pitchFamily="34" charset="0"/>
                <a:cs typeface="Arial" panose="020B0604020202020204" pitchFamily="34" charset="0"/>
              </a:rPr>
              <a:t>the </a:t>
            </a:r>
            <a:r>
              <a:rPr sz="2600" spc="-15" dirty="0">
                <a:latin typeface="Arial" panose="020B0604020202020204" pitchFamily="34" charset="0"/>
                <a:cs typeface="Arial" panose="020B0604020202020204" pitchFamily="34" charset="0"/>
              </a:rPr>
              <a:t>following </a:t>
            </a:r>
            <a:r>
              <a:rPr sz="2600" spc="-5" dirty="0">
                <a:latin typeface="Arial" panose="020B0604020202020204" pitchFamily="34" charset="0"/>
                <a:cs typeface="Arial" panose="020B0604020202020204" pitchFamily="34" charset="0"/>
              </a:rPr>
              <a:t>essential </a:t>
            </a:r>
            <a:r>
              <a:rPr sz="2600" spc="-575" dirty="0">
                <a:latin typeface="Arial" panose="020B0604020202020204" pitchFamily="34" charset="0"/>
                <a:cs typeface="Arial" panose="020B0604020202020204" pitchFamily="34" charset="0"/>
              </a:rPr>
              <a:t> </a:t>
            </a:r>
            <a:r>
              <a:rPr sz="2600" spc="-5" dirty="0">
                <a:latin typeface="Arial" panose="020B0604020202020204" pitchFamily="34" charset="0"/>
                <a:cs typeface="Arial" panose="020B0604020202020204" pitchFamily="34" charset="0"/>
              </a:rPr>
              <a:t>benefits</a:t>
            </a:r>
            <a:r>
              <a:rPr sz="2600" spc="-50" dirty="0">
                <a:latin typeface="Arial" panose="020B0604020202020204" pitchFamily="34" charset="0"/>
                <a:cs typeface="Arial" panose="020B0604020202020204" pitchFamily="34" charset="0"/>
              </a:rPr>
              <a:t> </a:t>
            </a:r>
            <a:r>
              <a:rPr sz="2600" spc="-10" dirty="0">
                <a:latin typeface="Arial" panose="020B0604020202020204" pitchFamily="34" charset="0"/>
                <a:cs typeface="Arial" panose="020B0604020202020204" pitchFamily="34" charset="0"/>
              </a:rPr>
              <a:t>are </a:t>
            </a:r>
            <a:r>
              <a:rPr sz="2600" spc="-15" dirty="0">
                <a:latin typeface="Arial" panose="020B0604020202020204" pitchFamily="34" charset="0"/>
                <a:cs typeface="Arial" panose="020B0604020202020204" pitchFamily="34" charset="0"/>
              </a:rPr>
              <a:t>covered:</a:t>
            </a:r>
            <a:endParaRPr sz="2600" dirty="0">
              <a:latin typeface="Arial" panose="020B0604020202020204" pitchFamily="34" charset="0"/>
              <a:cs typeface="Arial" panose="020B0604020202020204" pitchFamily="34" charset="0"/>
            </a:endParaRPr>
          </a:p>
        </p:txBody>
      </p:sp>
      <p:grpSp>
        <p:nvGrpSpPr>
          <p:cNvPr id="17" name="object 4">
            <a:extLst>
              <a:ext uri="{FF2B5EF4-FFF2-40B4-BE49-F238E27FC236}">
                <a16:creationId xmlns:a16="http://schemas.microsoft.com/office/drawing/2014/main" id="{8676274A-B9BB-5641-9802-BB3212BF4F4E}"/>
              </a:ext>
            </a:extLst>
          </p:cNvPr>
          <p:cNvGrpSpPr/>
          <p:nvPr/>
        </p:nvGrpSpPr>
        <p:grpSpPr>
          <a:xfrm>
            <a:off x="1574484" y="2132422"/>
            <a:ext cx="9166821" cy="3659504"/>
            <a:chOff x="949452" y="2653283"/>
            <a:chExt cx="7995284" cy="3659504"/>
          </a:xfrm>
        </p:grpSpPr>
        <p:sp>
          <p:nvSpPr>
            <p:cNvPr id="18" name="object 5">
              <a:extLst>
                <a:ext uri="{FF2B5EF4-FFF2-40B4-BE49-F238E27FC236}">
                  <a16:creationId xmlns:a16="http://schemas.microsoft.com/office/drawing/2014/main" id="{EEBCA117-CD10-2E4B-87FD-4847CB0724C7}"/>
                </a:ext>
              </a:extLst>
            </p:cNvPr>
            <p:cNvSpPr/>
            <p:nvPr/>
          </p:nvSpPr>
          <p:spPr>
            <a:xfrm>
              <a:off x="961643" y="2665475"/>
              <a:ext cx="7970520" cy="3633470"/>
            </a:xfrm>
            <a:custGeom>
              <a:avLst/>
              <a:gdLst/>
              <a:ahLst/>
              <a:cxnLst/>
              <a:rect l="l" t="t" r="r" b="b"/>
              <a:pathLst>
                <a:path w="7970520" h="3633470">
                  <a:moveTo>
                    <a:pt x="7363967" y="3633216"/>
                  </a:moveTo>
                  <a:lnTo>
                    <a:pt x="606552" y="3633216"/>
                  </a:lnTo>
                  <a:lnTo>
                    <a:pt x="559112" y="3631403"/>
                  </a:lnTo>
                  <a:lnTo>
                    <a:pt x="512678" y="3626052"/>
                  </a:lnTo>
                  <a:lnTo>
                    <a:pt x="467383" y="3617296"/>
                  </a:lnTo>
                  <a:lnTo>
                    <a:pt x="423362" y="3605267"/>
                  </a:lnTo>
                  <a:lnTo>
                    <a:pt x="380749" y="3590096"/>
                  </a:lnTo>
                  <a:lnTo>
                    <a:pt x="339678" y="3571918"/>
                  </a:lnTo>
                  <a:lnTo>
                    <a:pt x="300284" y="3550863"/>
                  </a:lnTo>
                  <a:lnTo>
                    <a:pt x="262701" y="3527064"/>
                  </a:lnTo>
                  <a:lnTo>
                    <a:pt x="227062" y="3500654"/>
                  </a:lnTo>
                  <a:lnTo>
                    <a:pt x="193503" y="3471765"/>
                  </a:lnTo>
                  <a:lnTo>
                    <a:pt x="162158" y="3440528"/>
                  </a:lnTo>
                  <a:lnTo>
                    <a:pt x="133161" y="3407077"/>
                  </a:lnTo>
                  <a:lnTo>
                    <a:pt x="106646" y="3371544"/>
                  </a:lnTo>
                  <a:lnTo>
                    <a:pt x="82747" y="3334060"/>
                  </a:lnTo>
                  <a:lnTo>
                    <a:pt x="61599" y="3294759"/>
                  </a:lnTo>
                  <a:lnTo>
                    <a:pt x="43337" y="3253772"/>
                  </a:lnTo>
                  <a:lnTo>
                    <a:pt x="28093" y="3211232"/>
                  </a:lnTo>
                  <a:lnTo>
                    <a:pt x="16004" y="3167271"/>
                  </a:lnTo>
                  <a:lnTo>
                    <a:pt x="7202" y="3122022"/>
                  </a:lnTo>
                  <a:lnTo>
                    <a:pt x="1823" y="3075617"/>
                  </a:lnTo>
                  <a:lnTo>
                    <a:pt x="0" y="3028188"/>
                  </a:lnTo>
                  <a:lnTo>
                    <a:pt x="0" y="606551"/>
                  </a:lnTo>
                  <a:lnTo>
                    <a:pt x="1823" y="559112"/>
                  </a:lnTo>
                  <a:lnTo>
                    <a:pt x="7202" y="512678"/>
                  </a:lnTo>
                  <a:lnTo>
                    <a:pt x="16004" y="467383"/>
                  </a:lnTo>
                  <a:lnTo>
                    <a:pt x="28093" y="423362"/>
                  </a:lnTo>
                  <a:lnTo>
                    <a:pt x="43337" y="380749"/>
                  </a:lnTo>
                  <a:lnTo>
                    <a:pt x="61599" y="339678"/>
                  </a:lnTo>
                  <a:lnTo>
                    <a:pt x="82747" y="300284"/>
                  </a:lnTo>
                  <a:lnTo>
                    <a:pt x="106646" y="262700"/>
                  </a:lnTo>
                  <a:lnTo>
                    <a:pt x="133161" y="227062"/>
                  </a:lnTo>
                  <a:lnTo>
                    <a:pt x="162158" y="193503"/>
                  </a:lnTo>
                  <a:lnTo>
                    <a:pt x="193503" y="162158"/>
                  </a:lnTo>
                  <a:lnTo>
                    <a:pt x="227062" y="133161"/>
                  </a:lnTo>
                  <a:lnTo>
                    <a:pt x="262701" y="106646"/>
                  </a:lnTo>
                  <a:lnTo>
                    <a:pt x="300284" y="82747"/>
                  </a:lnTo>
                  <a:lnTo>
                    <a:pt x="339678" y="61599"/>
                  </a:lnTo>
                  <a:lnTo>
                    <a:pt x="380749" y="43337"/>
                  </a:lnTo>
                  <a:lnTo>
                    <a:pt x="423362" y="28093"/>
                  </a:lnTo>
                  <a:lnTo>
                    <a:pt x="467383" y="16004"/>
                  </a:lnTo>
                  <a:lnTo>
                    <a:pt x="512678" y="7202"/>
                  </a:lnTo>
                  <a:lnTo>
                    <a:pt x="559112" y="1823"/>
                  </a:lnTo>
                  <a:lnTo>
                    <a:pt x="606552" y="0"/>
                  </a:lnTo>
                  <a:lnTo>
                    <a:pt x="7363967" y="0"/>
                  </a:lnTo>
                  <a:lnTo>
                    <a:pt x="7411407" y="1823"/>
                  </a:lnTo>
                  <a:lnTo>
                    <a:pt x="7457841" y="7202"/>
                  </a:lnTo>
                  <a:lnTo>
                    <a:pt x="7503136" y="16004"/>
                  </a:lnTo>
                  <a:lnTo>
                    <a:pt x="7547157" y="28093"/>
                  </a:lnTo>
                  <a:lnTo>
                    <a:pt x="7589770" y="43337"/>
                  </a:lnTo>
                  <a:lnTo>
                    <a:pt x="7630841" y="61599"/>
                  </a:lnTo>
                  <a:lnTo>
                    <a:pt x="7670235" y="82747"/>
                  </a:lnTo>
                  <a:lnTo>
                    <a:pt x="7707818" y="106646"/>
                  </a:lnTo>
                  <a:lnTo>
                    <a:pt x="7743457" y="133161"/>
                  </a:lnTo>
                  <a:lnTo>
                    <a:pt x="7777016" y="162158"/>
                  </a:lnTo>
                  <a:lnTo>
                    <a:pt x="7808361" y="193503"/>
                  </a:lnTo>
                  <a:lnTo>
                    <a:pt x="7837358" y="227062"/>
                  </a:lnTo>
                  <a:lnTo>
                    <a:pt x="7863873" y="262700"/>
                  </a:lnTo>
                  <a:lnTo>
                    <a:pt x="7887772" y="300284"/>
                  </a:lnTo>
                  <a:lnTo>
                    <a:pt x="7908920" y="339678"/>
                  </a:lnTo>
                  <a:lnTo>
                    <a:pt x="7927182" y="380749"/>
                  </a:lnTo>
                  <a:lnTo>
                    <a:pt x="7942426" y="423362"/>
                  </a:lnTo>
                  <a:lnTo>
                    <a:pt x="7954515" y="467383"/>
                  </a:lnTo>
                  <a:lnTo>
                    <a:pt x="7963317" y="512678"/>
                  </a:lnTo>
                  <a:lnTo>
                    <a:pt x="7968696" y="559112"/>
                  </a:lnTo>
                  <a:lnTo>
                    <a:pt x="7970519" y="606551"/>
                  </a:lnTo>
                  <a:lnTo>
                    <a:pt x="7970519" y="3028188"/>
                  </a:lnTo>
                  <a:lnTo>
                    <a:pt x="7968696" y="3075617"/>
                  </a:lnTo>
                  <a:lnTo>
                    <a:pt x="7963317" y="3122022"/>
                  </a:lnTo>
                  <a:lnTo>
                    <a:pt x="7954515" y="3167271"/>
                  </a:lnTo>
                  <a:lnTo>
                    <a:pt x="7942426" y="3211232"/>
                  </a:lnTo>
                  <a:lnTo>
                    <a:pt x="7927182" y="3253772"/>
                  </a:lnTo>
                  <a:lnTo>
                    <a:pt x="7908920" y="3294759"/>
                  </a:lnTo>
                  <a:lnTo>
                    <a:pt x="7887772" y="3334060"/>
                  </a:lnTo>
                  <a:lnTo>
                    <a:pt x="7863873" y="3371544"/>
                  </a:lnTo>
                  <a:lnTo>
                    <a:pt x="7837358" y="3407077"/>
                  </a:lnTo>
                  <a:lnTo>
                    <a:pt x="7808361" y="3440528"/>
                  </a:lnTo>
                  <a:lnTo>
                    <a:pt x="7777016" y="3471765"/>
                  </a:lnTo>
                  <a:lnTo>
                    <a:pt x="7743457" y="3500654"/>
                  </a:lnTo>
                  <a:lnTo>
                    <a:pt x="7707818" y="3527064"/>
                  </a:lnTo>
                  <a:lnTo>
                    <a:pt x="7670235" y="3550863"/>
                  </a:lnTo>
                  <a:lnTo>
                    <a:pt x="7630841" y="3571918"/>
                  </a:lnTo>
                  <a:lnTo>
                    <a:pt x="7589770" y="3590096"/>
                  </a:lnTo>
                  <a:lnTo>
                    <a:pt x="7547157" y="3605267"/>
                  </a:lnTo>
                  <a:lnTo>
                    <a:pt x="7503136" y="3617296"/>
                  </a:lnTo>
                  <a:lnTo>
                    <a:pt x="7457841" y="3626052"/>
                  </a:lnTo>
                  <a:lnTo>
                    <a:pt x="7411407" y="3631403"/>
                  </a:lnTo>
                  <a:lnTo>
                    <a:pt x="7363967" y="3633216"/>
                  </a:lnTo>
                  <a:close/>
                </a:path>
              </a:pathLst>
            </a:custGeom>
            <a:solidFill>
              <a:srgbClr val="05C4D4"/>
            </a:solidFill>
          </p:spPr>
          <p:txBody>
            <a:bodyPr wrap="square" lIns="0" tIns="0" rIns="0" bIns="0" rtlCol="0"/>
            <a:lstStyle/>
            <a:p>
              <a:endParaRPr/>
            </a:p>
          </p:txBody>
        </p:sp>
        <p:sp>
          <p:nvSpPr>
            <p:cNvPr id="19" name="object 6">
              <a:extLst>
                <a:ext uri="{FF2B5EF4-FFF2-40B4-BE49-F238E27FC236}">
                  <a16:creationId xmlns:a16="http://schemas.microsoft.com/office/drawing/2014/main" id="{56924BC7-965E-EB49-962A-C1937843ED1D}"/>
                </a:ext>
              </a:extLst>
            </p:cNvPr>
            <p:cNvSpPr/>
            <p:nvPr/>
          </p:nvSpPr>
          <p:spPr>
            <a:xfrm>
              <a:off x="949452" y="2653283"/>
              <a:ext cx="7995284" cy="3659504"/>
            </a:xfrm>
            <a:custGeom>
              <a:avLst/>
              <a:gdLst/>
              <a:ahLst/>
              <a:cxnLst/>
              <a:rect l="l" t="t" r="r" b="b"/>
              <a:pathLst>
                <a:path w="7995284" h="3659504">
                  <a:moveTo>
                    <a:pt x="7377684" y="3659123"/>
                  </a:moveTo>
                  <a:lnTo>
                    <a:pt x="618744" y="3659123"/>
                  </a:lnTo>
                  <a:lnTo>
                    <a:pt x="554735" y="3656076"/>
                  </a:lnTo>
                  <a:lnTo>
                    <a:pt x="493776" y="3646932"/>
                  </a:lnTo>
                  <a:lnTo>
                    <a:pt x="434340" y="3631692"/>
                  </a:lnTo>
                  <a:lnTo>
                    <a:pt x="377952" y="3610355"/>
                  </a:lnTo>
                  <a:lnTo>
                    <a:pt x="323088" y="3584448"/>
                  </a:lnTo>
                  <a:lnTo>
                    <a:pt x="272796" y="3553968"/>
                  </a:lnTo>
                  <a:lnTo>
                    <a:pt x="202691" y="3499103"/>
                  </a:lnTo>
                  <a:lnTo>
                    <a:pt x="160020" y="3456432"/>
                  </a:lnTo>
                  <a:lnTo>
                    <a:pt x="123443" y="3410712"/>
                  </a:lnTo>
                  <a:lnTo>
                    <a:pt x="89916" y="3361944"/>
                  </a:lnTo>
                  <a:lnTo>
                    <a:pt x="60960" y="3308603"/>
                  </a:lnTo>
                  <a:lnTo>
                    <a:pt x="38100" y="3253739"/>
                  </a:lnTo>
                  <a:lnTo>
                    <a:pt x="19812" y="3195828"/>
                  </a:lnTo>
                  <a:lnTo>
                    <a:pt x="3048" y="3104387"/>
                  </a:lnTo>
                  <a:lnTo>
                    <a:pt x="0" y="3072384"/>
                  </a:lnTo>
                  <a:lnTo>
                    <a:pt x="0" y="586740"/>
                  </a:lnTo>
                  <a:lnTo>
                    <a:pt x="6096" y="524256"/>
                  </a:lnTo>
                  <a:lnTo>
                    <a:pt x="19812" y="463296"/>
                  </a:lnTo>
                  <a:lnTo>
                    <a:pt x="36575" y="405383"/>
                  </a:lnTo>
                  <a:lnTo>
                    <a:pt x="60960" y="350519"/>
                  </a:lnTo>
                  <a:lnTo>
                    <a:pt x="88391" y="297180"/>
                  </a:lnTo>
                  <a:lnTo>
                    <a:pt x="121920" y="248412"/>
                  </a:lnTo>
                  <a:lnTo>
                    <a:pt x="160020" y="202691"/>
                  </a:lnTo>
                  <a:lnTo>
                    <a:pt x="202691" y="160019"/>
                  </a:lnTo>
                  <a:lnTo>
                    <a:pt x="272796" y="105156"/>
                  </a:lnTo>
                  <a:lnTo>
                    <a:pt x="323088" y="74675"/>
                  </a:lnTo>
                  <a:lnTo>
                    <a:pt x="376427" y="48767"/>
                  </a:lnTo>
                  <a:lnTo>
                    <a:pt x="434340" y="27432"/>
                  </a:lnTo>
                  <a:lnTo>
                    <a:pt x="493776" y="12191"/>
                  </a:lnTo>
                  <a:lnTo>
                    <a:pt x="554735" y="3048"/>
                  </a:lnTo>
                  <a:lnTo>
                    <a:pt x="585215" y="0"/>
                  </a:lnTo>
                  <a:lnTo>
                    <a:pt x="7408164" y="0"/>
                  </a:lnTo>
                  <a:lnTo>
                    <a:pt x="7440168" y="3048"/>
                  </a:lnTo>
                  <a:lnTo>
                    <a:pt x="7501128" y="12191"/>
                  </a:lnTo>
                  <a:lnTo>
                    <a:pt x="7531608" y="19812"/>
                  </a:lnTo>
                  <a:lnTo>
                    <a:pt x="7554772" y="25908"/>
                  </a:lnTo>
                  <a:lnTo>
                    <a:pt x="588264" y="25908"/>
                  </a:lnTo>
                  <a:lnTo>
                    <a:pt x="527303" y="32004"/>
                  </a:lnTo>
                  <a:lnTo>
                    <a:pt x="469392" y="44196"/>
                  </a:lnTo>
                  <a:lnTo>
                    <a:pt x="414527" y="60959"/>
                  </a:lnTo>
                  <a:lnTo>
                    <a:pt x="335280" y="96012"/>
                  </a:lnTo>
                  <a:lnTo>
                    <a:pt x="286511" y="126491"/>
                  </a:lnTo>
                  <a:lnTo>
                    <a:pt x="240791" y="160019"/>
                  </a:lnTo>
                  <a:lnTo>
                    <a:pt x="199643" y="198119"/>
                  </a:lnTo>
                  <a:lnTo>
                    <a:pt x="160020" y="240791"/>
                  </a:lnTo>
                  <a:lnTo>
                    <a:pt x="126491" y="286512"/>
                  </a:lnTo>
                  <a:lnTo>
                    <a:pt x="97535" y="335280"/>
                  </a:lnTo>
                  <a:lnTo>
                    <a:pt x="71627" y="387096"/>
                  </a:lnTo>
                  <a:lnTo>
                    <a:pt x="51816" y="441959"/>
                  </a:lnTo>
                  <a:lnTo>
                    <a:pt x="36575" y="498348"/>
                  </a:lnTo>
                  <a:lnTo>
                    <a:pt x="28956" y="557783"/>
                  </a:lnTo>
                  <a:lnTo>
                    <a:pt x="25908" y="586740"/>
                  </a:lnTo>
                  <a:lnTo>
                    <a:pt x="24383" y="618743"/>
                  </a:lnTo>
                  <a:lnTo>
                    <a:pt x="24383" y="3040380"/>
                  </a:lnTo>
                  <a:lnTo>
                    <a:pt x="27431" y="3101339"/>
                  </a:lnTo>
                  <a:lnTo>
                    <a:pt x="36575" y="3159252"/>
                  </a:lnTo>
                  <a:lnTo>
                    <a:pt x="51816" y="3217164"/>
                  </a:lnTo>
                  <a:lnTo>
                    <a:pt x="71627" y="3270503"/>
                  </a:lnTo>
                  <a:lnTo>
                    <a:pt x="96012" y="3322319"/>
                  </a:lnTo>
                  <a:lnTo>
                    <a:pt x="126491" y="3371087"/>
                  </a:lnTo>
                  <a:lnTo>
                    <a:pt x="160020" y="3416808"/>
                  </a:lnTo>
                  <a:lnTo>
                    <a:pt x="198120" y="3459480"/>
                  </a:lnTo>
                  <a:lnTo>
                    <a:pt x="240791" y="3497580"/>
                  </a:lnTo>
                  <a:lnTo>
                    <a:pt x="286511" y="3532632"/>
                  </a:lnTo>
                  <a:lnTo>
                    <a:pt x="335280" y="3561587"/>
                  </a:lnTo>
                  <a:lnTo>
                    <a:pt x="387096" y="3585971"/>
                  </a:lnTo>
                  <a:lnTo>
                    <a:pt x="441960" y="3607308"/>
                  </a:lnTo>
                  <a:lnTo>
                    <a:pt x="527303" y="3627119"/>
                  </a:lnTo>
                  <a:lnTo>
                    <a:pt x="586740" y="3633216"/>
                  </a:lnTo>
                  <a:lnTo>
                    <a:pt x="7550912" y="3633216"/>
                  </a:lnTo>
                  <a:lnTo>
                    <a:pt x="7531608" y="3639312"/>
                  </a:lnTo>
                  <a:lnTo>
                    <a:pt x="7470648" y="3651503"/>
                  </a:lnTo>
                  <a:lnTo>
                    <a:pt x="7440168" y="3656076"/>
                  </a:lnTo>
                  <a:lnTo>
                    <a:pt x="7377684" y="3659123"/>
                  </a:lnTo>
                  <a:close/>
                </a:path>
                <a:path w="7995284" h="3659504">
                  <a:moveTo>
                    <a:pt x="7550912" y="3633216"/>
                  </a:moveTo>
                  <a:lnTo>
                    <a:pt x="7406640" y="3633216"/>
                  </a:lnTo>
                  <a:lnTo>
                    <a:pt x="7466076" y="3627119"/>
                  </a:lnTo>
                  <a:lnTo>
                    <a:pt x="7496555" y="3621023"/>
                  </a:lnTo>
                  <a:lnTo>
                    <a:pt x="7552944" y="3607308"/>
                  </a:lnTo>
                  <a:lnTo>
                    <a:pt x="7607808" y="3587496"/>
                  </a:lnTo>
                  <a:lnTo>
                    <a:pt x="7659624" y="3561587"/>
                  </a:lnTo>
                  <a:lnTo>
                    <a:pt x="7708392" y="3532632"/>
                  </a:lnTo>
                  <a:lnTo>
                    <a:pt x="7754112" y="3497580"/>
                  </a:lnTo>
                  <a:lnTo>
                    <a:pt x="7815071" y="3439668"/>
                  </a:lnTo>
                  <a:lnTo>
                    <a:pt x="7851648" y="3395471"/>
                  </a:lnTo>
                  <a:lnTo>
                    <a:pt x="7883652" y="3348228"/>
                  </a:lnTo>
                  <a:lnTo>
                    <a:pt x="7911084" y="3297936"/>
                  </a:lnTo>
                  <a:lnTo>
                    <a:pt x="7933944" y="3244596"/>
                  </a:lnTo>
                  <a:lnTo>
                    <a:pt x="7950708" y="3188208"/>
                  </a:lnTo>
                  <a:lnTo>
                    <a:pt x="7962900" y="3131819"/>
                  </a:lnTo>
                  <a:lnTo>
                    <a:pt x="7968996" y="3070860"/>
                  </a:lnTo>
                  <a:lnTo>
                    <a:pt x="7968996" y="588264"/>
                  </a:lnTo>
                  <a:lnTo>
                    <a:pt x="7965948" y="557783"/>
                  </a:lnTo>
                  <a:lnTo>
                    <a:pt x="7962900" y="528827"/>
                  </a:lnTo>
                  <a:lnTo>
                    <a:pt x="7958328" y="498348"/>
                  </a:lnTo>
                  <a:lnTo>
                    <a:pt x="7950708" y="470916"/>
                  </a:lnTo>
                  <a:lnTo>
                    <a:pt x="7943088" y="441959"/>
                  </a:lnTo>
                  <a:lnTo>
                    <a:pt x="7923276" y="387096"/>
                  </a:lnTo>
                  <a:lnTo>
                    <a:pt x="7898892" y="335280"/>
                  </a:lnTo>
                  <a:lnTo>
                    <a:pt x="7868412" y="286512"/>
                  </a:lnTo>
                  <a:lnTo>
                    <a:pt x="7834884" y="240791"/>
                  </a:lnTo>
                  <a:lnTo>
                    <a:pt x="7796784" y="199643"/>
                  </a:lnTo>
                  <a:lnTo>
                    <a:pt x="7754112" y="161543"/>
                  </a:lnTo>
                  <a:lnTo>
                    <a:pt x="7708392" y="126491"/>
                  </a:lnTo>
                  <a:lnTo>
                    <a:pt x="7659624" y="97535"/>
                  </a:lnTo>
                  <a:lnTo>
                    <a:pt x="7607808" y="71627"/>
                  </a:lnTo>
                  <a:lnTo>
                    <a:pt x="7552944" y="51816"/>
                  </a:lnTo>
                  <a:lnTo>
                    <a:pt x="7467600" y="32004"/>
                  </a:lnTo>
                  <a:lnTo>
                    <a:pt x="7408164" y="25908"/>
                  </a:lnTo>
                  <a:lnTo>
                    <a:pt x="7554772" y="25908"/>
                  </a:lnTo>
                  <a:lnTo>
                    <a:pt x="7644384" y="60959"/>
                  </a:lnTo>
                  <a:lnTo>
                    <a:pt x="7697724" y="89916"/>
                  </a:lnTo>
                  <a:lnTo>
                    <a:pt x="7746492" y="121919"/>
                  </a:lnTo>
                  <a:lnTo>
                    <a:pt x="7792212" y="160019"/>
                  </a:lnTo>
                  <a:lnTo>
                    <a:pt x="7834884" y="202691"/>
                  </a:lnTo>
                  <a:lnTo>
                    <a:pt x="7889748" y="272796"/>
                  </a:lnTo>
                  <a:lnTo>
                    <a:pt x="7920228" y="323088"/>
                  </a:lnTo>
                  <a:lnTo>
                    <a:pt x="7946136" y="376427"/>
                  </a:lnTo>
                  <a:lnTo>
                    <a:pt x="7967471" y="434340"/>
                  </a:lnTo>
                  <a:lnTo>
                    <a:pt x="7982712" y="493775"/>
                  </a:lnTo>
                  <a:lnTo>
                    <a:pt x="7991855" y="554735"/>
                  </a:lnTo>
                  <a:lnTo>
                    <a:pt x="7994904" y="586740"/>
                  </a:lnTo>
                  <a:lnTo>
                    <a:pt x="7994904" y="3072384"/>
                  </a:lnTo>
                  <a:lnTo>
                    <a:pt x="7991855" y="3102864"/>
                  </a:lnTo>
                  <a:lnTo>
                    <a:pt x="7987284" y="3134868"/>
                  </a:lnTo>
                  <a:lnTo>
                    <a:pt x="7982712" y="3165348"/>
                  </a:lnTo>
                  <a:lnTo>
                    <a:pt x="7975092" y="3194303"/>
                  </a:lnTo>
                  <a:lnTo>
                    <a:pt x="7967471" y="3224784"/>
                  </a:lnTo>
                  <a:lnTo>
                    <a:pt x="7956804" y="3252216"/>
                  </a:lnTo>
                  <a:lnTo>
                    <a:pt x="7946136" y="3281171"/>
                  </a:lnTo>
                  <a:lnTo>
                    <a:pt x="7933944" y="3308603"/>
                  </a:lnTo>
                  <a:lnTo>
                    <a:pt x="7889748" y="3386328"/>
                  </a:lnTo>
                  <a:lnTo>
                    <a:pt x="7854696" y="3433571"/>
                  </a:lnTo>
                  <a:lnTo>
                    <a:pt x="7813548" y="3477768"/>
                  </a:lnTo>
                  <a:lnTo>
                    <a:pt x="7770876" y="3517392"/>
                  </a:lnTo>
                  <a:lnTo>
                    <a:pt x="7697724" y="3569208"/>
                  </a:lnTo>
                  <a:lnTo>
                    <a:pt x="7644384" y="3598164"/>
                  </a:lnTo>
                  <a:lnTo>
                    <a:pt x="7589520" y="3621023"/>
                  </a:lnTo>
                  <a:lnTo>
                    <a:pt x="7550912" y="3633216"/>
                  </a:lnTo>
                  <a:close/>
                </a:path>
              </a:pathLst>
            </a:custGeom>
            <a:solidFill>
              <a:srgbClr val="347C90"/>
            </a:solidFill>
          </p:spPr>
          <p:txBody>
            <a:bodyPr wrap="square" lIns="0" tIns="0" rIns="0" bIns="0" rtlCol="0"/>
            <a:lstStyle/>
            <a:p>
              <a:endParaRPr/>
            </a:p>
          </p:txBody>
        </p:sp>
      </p:grpSp>
      <p:sp>
        <p:nvSpPr>
          <p:cNvPr id="20" name="object 7">
            <a:extLst>
              <a:ext uri="{FF2B5EF4-FFF2-40B4-BE49-F238E27FC236}">
                <a16:creationId xmlns:a16="http://schemas.microsoft.com/office/drawing/2014/main" id="{F8AC5767-9CB3-654E-A141-1A35A7326F0E}"/>
              </a:ext>
            </a:extLst>
          </p:cNvPr>
          <p:cNvSpPr txBox="1"/>
          <p:nvPr/>
        </p:nvSpPr>
        <p:spPr>
          <a:xfrm>
            <a:off x="2037142" y="2582987"/>
            <a:ext cx="4340506" cy="2598147"/>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Outpatient</a:t>
            </a:r>
            <a:r>
              <a:rPr sz="2400" spc="-85"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services</a:t>
            </a:r>
            <a:endParaRPr sz="24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400" spc="-5" dirty="0">
                <a:solidFill>
                  <a:srgbClr val="FFFFFF"/>
                </a:solidFill>
                <a:latin typeface="Arial" panose="020B0604020202020204" pitchFamily="34" charset="0"/>
                <a:cs typeface="Arial" panose="020B0604020202020204" pitchFamily="34" charset="0"/>
              </a:rPr>
              <a:t>Emergency</a:t>
            </a:r>
            <a:r>
              <a:rPr sz="2400" spc="-105"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services</a:t>
            </a:r>
            <a:endParaRPr sz="24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Hospitalization</a:t>
            </a:r>
            <a:endParaRPr sz="2400" dirty="0">
              <a:latin typeface="Arial" panose="020B0604020202020204" pitchFamily="34" charset="0"/>
              <a:cs typeface="Arial" panose="020B0604020202020204" pitchFamily="34" charset="0"/>
            </a:endParaRPr>
          </a:p>
          <a:p>
            <a:pPr marL="299085" marR="197485" indent="-287020">
              <a:lnSpc>
                <a:spcPct val="100000"/>
              </a:lnSpc>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Maternity</a:t>
            </a:r>
            <a:r>
              <a:rPr sz="2400" spc="-55"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and</a:t>
            </a:r>
            <a:r>
              <a:rPr sz="2400" spc="-30"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newborn </a:t>
            </a:r>
            <a:r>
              <a:rPr sz="2400" spc="-525" dirty="0">
                <a:solidFill>
                  <a:srgbClr val="FFFFFF"/>
                </a:solidFill>
                <a:latin typeface="Arial" panose="020B0604020202020204" pitchFamily="34" charset="0"/>
                <a:cs typeface="Arial" panose="020B0604020202020204" pitchFamily="34" charset="0"/>
              </a:rPr>
              <a:t> </a:t>
            </a:r>
            <a:r>
              <a:rPr sz="2400" spc="-15" dirty="0">
                <a:solidFill>
                  <a:srgbClr val="FFFFFF"/>
                </a:solidFill>
                <a:latin typeface="Arial" panose="020B0604020202020204" pitchFamily="34" charset="0"/>
                <a:cs typeface="Arial" panose="020B0604020202020204" pitchFamily="34" charset="0"/>
              </a:rPr>
              <a:t>care</a:t>
            </a:r>
            <a:endParaRPr sz="2400" dirty="0">
              <a:latin typeface="Arial" panose="020B0604020202020204" pitchFamily="34" charset="0"/>
              <a:cs typeface="Arial" panose="020B0604020202020204" pitchFamily="34" charset="0"/>
            </a:endParaRPr>
          </a:p>
          <a:p>
            <a:pPr marL="299085" marR="5080" indent="-287020">
              <a:lnSpc>
                <a:spcPct val="100000"/>
              </a:lnSpc>
              <a:buFont typeface="Arial"/>
              <a:buChar char="•"/>
              <a:tabLst>
                <a:tab pos="299085" algn="l"/>
                <a:tab pos="299720" algn="l"/>
              </a:tabLst>
            </a:pPr>
            <a:r>
              <a:rPr sz="2400" spc="-15" dirty="0">
                <a:solidFill>
                  <a:srgbClr val="FFFFFF"/>
                </a:solidFill>
                <a:latin typeface="Arial" panose="020B0604020202020204" pitchFamily="34" charset="0"/>
                <a:cs typeface="Arial" panose="020B0604020202020204" pitchFamily="34" charset="0"/>
              </a:rPr>
              <a:t>Mental</a:t>
            </a:r>
            <a:r>
              <a:rPr sz="2400" spc="5"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health</a:t>
            </a:r>
            <a:r>
              <a:rPr sz="2400" spc="-10"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and </a:t>
            </a:r>
            <a:r>
              <a:rPr sz="2400" dirty="0">
                <a:solidFill>
                  <a:srgbClr val="FFFFFF"/>
                </a:solidFill>
                <a:latin typeface="Arial" panose="020B0604020202020204" pitchFamily="34" charset="0"/>
                <a:cs typeface="Arial" panose="020B0604020202020204" pitchFamily="34" charset="0"/>
              </a:rPr>
              <a:t> </a:t>
            </a:r>
            <a:r>
              <a:rPr sz="2400" spc="-10" dirty="0">
                <a:solidFill>
                  <a:srgbClr val="FFFFFF"/>
                </a:solidFill>
                <a:latin typeface="Arial" panose="020B0604020202020204" pitchFamily="34" charset="0"/>
                <a:cs typeface="Arial" panose="020B0604020202020204" pitchFamily="34" charset="0"/>
              </a:rPr>
              <a:t>substance</a:t>
            </a:r>
            <a:r>
              <a:rPr sz="2400" spc="-45"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abuse</a:t>
            </a:r>
            <a:r>
              <a:rPr sz="2400" spc="-20" dirty="0">
                <a:solidFill>
                  <a:srgbClr val="FFFFFF"/>
                </a:solidFill>
                <a:latin typeface="Arial" panose="020B0604020202020204" pitchFamily="34" charset="0"/>
                <a:cs typeface="Arial" panose="020B0604020202020204" pitchFamily="34" charset="0"/>
              </a:rPr>
              <a:t> </a:t>
            </a:r>
            <a:r>
              <a:rPr sz="2400" spc="-10" dirty="0">
                <a:solidFill>
                  <a:srgbClr val="FFFFFF"/>
                </a:solidFill>
                <a:latin typeface="Arial" panose="020B0604020202020204" pitchFamily="34" charset="0"/>
                <a:cs typeface="Arial" panose="020B0604020202020204" pitchFamily="34" charset="0"/>
              </a:rPr>
              <a:t>disorder </a:t>
            </a:r>
            <a:r>
              <a:rPr sz="2400" spc="-525"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services</a:t>
            </a:r>
            <a:endParaRPr sz="24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Prescription</a:t>
            </a:r>
            <a:r>
              <a:rPr sz="2400" spc="-25"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drugs</a:t>
            </a:r>
            <a:endParaRPr sz="2400" dirty="0">
              <a:latin typeface="Arial" panose="020B0604020202020204" pitchFamily="34" charset="0"/>
              <a:cs typeface="Arial" panose="020B0604020202020204" pitchFamily="34" charset="0"/>
            </a:endParaRPr>
          </a:p>
        </p:txBody>
      </p:sp>
      <p:sp>
        <p:nvSpPr>
          <p:cNvPr id="21" name="object 8">
            <a:extLst>
              <a:ext uri="{FF2B5EF4-FFF2-40B4-BE49-F238E27FC236}">
                <a16:creationId xmlns:a16="http://schemas.microsoft.com/office/drawing/2014/main" id="{731FC09A-75AB-A847-A4F3-3E16B8BC87D7}"/>
              </a:ext>
            </a:extLst>
          </p:cNvPr>
          <p:cNvSpPr txBox="1"/>
          <p:nvPr/>
        </p:nvSpPr>
        <p:spPr>
          <a:xfrm>
            <a:off x="6414776" y="2589908"/>
            <a:ext cx="4340506" cy="2967479"/>
          </a:xfrm>
          <a:prstGeom prst="rect">
            <a:avLst/>
          </a:prstGeom>
        </p:spPr>
        <p:txBody>
          <a:bodyPr vert="horz" wrap="square" lIns="0" tIns="12700" rIns="0" bIns="0" rtlCol="0">
            <a:spAutoFit/>
          </a:bodyPr>
          <a:lstStyle/>
          <a:p>
            <a:pPr marL="299085" marR="256540" indent="-287020">
              <a:lnSpc>
                <a:spcPct val="100000"/>
              </a:lnSpc>
              <a:spcBef>
                <a:spcPts val="100"/>
              </a:spcBef>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Rehabilitative </a:t>
            </a:r>
            <a:r>
              <a:rPr sz="2400" spc="-5" dirty="0">
                <a:solidFill>
                  <a:srgbClr val="FFFFFF"/>
                </a:solidFill>
                <a:latin typeface="Arial" panose="020B0604020202020204" pitchFamily="34" charset="0"/>
                <a:cs typeface="Arial" panose="020B0604020202020204" pitchFamily="34" charset="0"/>
              </a:rPr>
              <a:t>and </a:t>
            </a:r>
            <a:r>
              <a:rPr sz="2400" dirty="0">
                <a:solidFill>
                  <a:srgbClr val="FFFFFF"/>
                </a:solidFill>
                <a:latin typeface="Arial" panose="020B0604020202020204" pitchFamily="34" charset="0"/>
                <a:cs typeface="Arial" panose="020B0604020202020204" pitchFamily="34" charset="0"/>
              </a:rPr>
              <a:t> </a:t>
            </a:r>
            <a:r>
              <a:rPr sz="2400" spc="-10" dirty="0">
                <a:solidFill>
                  <a:srgbClr val="FFFFFF"/>
                </a:solidFill>
                <a:latin typeface="Arial" panose="020B0604020202020204" pitchFamily="34" charset="0"/>
                <a:cs typeface="Arial" panose="020B0604020202020204" pitchFamily="34" charset="0"/>
              </a:rPr>
              <a:t>habilitative</a:t>
            </a:r>
            <a:r>
              <a:rPr sz="2400" spc="-4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services</a:t>
            </a:r>
            <a:r>
              <a:rPr sz="2400" spc="-20"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and </a:t>
            </a:r>
            <a:r>
              <a:rPr sz="2400" spc="-525"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devices</a:t>
            </a:r>
            <a:endParaRPr sz="24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Laboratory</a:t>
            </a:r>
            <a:r>
              <a:rPr sz="2400" spc="-6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services</a:t>
            </a:r>
            <a:endParaRPr sz="2400" dirty="0">
              <a:latin typeface="Arial" panose="020B0604020202020204" pitchFamily="34" charset="0"/>
              <a:cs typeface="Arial" panose="020B0604020202020204" pitchFamily="34" charset="0"/>
            </a:endParaRPr>
          </a:p>
          <a:p>
            <a:pPr marL="299085" marR="5080" indent="-287020">
              <a:lnSpc>
                <a:spcPct val="100000"/>
              </a:lnSpc>
              <a:buFont typeface="Arial"/>
              <a:buChar char="•"/>
              <a:tabLst>
                <a:tab pos="299085" algn="l"/>
                <a:tab pos="299720" algn="l"/>
              </a:tabLst>
            </a:pPr>
            <a:r>
              <a:rPr sz="2400" spc="-20" dirty="0">
                <a:solidFill>
                  <a:srgbClr val="FFFFFF"/>
                </a:solidFill>
                <a:latin typeface="Arial" panose="020B0604020202020204" pitchFamily="34" charset="0"/>
                <a:cs typeface="Arial" panose="020B0604020202020204" pitchFamily="34" charset="0"/>
              </a:rPr>
              <a:t>Preventative </a:t>
            </a:r>
            <a:r>
              <a:rPr sz="2400" dirty="0">
                <a:solidFill>
                  <a:srgbClr val="FFFFFF"/>
                </a:solidFill>
                <a:latin typeface="Arial" panose="020B0604020202020204" pitchFamily="34" charset="0"/>
                <a:cs typeface="Arial" panose="020B0604020202020204" pitchFamily="34" charset="0"/>
              </a:rPr>
              <a:t>and wellness </a:t>
            </a:r>
            <a:r>
              <a:rPr sz="2400" spc="-53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services and </a:t>
            </a:r>
            <a:r>
              <a:rPr sz="2400" spc="-10" dirty="0">
                <a:solidFill>
                  <a:srgbClr val="FFFFFF"/>
                </a:solidFill>
                <a:latin typeface="Arial" panose="020B0604020202020204" pitchFamily="34" charset="0"/>
                <a:cs typeface="Arial" panose="020B0604020202020204" pitchFamily="34" charset="0"/>
              </a:rPr>
              <a:t>chronic </a:t>
            </a:r>
            <a:r>
              <a:rPr sz="2400" spc="-5"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disease</a:t>
            </a:r>
            <a:r>
              <a:rPr sz="2400" spc="-20" dirty="0">
                <a:solidFill>
                  <a:srgbClr val="FFFFFF"/>
                </a:solidFill>
                <a:latin typeface="Arial" panose="020B0604020202020204" pitchFamily="34" charset="0"/>
                <a:cs typeface="Arial" panose="020B0604020202020204" pitchFamily="34" charset="0"/>
              </a:rPr>
              <a:t> </a:t>
            </a:r>
            <a:r>
              <a:rPr sz="2400" spc="-5" dirty="0">
                <a:solidFill>
                  <a:srgbClr val="FFFFFF"/>
                </a:solidFill>
                <a:latin typeface="Arial" panose="020B0604020202020204" pitchFamily="34" charset="0"/>
                <a:cs typeface="Arial" panose="020B0604020202020204" pitchFamily="34" charset="0"/>
              </a:rPr>
              <a:t>management</a:t>
            </a:r>
            <a:endParaRPr sz="2400" dirty="0">
              <a:latin typeface="Arial" panose="020B0604020202020204" pitchFamily="34" charset="0"/>
              <a:cs typeface="Arial" panose="020B0604020202020204" pitchFamily="34" charset="0"/>
            </a:endParaRPr>
          </a:p>
          <a:p>
            <a:pPr marL="299085" indent="-287020">
              <a:lnSpc>
                <a:spcPct val="100000"/>
              </a:lnSpc>
              <a:buFont typeface="Arial"/>
              <a:buChar char="•"/>
              <a:tabLst>
                <a:tab pos="299085" algn="l"/>
                <a:tab pos="299720" algn="l"/>
              </a:tabLst>
            </a:pPr>
            <a:r>
              <a:rPr sz="2400" spc="-10" dirty="0">
                <a:solidFill>
                  <a:srgbClr val="FFFFFF"/>
                </a:solidFill>
                <a:latin typeface="Arial" panose="020B0604020202020204" pitchFamily="34" charset="0"/>
                <a:cs typeface="Arial" panose="020B0604020202020204" pitchFamily="34" charset="0"/>
              </a:rPr>
              <a:t>Pediatric</a:t>
            </a:r>
            <a:r>
              <a:rPr sz="2400" spc="-35"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services</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0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5" dirty="0"/>
              <a:t>FINANCIAL ASSISTANCE ELIGIBILITY REQUIREMENTS</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15</a:t>
            </a:fld>
            <a:endParaRPr lang="en-US" dirty="0"/>
          </a:p>
        </p:txBody>
      </p:sp>
      <p:sp>
        <p:nvSpPr>
          <p:cNvPr id="5" name="Text Placeholder 3">
            <a:extLst>
              <a:ext uri="{FF2B5EF4-FFF2-40B4-BE49-F238E27FC236}">
                <a16:creationId xmlns:a16="http://schemas.microsoft.com/office/drawing/2014/main" id="{42394804-2253-DB46-8465-017E857133C0}"/>
              </a:ext>
            </a:extLst>
          </p:cNvPr>
          <p:cNvSpPr txBox="1">
            <a:spLocks/>
          </p:cNvSpPr>
          <p:nvPr/>
        </p:nvSpPr>
        <p:spPr>
          <a:xfrm>
            <a:off x="4281916" y="1450123"/>
            <a:ext cx="7223320" cy="4406668"/>
          </a:xfrm>
          <a:prstGeom prst="rect">
            <a:avLst/>
          </a:prstGeom>
        </p:spPr>
        <p:txBody>
          <a:bodyPr/>
          <a:lstStyle>
            <a:lvl1pPr algn="l" defTabSz="912813" rtl="0" fontAlgn="base">
              <a:spcBef>
                <a:spcPts val="1000"/>
              </a:spcBef>
              <a:spcAft>
                <a:spcPct val="0"/>
              </a:spcAft>
              <a:defRPr lang="en-US" sz="2000" kern="1200" baseline="0">
                <a:solidFill>
                  <a:schemeClr val="tx1"/>
                </a:solidFill>
                <a:latin typeface="Arial" pitchFamily="34" charset="0"/>
                <a:ea typeface="+mn-ea"/>
                <a:cs typeface="Arial" pitchFamily="34" charset="0"/>
              </a:defRPr>
            </a:lvl1pPr>
            <a:lvl2pPr marL="517525" indent="-284163" algn="l" defTabSz="912813" rtl="0" fontAlgn="base">
              <a:spcBef>
                <a:spcPct val="0"/>
              </a:spcBef>
              <a:spcAft>
                <a:spcPct val="0"/>
              </a:spcAft>
              <a:buSzPct val="75000"/>
              <a:buFont typeface="Arial" panose="020B0604020202020204" pitchFamily="34" charset="0"/>
              <a:buChar char="□"/>
              <a:defRPr lang="en-US" sz="2000" kern="1200">
                <a:solidFill>
                  <a:schemeClr val="tx1"/>
                </a:solidFill>
                <a:latin typeface="Arial" pitchFamily="34" charset="0"/>
                <a:ea typeface="+mn-ea"/>
                <a:cs typeface="Arial" pitchFamily="34" charset="0"/>
              </a:defRPr>
            </a:lvl2pPr>
            <a:lvl3pPr marL="746125" indent="-223838" algn="l" defTabSz="912813" rtl="0" fontAlgn="base">
              <a:spcBef>
                <a:spcPct val="0"/>
              </a:spcBef>
              <a:spcAft>
                <a:spcPct val="0"/>
              </a:spcAft>
              <a:buFont typeface="Wingdings" panose="05000000000000000000" pitchFamily="2" charset="2"/>
              <a:buChar char="§"/>
              <a:tabLst/>
              <a:defRPr lang="en-US" sz="2000" kern="1200">
                <a:solidFill>
                  <a:schemeClr val="tx1"/>
                </a:solidFill>
                <a:latin typeface="Arial" pitchFamily="34" charset="0"/>
                <a:ea typeface="+mn-ea"/>
                <a:cs typeface="Arial" pitchFamily="34" charset="0"/>
              </a:defRPr>
            </a:lvl3pPr>
            <a:lvl4pPr marL="1028700" indent="-225425" algn="l" defTabSz="912813" rtl="0" fontAlgn="base">
              <a:spcBef>
                <a:spcPct val="0"/>
              </a:spcBef>
              <a:spcAft>
                <a:spcPct val="0"/>
              </a:spcAft>
              <a:buFont typeface="Arial" panose="020B0604020202020204" pitchFamily="34" charset="0"/>
              <a:buChar char="▫"/>
              <a:defRPr lang="en-US" sz="2000" kern="1200">
                <a:solidFill>
                  <a:schemeClr val="tx1"/>
                </a:solidFill>
                <a:latin typeface="Arial" pitchFamily="34" charset="0"/>
                <a:ea typeface="+mn-ea"/>
                <a:cs typeface="Arial" pitchFamily="34" charset="0"/>
              </a:defRPr>
            </a:lvl4pPr>
            <a:lvl5pPr marL="1257300" indent="-227013" algn="l" defTabSz="912813" rtl="0" fontAlgn="base">
              <a:spcBef>
                <a:spcPct val="0"/>
              </a:spcBef>
              <a:spcAft>
                <a:spcPct val="0"/>
              </a:spcAft>
              <a:buFont typeface="Arial" panose="020B0604020202020204" pitchFamily="34" charset="0"/>
              <a:buChar char="▪"/>
              <a:defRPr lang="en-US" sz="2000" kern="1200">
                <a:solidFill>
                  <a:schemeClr val="tx1"/>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565785" fontAlgn="auto">
              <a:spcBef>
                <a:spcPts val="0"/>
              </a:spcBef>
              <a:spcAft>
                <a:spcPts val="0"/>
              </a:spcAft>
              <a:defRPr/>
            </a:pPr>
            <a:r>
              <a:rPr lang="en-US" sz="2400" b="1" dirty="0">
                <a:solidFill>
                  <a:srgbClr val="19B9CA"/>
                </a:solidFill>
              </a:rPr>
              <a:t>Factors that determine eligibility for financial assistance and the amount: </a:t>
            </a:r>
          </a:p>
          <a:p>
            <a:pPr defTabSz="565785" fontAlgn="auto">
              <a:spcBef>
                <a:spcPts val="0"/>
              </a:spcBef>
              <a:spcAft>
                <a:spcPts val="0"/>
              </a:spcAft>
              <a:defRPr/>
            </a:pPr>
            <a:r>
              <a:rPr lang="en-US" sz="1600" dirty="0">
                <a:solidFill>
                  <a:srgbClr val="554D56"/>
                </a:solidFill>
              </a:rPr>
              <a:t> </a:t>
            </a:r>
          </a:p>
          <a:p>
            <a:pPr marL="212169" indent="-212169" defTabSz="565785" fontAlgn="auto">
              <a:spcBef>
                <a:spcPts val="0"/>
              </a:spcBef>
              <a:spcAft>
                <a:spcPts val="743"/>
              </a:spcAft>
              <a:buFont typeface="Arial" panose="020B0604020202020204" pitchFamily="34" charset="0"/>
              <a:buChar char="•"/>
              <a:defRPr/>
            </a:pPr>
            <a:r>
              <a:rPr lang="en-US" sz="1800" dirty="0">
                <a:solidFill>
                  <a:srgbClr val="554D56"/>
                </a:solidFill>
              </a:rPr>
              <a:t>Household </a:t>
            </a:r>
            <a:r>
              <a:rPr lang="en-US" sz="1800" b="1" dirty="0">
                <a:solidFill>
                  <a:srgbClr val="554D56"/>
                </a:solidFill>
              </a:rPr>
              <a:t>income</a:t>
            </a:r>
            <a:r>
              <a:rPr lang="en-US" sz="1800" dirty="0">
                <a:solidFill>
                  <a:srgbClr val="554D56"/>
                </a:solidFill>
              </a:rPr>
              <a:t>,</a:t>
            </a:r>
          </a:p>
          <a:p>
            <a:pPr marL="212169" indent="-212169" defTabSz="565785" fontAlgn="auto">
              <a:spcBef>
                <a:spcPts val="0"/>
              </a:spcBef>
              <a:spcAft>
                <a:spcPts val="743"/>
              </a:spcAft>
              <a:buFont typeface="Arial" panose="020B0604020202020204" pitchFamily="34" charset="0"/>
              <a:buChar char="•"/>
              <a:defRPr/>
            </a:pPr>
            <a:r>
              <a:rPr lang="en-US" sz="1800" dirty="0">
                <a:solidFill>
                  <a:srgbClr val="554D56"/>
                </a:solidFill>
              </a:rPr>
              <a:t>Household </a:t>
            </a:r>
            <a:r>
              <a:rPr lang="en-US" sz="1800" b="1" dirty="0">
                <a:solidFill>
                  <a:srgbClr val="554D56"/>
                </a:solidFill>
              </a:rPr>
              <a:t>size</a:t>
            </a:r>
            <a:r>
              <a:rPr lang="en-US" sz="1800" dirty="0">
                <a:solidFill>
                  <a:srgbClr val="554D56"/>
                </a:solidFill>
              </a:rPr>
              <a:t>,</a:t>
            </a:r>
          </a:p>
          <a:p>
            <a:pPr marL="212169" indent="-212169" defTabSz="565785" fontAlgn="auto">
              <a:spcBef>
                <a:spcPts val="0"/>
              </a:spcBef>
              <a:spcAft>
                <a:spcPts val="743"/>
              </a:spcAft>
              <a:buFont typeface="Arial" panose="020B0604020202020204" pitchFamily="34" charset="0"/>
              <a:buChar char="•"/>
              <a:defRPr/>
            </a:pPr>
            <a:r>
              <a:rPr lang="en-US" sz="1800" b="1" dirty="0">
                <a:solidFill>
                  <a:srgbClr val="554D56"/>
                </a:solidFill>
              </a:rPr>
              <a:t>Age</a:t>
            </a:r>
            <a:r>
              <a:rPr lang="en-US" sz="1800" dirty="0">
                <a:solidFill>
                  <a:srgbClr val="554D56"/>
                </a:solidFill>
              </a:rPr>
              <a:t> of household members, and </a:t>
            </a:r>
          </a:p>
          <a:p>
            <a:pPr marL="212169" indent="-212169" defTabSz="565785" fontAlgn="auto">
              <a:spcBef>
                <a:spcPts val="0"/>
              </a:spcBef>
              <a:spcAft>
                <a:spcPts val="743"/>
              </a:spcAft>
              <a:buFont typeface="Arial" panose="020B0604020202020204" pitchFamily="34" charset="0"/>
              <a:buChar char="•"/>
              <a:defRPr/>
            </a:pPr>
            <a:r>
              <a:rPr lang="en-US" sz="1800" b="1" dirty="0">
                <a:solidFill>
                  <a:srgbClr val="554D56"/>
                </a:solidFill>
              </a:rPr>
              <a:t>Location</a:t>
            </a:r>
            <a:r>
              <a:rPr lang="en-US" sz="1800" dirty="0">
                <a:solidFill>
                  <a:srgbClr val="554D56"/>
                </a:solidFill>
              </a:rPr>
              <a:t> of the household (which determines the </a:t>
            </a:r>
            <a:r>
              <a:rPr lang="en-US" sz="1800" b="1" dirty="0">
                <a:solidFill>
                  <a:srgbClr val="19B9CA"/>
                </a:solidFill>
              </a:rPr>
              <a:t>pricing region</a:t>
            </a:r>
            <a:r>
              <a:rPr lang="en-US" sz="1800" dirty="0">
                <a:solidFill>
                  <a:srgbClr val="554D56"/>
                </a:solidFill>
              </a:rPr>
              <a:t>)</a:t>
            </a:r>
          </a:p>
          <a:p>
            <a:pPr marL="212169" indent="-212169" defTabSz="565785" fontAlgn="auto">
              <a:spcBef>
                <a:spcPts val="0"/>
              </a:spcBef>
              <a:spcAft>
                <a:spcPts val="743"/>
              </a:spcAft>
              <a:buFont typeface="Arial" panose="020B0604020202020204" pitchFamily="34" charset="0"/>
              <a:buChar char="•"/>
              <a:defRPr/>
            </a:pPr>
            <a:r>
              <a:rPr lang="en-US" sz="1800" b="1" u="sng" dirty="0">
                <a:solidFill>
                  <a:srgbClr val="FF0000"/>
                </a:solidFill>
              </a:rPr>
              <a:t>Not</a:t>
            </a:r>
            <a:r>
              <a:rPr lang="en-US" sz="1800" u="sng" dirty="0">
                <a:solidFill>
                  <a:srgbClr val="FF0000"/>
                </a:solidFill>
              </a:rPr>
              <a:t> </a:t>
            </a:r>
            <a:r>
              <a:rPr lang="en-US" sz="1800" b="1" u="sng" dirty="0">
                <a:solidFill>
                  <a:srgbClr val="FF0000"/>
                </a:solidFill>
              </a:rPr>
              <a:t>enrolled</a:t>
            </a:r>
            <a:r>
              <a:rPr lang="en-US" sz="1800" u="sng" dirty="0">
                <a:solidFill>
                  <a:srgbClr val="FF0000"/>
                </a:solidFill>
              </a:rPr>
              <a:t> </a:t>
            </a:r>
            <a:r>
              <a:rPr lang="en-US" sz="1800" dirty="0">
                <a:solidFill>
                  <a:srgbClr val="554D56"/>
                </a:solidFill>
              </a:rPr>
              <a:t>in Minimum Essential Coverage (MEC) or have MEC </a:t>
            </a:r>
            <a:r>
              <a:rPr lang="en-US" sz="1800" b="1" dirty="0">
                <a:solidFill>
                  <a:srgbClr val="FF0000"/>
                </a:solidFill>
              </a:rPr>
              <a:t>made available </a:t>
            </a:r>
            <a:r>
              <a:rPr lang="en-US" sz="1800" dirty="0">
                <a:solidFill>
                  <a:srgbClr val="554D56"/>
                </a:solidFill>
              </a:rPr>
              <a:t>to them </a:t>
            </a:r>
          </a:p>
          <a:p>
            <a:pPr defTabSz="565785" fontAlgn="auto">
              <a:spcBef>
                <a:spcPts val="0"/>
              </a:spcBef>
              <a:spcAft>
                <a:spcPts val="743"/>
              </a:spcAft>
              <a:defRPr/>
            </a:pPr>
            <a:r>
              <a:rPr lang="en-US" sz="1600" i="1" dirty="0">
                <a:solidFill>
                  <a:srgbClr val="19B9CA"/>
                </a:solidFill>
              </a:rPr>
              <a:t>Members who received financial assistance from the federal APTC and must file their federal taxes to reconcile the APTC amount with the IRS</a:t>
            </a:r>
            <a:r>
              <a:rPr lang="en-US" sz="1600" dirty="0">
                <a:solidFill>
                  <a:srgbClr val="554D56"/>
                </a:solidFill>
              </a:rPr>
              <a:t>. </a:t>
            </a:r>
          </a:p>
          <a:p>
            <a:pPr defTabSz="565785" fontAlgn="auto">
              <a:spcBef>
                <a:spcPts val="0"/>
              </a:spcBef>
              <a:spcAft>
                <a:spcPts val="0"/>
              </a:spcAft>
              <a:defRPr/>
            </a:pPr>
            <a:endParaRPr lang="en-US" sz="1600" dirty="0">
              <a:solidFill>
                <a:srgbClr val="595959"/>
              </a:solidFill>
            </a:endParaRPr>
          </a:p>
        </p:txBody>
      </p:sp>
      <p:pic>
        <p:nvPicPr>
          <p:cNvPr id="6" name="Picture 5">
            <a:extLst>
              <a:ext uri="{FF2B5EF4-FFF2-40B4-BE49-F238E27FC236}">
                <a16:creationId xmlns:a16="http://schemas.microsoft.com/office/drawing/2014/main" id="{329F73AC-EFB4-0C40-A321-25739D6480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58500" y="1192193"/>
            <a:ext cx="3985231" cy="3726449"/>
          </a:xfrm>
          <a:prstGeom prst="rect">
            <a:avLst/>
          </a:prstGeom>
        </p:spPr>
      </p:pic>
    </p:spTree>
    <p:extLst>
      <p:ext uri="{BB962C8B-B14F-4D97-AF65-F5344CB8AC3E}">
        <p14:creationId xmlns:p14="http://schemas.microsoft.com/office/powerpoint/2010/main" val="354345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z="3200" spc="-5" dirty="0"/>
              <a:t>PRICING</a:t>
            </a:r>
            <a:r>
              <a:rPr lang="en-US" sz="3200" spc="-50" dirty="0"/>
              <a:t> </a:t>
            </a:r>
            <a:r>
              <a:rPr lang="en-US" spc="-10" dirty="0"/>
              <a:t>REGIONS</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16</a:t>
            </a:fld>
            <a:endParaRPr lang="en-US" dirty="0"/>
          </a:p>
        </p:txBody>
      </p:sp>
      <p:grpSp>
        <p:nvGrpSpPr>
          <p:cNvPr id="7" name="object 3">
            <a:extLst>
              <a:ext uri="{FF2B5EF4-FFF2-40B4-BE49-F238E27FC236}">
                <a16:creationId xmlns:a16="http://schemas.microsoft.com/office/drawing/2014/main" id="{3D22965F-00C3-F547-A8B8-5922E7FA8C68}"/>
              </a:ext>
            </a:extLst>
          </p:cNvPr>
          <p:cNvGrpSpPr/>
          <p:nvPr/>
        </p:nvGrpSpPr>
        <p:grpSpPr>
          <a:xfrm>
            <a:off x="1621330" y="1013992"/>
            <a:ext cx="8764270" cy="5222240"/>
            <a:chOff x="602757" y="1523279"/>
            <a:chExt cx="8764270" cy="5222240"/>
          </a:xfrm>
        </p:grpSpPr>
        <p:pic>
          <p:nvPicPr>
            <p:cNvPr id="8" name="object 4">
              <a:extLst>
                <a:ext uri="{FF2B5EF4-FFF2-40B4-BE49-F238E27FC236}">
                  <a16:creationId xmlns:a16="http://schemas.microsoft.com/office/drawing/2014/main" id="{FD6D83E2-63AD-5449-9510-AF41EC9BFA82}"/>
                </a:ext>
              </a:extLst>
            </p:cNvPr>
            <p:cNvPicPr/>
            <p:nvPr/>
          </p:nvPicPr>
          <p:blipFill>
            <a:blip r:embed="rId2" cstate="print"/>
            <a:stretch>
              <a:fillRect/>
            </a:stretch>
          </p:blipFill>
          <p:spPr>
            <a:xfrm>
              <a:off x="602757" y="1523279"/>
              <a:ext cx="4489591" cy="5221744"/>
            </a:xfrm>
            <a:prstGeom prst="rect">
              <a:avLst/>
            </a:prstGeom>
          </p:spPr>
        </p:pic>
        <p:pic>
          <p:nvPicPr>
            <p:cNvPr id="9" name="object 5">
              <a:extLst>
                <a:ext uri="{FF2B5EF4-FFF2-40B4-BE49-F238E27FC236}">
                  <a16:creationId xmlns:a16="http://schemas.microsoft.com/office/drawing/2014/main" id="{55EF3A98-FC02-1A4C-B0FE-57C1776A429A}"/>
                </a:ext>
              </a:extLst>
            </p:cNvPr>
            <p:cNvPicPr/>
            <p:nvPr/>
          </p:nvPicPr>
          <p:blipFill>
            <a:blip r:embed="rId3" cstate="print"/>
            <a:stretch>
              <a:fillRect/>
            </a:stretch>
          </p:blipFill>
          <p:spPr>
            <a:xfrm>
              <a:off x="2666999" y="1741932"/>
              <a:ext cx="1828800" cy="1438655"/>
            </a:xfrm>
            <a:prstGeom prst="rect">
              <a:avLst/>
            </a:prstGeom>
          </p:spPr>
        </p:pic>
        <p:pic>
          <p:nvPicPr>
            <p:cNvPr id="10" name="object 6">
              <a:extLst>
                <a:ext uri="{FF2B5EF4-FFF2-40B4-BE49-F238E27FC236}">
                  <a16:creationId xmlns:a16="http://schemas.microsoft.com/office/drawing/2014/main" id="{67D21DA2-41F3-8345-BE69-EE0F6092CD33}"/>
                </a:ext>
              </a:extLst>
            </p:cNvPr>
            <p:cNvPicPr/>
            <p:nvPr/>
          </p:nvPicPr>
          <p:blipFill>
            <a:blip r:embed="rId4" cstate="print"/>
            <a:stretch>
              <a:fillRect/>
            </a:stretch>
          </p:blipFill>
          <p:spPr>
            <a:xfrm>
              <a:off x="3165347" y="3247644"/>
              <a:ext cx="1482851" cy="519683"/>
            </a:xfrm>
            <a:prstGeom prst="rect">
              <a:avLst/>
            </a:prstGeom>
          </p:spPr>
        </p:pic>
        <p:pic>
          <p:nvPicPr>
            <p:cNvPr id="11" name="object 7">
              <a:extLst>
                <a:ext uri="{FF2B5EF4-FFF2-40B4-BE49-F238E27FC236}">
                  <a16:creationId xmlns:a16="http://schemas.microsoft.com/office/drawing/2014/main" id="{3C398261-5CA9-B945-A935-2FCE3BD53C68}"/>
                </a:ext>
              </a:extLst>
            </p:cNvPr>
            <p:cNvPicPr/>
            <p:nvPr/>
          </p:nvPicPr>
          <p:blipFill>
            <a:blip r:embed="rId5" cstate="print"/>
            <a:stretch>
              <a:fillRect/>
            </a:stretch>
          </p:blipFill>
          <p:spPr>
            <a:xfrm>
              <a:off x="4459224" y="4386072"/>
              <a:ext cx="1141475" cy="414527"/>
            </a:xfrm>
            <a:prstGeom prst="rect">
              <a:avLst/>
            </a:prstGeom>
          </p:spPr>
        </p:pic>
        <p:pic>
          <p:nvPicPr>
            <p:cNvPr id="12" name="object 8">
              <a:extLst>
                <a:ext uri="{FF2B5EF4-FFF2-40B4-BE49-F238E27FC236}">
                  <a16:creationId xmlns:a16="http://schemas.microsoft.com/office/drawing/2014/main" id="{E1C6992B-F8F1-F447-A186-E41190168BA4}"/>
                </a:ext>
              </a:extLst>
            </p:cNvPr>
            <p:cNvPicPr/>
            <p:nvPr/>
          </p:nvPicPr>
          <p:blipFill>
            <a:blip r:embed="rId6" cstate="print"/>
            <a:stretch>
              <a:fillRect/>
            </a:stretch>
          </p:blipFill>
          <p:spPr>
            <a:xfrm>
              <a:off x="3809999" y="3767327"/>
              <a:ext cx="1299971" cy="557783"/>
            </a:xfrm>
            <a:prstGeom prst="rect">
              <a:avLst/>
            </a:prstGeom>
          </p:spPr>
        </p:pic>
        <p:pic>
          <p:nvPicPr>
            <p:cNvPr id="13" name="object 9">
              <a:extLst>
                <a:ext uri="{FF2B5EF4-FFF2-40B4-BE49-F238E27FC236}">
                  <a16:creationId xmlns:a16="http://schemas.microsoft.com/office/drawing/2014/main" id="{EBC72AF2-5DC0-554E-8907-040D59C06667}"/>
                </a:ext>
              </a:extLst>
            </p:cNvPr>
            <p:cNvPicPr/>
            <p:nvPr/>
          </p:nvPicPr>
          <p:blipFill>
            <a:blip r:embed="rId7" cstate="print"/>
            <a:stretch>
              <a:fillRect/>
            </a:stretch>
          </p:blipFill>
          <p:spPr>
            <a:xfrm>
              <a:off x="4927092" y="4942332"/>
              <a:ext cx="1132331" cy="440435"/>
            </a:xfrm>
            <a:prstGeom prst="rect">
              <a:avLst/>
            </a:prstGeom>
          </p:spPr>
        </p:pic>
        <p:pic>
          <p:nvPicPr>
            <p:cNvPr id="14" name="object 10">
              <a:extLst>
                <a:ext uri="{FF2B5EF4-FFF2-40B4-BE49-F238E27FC236}">
                  <a16:creationId xmlns:a16="http://schemas.microsoft.com/office/drawing/2014/main" id="{1FD95EB9-5B40-F64A-AE1F-A46FEF8220B3}"/>
                </a:ext>
              </a:extLst>
            </p:cNvPr>
            <p:cNvPicPr/>
            <p:nvPr/>
          </p:nvPicPr>
          <p:blipFill>
            <a:blip r:embed="rId8" cstate="print"/>
            <a:stretch>
              <a:fillRect/>
            </a:stretch>
          </p:blipFill>
          <p:spPr>
            <a:xfrm>
              <a:off x="5230368" y="5495544"/>
              <a:ext cx="1065724" cy="410094"/>
            </a:xfrm>
            <a:prstGeom prst="rect">
              <a:avLst/>
            </a:prstGeom>
          </p:spPr>
        </p:pic>
        <p:pic>
          <p:nvPicPr>
            <p:cNvPr id="15" name="object 11">
              <a:extLst>
                <a:ext uri="{FF2B5EF4-FFF2-40B4-BE49-F238E27FC236}">
                  <a16:creationId xmlns:a16="http://schemas.microsoft.com/office/drawing/2014/main" id="{C104A965-698E-434A-ACE3-DCC1CE8C7019}"/>
                </a:ext>
              </a:extLst>
            </p:cNvPr>
            <p:cNvPicPr/>
            <p:nvPr/>
          </p:nvPicPr>
          <p:blipFill>
            <a:blip r:embed="rId9" cstate="print"/>
            <a:stretch>
              <a:fillRect/>
            </a:stretch>
          </p:blipFill>
          <p:spPr>
            <a:xfrm>
              <a:off x="5230368" y="6022848"/>
              <a:ext cx="1063099" cy="409202"/>
            </a:xfrm>
            <a:prstGeom prst="rect">
              <a:avLst/>
            </a:prstGeom>
          </p:spPr>
        </p:pic>
        <p:pic>
          <p:nvPicPr>
            <p:cNvPr id="16" name="object 12">
              <a:extLst>
                <a:ext uri="{FF2B5EF4-FFF2-40B4-BE49-F238E27FC236}">
                  <a16:creationId xmlns:a16="http://schemas.microsoft.com/office/drawing/2014/main" id="{36D9F8EA-6D13-C94E-9146-7EC20563E128}"/>
                </a:ext>
              </a:extLst>
            </p:cNvPr>
            <p:cNvPicPr/>
            <p:nvPr/>
          </p:nvPicPr>
          <p:blipFill>
            <a:blip r:embed="rId10" cstate="print"/>
            <a:stretch>
              <a:fillRect/>
            </a:stretch>
          </p:blipFill>
          <p:spPr>
            <a:xfrm>
              <a:off x="4811268" y="1749551"/>
              <a:ext cx="1248155" cy="445008"/>
            </a:xfrm>
            <a:prstGeom prst="rect">
              <a:avLst/>
            </a:prstGeom>
          </p:spPr>
        </p:pic>
        <p:pic>
          <p:nvPicPr>
            <p:cNvPr id="17" name="object 13">
              <a:extLst>
                <a:ext uri="{FF2B5EF4-FFF2-40B4-BE49-F238E27FC236}">
                  <a16:creationId xmlns:a16="http://schemas.microsoft.com/office/drawing/2014/main" id="{2FC0CCE9-1B66-5841-B6CF-6D2AF7806892}"/>
                </a:ext>
              </a:extLst>
            </p:cNvPr>
            <p:cNvPicPr/>
            <p:nvPr/>
          </p:nvPicPr>
          <p:blipFill>
            <a:blip r:embed="rId11" cstate="print"/>
            <a:stretch>
              <a:fillRect/>
            </a:stretch>
          </p:blipFill>
          <p:spPr>
            <a:xfrm>
              <a:off x="4811268" y="2351532"/>
              <a:ext cx="1470659" cy="583691"/>
            </a:xfrm>
            <a:prstGeom prst="rect">
              <a:avLst/>
            </a:prstGeom>
          </p:spPr>
        </p:pic>
        <p:pic>
          <p:nvPicPr>
            <p:cNvPr id="18" name="object 14">
              <a:extLst>
                <a:ext uri="{FF2B5EF4-FFF2-40B4-BE49-F238E27FC236}">
                  <a16:creationId xmlns:a16="http://schemas.microsoft.com/office/drawing/2014/main" id="{05C5AFE3-487E-F44E-809E-B1AA8AC6B6A1}"/>
                </a:ext>
              </a:extLst>
            </p:cNvPr>
            <p:cNvPicPr/>
            <p:nvPr/>
          </p:nvPicPr>
          <p:blipFill>
            <a:blip r:embed="rId12" cstate="print"/>
            <a:stretch>
              <a:fillRect/>
            </a:stretch>
          </p:blipFill>
          <p:spPr>
            <a:xfrm>
              <a:off x="5109971" y="3084526"/>
              <a:ext cx="1704642" cy="554091"/>
            </a:xfrm>
            <a:prstGeom prst="rect">
              <a:avLst/>
            </a:prstGeom>
          </p:spPr>
        </p:pic>
        <p:pic>
          <p:nvPicPr>
            <p:cNvPr id="19" name="object 15">
              <a:extLst>
                <a:ext uri="{FF2B5EF4-FFF2-40B4-BE49-F238E27FC236}">
                  <a16:creationId xmlns:a16="http://schemas.microsoft.com/office/drawing/2014/main" id="{F5ACD60C-2291-594A-B751-8729044C0FEF}"/>
                </a:ext>
              </a:extLst>
            </p:cNvPr>
            <p:cNvPicPr/>
            <p:nvPr/>
          </p:nvPicPr>
          <p:blipFill>
            <a:blip r:embed="rId13" cstate="print"/>
            <a:stretch>
              <a:fillRect/>
            </a:stretch>
          </p:blipFill>
          <p:spPr>
            <a:xfrm>
              <a:off x="5492496" y="3767327"/>
              <a:ext cx="1371241" cy="402747"/>
            </a:xfrm>
            <a:prstGeom prst="rect">
              <a:avLst/>
            </a:prstGeom>
          </p:spPr>
        </p:pic>
        <p:pic>
          <p:nvPicPr>
            <p:cNvPr id="20" name="object 16">
              <a:extLst>
                <a:ext uri="{FF2B5EF4-FFF2-40B4-BE49-F238E27FC236}">
                  <a16:creationId xmlns:a16="http://schemas.microsoft.com/office/drawing/2014/main" id="{B127C600-DE79-0548-8689-CBADD5BA1ABD}"/>
                </a:ext>
              </a:extLst>
            </p:cNvPr>
            <p:cNvPicPr/>
            <p:nvPr/>
          </p:nvPicPr>
          <p:blipFill>
            <a:blip r:embed="rId14" cstate="print"/>
            <a:stretch>
              <a:fillRect/>
            </a:stretch>
          </p:blipFill>
          <p:spPr>
            <a:xfrm>
              <a:off x="6170676" y="4373880"/>
              <a:ext cx="1672696" cy="502402"/>
            </a:xfrm>
            <a:prstGeom prst="rect">
              <a:avLst/>
            </a:prstGeom>
          </p:spPr>
        </p:pic>
        <p:pic>
          <p:nvPicPr>
            <p:cNvPr id="21" name="object 17">
              <a:extLst>
                <a:ext uri="{FF2B5EF4-FFF2-40B4-BE49-F238E27FC236}">
                  <a16:creationId xmlns:a16="http://schemas.microsoft.com/office/drawing/2014/main" id="{8AF389B5-0B51-3B46-BB59-F0D75F647956}"/>
                </a:ext>
              </a:extLst>
            </p:cNvPr>
            <p:cNvPicPr/>
            <p:nvPr/>
          </p:nvPicPr>
          <p:blipFill>
            <a:blip r:embed="rId15" cstate="print"/>
            <a:stretch>
              <a:fillRect/>
            </a:stretch>
          </p:blipFill>
          <p:spPr>
            <a:xfrm>
              <a:off x="6646164" y="5145023"/>
              <a:ext cx="1359849" cy="382709"/>
            </a:xfrm>
            <a:prstGeom prst="rect">
              <a:avLst/>
            </a:prstGeom>
          </p:spPr>
        </p:pic>
        <p:pic>
          <p:nvPicPr>
            <p:cNvPr id="22" name="object 18">
              <a:extLst>
                <a:ext uri="{FF2B5EF4-FFF2-40B4-BE49-F238E27FC236}">
                  <a16:creationId xmlns:a16="http://schemas.microsoft.com/office/drawing/2014/main" id="{D83F65BC-3C58-1042-B0CE-8B44C628BA5A}"/>
                </a:ext>
              </a:extLst>
            </p:cNvPr>
            <p:cNvPicPr/>
            <p:nvPr/>
          </p:nvPicPr>
          <p:blipFill>
            <a:blip r:embed="rId16" cstate="print"/>
            <a:stretch>
              <a:fillRect/>
            </a:stretch>
          </p:blipFill>
          <p:spPr>
            <a:xfrm>
              <a:off x="6673596" y="5814294"/>
              <a:ext cx="1260365" cy="416403"/>
            </a:xfrm>
            <a:prstGeom prst="rect">
              <a:avLst/>
            </a:prstGeom>
          </p:spPr>
        </p:pic>
        <p:pic>
          <p:nvPicPr>
            <p:cNvPr id="23" name="object 19">
              <a:extLst>
                <a:ext uri="{FF2B5EF4-FFF2-40B4-BE49-F238E27FC236}">
                  <a16:creationId xmlns:a16="http://schemas.microsoft.com/office/drawing/2014/main" id="{1D2FE05F-6D75-5542-B8C0-1E821A87EFDF}"/>
                </a:ext>
              </a:extLst>
            </p:cNvPr>
            <p:cNvPicPr/>
            <p:nvPr/>
          </p:nvPicPr>
          <p:blipFill>
            <a:blip r:embed="rId17" cstate="print"/>
            <a:stretch>
              <a:fillRect/>
            </a:stretch>
          </p:blipFill>
          <p:spPr>
            <a:xfrm>
              <a:off x="6851903" y="1741932"/>
              <a:ext cx="1860885" cy="649074"/>
            </a:xfrm>
            <a:prstGeom prst="rect">
              <a:avLst/>
            </a:prstGeom>
          </p:spPr>
        </p:pic>
        <p:pic>
          <p:nvPicPr>
            <p:cNvPr id="24" name="object 20">
              <a:extLst>
                <a:ext uri="{FF2B5EF4-FFF2-40B4-BE49-F238E27FC236}">
                  <a16:creationId xmlns:a16="http://schemas.microsoft.com/office/drawing/2014/main" id="{BB28D96C-3BBA-3048-9987-3F615B39FAD6}"/>
                </a:ext>
              </a:extLst>
            </p:cNvPr>
            <p:cNvPicPr/>
            <p:nvPr/>
          </p:nvPicPr>
          <p:blipFill>
            <a:blip r:embed="rId18" cstate="print"/>
            <a:stretch>
              <a:fillRect/>
            </a:stretch>
          </p:blipFill>
          <p:spPr>
            <a:xfrm>
              <a:off x="7127747" y="2596896"/>
              <a:ext cx="1972055" cy="639331"/>
            </a:xfrm>
            <a:prstGeom prst="rect">
              <a:avLst/>
            </a:prstGeom>
          </p:spPr>
        </p:pic>
        <p:pic>
          <p:nvPicPr>
            <p:cNvPr id="25" name="object 21">
              <a:extLst>
                <a:ext uri="{FF2B5EF4-FFF2-40B4-BE49-F238E27FC236}">
                  <a16:creationId xmlns:a16="http://schemas.microsoft.com/office/drawing/2014/main" id="{43383473-8C8C-C948-A5DF-57E16084F84E}"/>
                </a:ext>
              </a:extLst>
            </p:cNvPr>
            <p:cNvPicPr/>
            <p:nvPr/>
          </p:nvPicPr>
          <p:blipFill>
            <a:blip r:embed="rId19" cstate="print"/>
            <a:stretch>
              <a:fillRect/>
            </a:stretch>
          </p:blipFill>
          <p:spPr>
            <a:xfrm>
              <a:off x="7400544" y="3476244"/>
              <a:ext cx="1749910" cy="393818"/>
            </a:xfrm>
            <a:prstGeom prst="rect">
              <a:avLst/>
            </a:prstGeom>
          </p:spPr>
        </p:pic>
        <p:pic>
          <p:nvPicPr>
            <p:cNvPr id="26" name="object 22">
              <a:extLst>
                <a:ext uri="{FF2B5EF4-FFF2-40B4-BE49-F238E27FC236}">
                  <a16:creationId xmlns:a16="http://schemas.microsoft.com/office/drawing/2014/main" id="{9CFDC24E-CF33-BA4C-BBDE-AF435D065E07}"/>
                </a:ext>
              </a:extLst>
            </p:cNvPr>
            <p:cNvPicPr/>
            <p:nvPr/>
          </p:nvPicPr>
          <p:blipFill>
            <a:blip r:embed="rId20" cstate="print"/>
            <a:stretch>
              <a:fillRect/>
            </a:stretch>
          </p:blipFill>
          <p:spPr>
            <a:xfrm>
              <a:off x="7859267" y="4002024"/>
              <a:ext cx="1280877" cy="411149"/>
            </a:xfrm>
            <a:prstGeom prst="rect">
              <a:avLst/>
            </a:prstGeom>
          </p:spPr>
        </p:pic>
        <p:pic>
          <p:nvPicPr>
            <p:cNvPr id="27" name="object 23">
              <a:extLst>
                <a:ext uri="{FF2B5EF4-FFF2-40B4-BE49-F238E27FC236}">
                  <a16:creationId xmlns:a16="http://schemas.microsoft.com/office/drawing/2014/main" id="{09D78F4C-B48E-9D4D-B999-3876D17D9874}"/>
                </a:ext>
              </a:extLst>
            </p:cNvPr>
            <p:cNvPicPr/>
            <p:nvPr/>
          </p:nvPicPr>
          <p:blipFill>
            <a:blip r:embed="rId21" cstate="print"/>
            <a:stretch>
              <a:fillRect/>
            </a:stretch>
          </p:blipFill>
          <p:spPr>
            <a:xfrm>
              <a:off x="8116824" y="4629911"/>
              <a:ext cx="1250000" cy="425195"/>
            </a:xfrm>
            <a:prstGeom prst="rect">
              <a:avLst/>
            </a:prstGeom>
          </p:spPr>
        </p:pic>
      </p:grpSp>
    </p:spTree>
    <p:extLst>
      <p:ext uri="{BB962C8B-B14F-4D97-AF65-F5344CB8AC3E}">
        <p14:creationId xmlns:p14="http://schemas.microsoft.com/office/powerpoint/2010/main" val="179548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48386"/>
            <a:ext cx="11582400" cy="986159"/>
          </a:xfrm>
        </p:spPr>
        <p:txBody>
          <a:bodyPr/>
          <a:lstStyle/>
          <a:p>
            <a:r>
              <a:rPr lang="en-US" dirty="0"/>
              <a:t>2023 HEALTH BENEFIT DESIGN BY METAL TIER</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17</a:t>
            </a:fld>
            <a:endParaRPr lang="en-US" dirty="0"/>
          </a:p>
        </p:txBody>
      </p:sp>
      <p:pic>
        <p:nvPicPr>
          <p:cNvPr id="5" name="Picture 4">
            <a:extLst>
              <a:ext uri="{FF2B5EF4-FFF2-40B4-BE49-F238E27FC236}">
                <a16:creationId xmlns:a16="http://schemas.microsoft.com/office/drawing/2014/main" id="{1CB5F5A1-8776-6F1E-0162-0422F0BA85BF}"/>
              </a:ext>
            </a:extLst>
          </p:cNvPr>
          <p:cNvPicPr>
            <a:picLocks noChangeAspect="1"/>
          </p:cNvPicPr>
          <p:nvPr/>
        </p:nvPicPr>
        <p:blipFill rotWithShape="1">
          <a:blip r:embed="rId2">
            <a:extLst>
              <a:ext uri="{28A0092B-C50C-407E-A947-70E740481C1C}">
                <a14:useLocalDpi xmlns:a14="http://schemas.microsoft.com/office/drawing/2010/main" val="0"/>
              </a:ext>
            </a:extLst>
          </a:blip>
          <a:srcRect l="3117" t="8041" r="3344" b="9852"/>
          <a:stretch/>
        </p:blipFill>
        <p:spPr>
          <a:xfrm>
            <a:off x="304801" y="541466"/>
            <a:ext cx="8350102" cy="5663780"/>
          </a:xfrm>
          <a:prstGeom prst="rect">
            <a:avLst/>
          </a:prstGeom>
        </p:spPr>
      </p:pic>
      <p:sp>
        <p:nvSpPr>
          <p:cNvPr id="7" name="TextBox 6">
            <a:extLst>
              <a:ext uri="{FF2B5EF4-FFF2-40B4-BE49-F238E27FC236}">
                <a16:creationId xmlns:a16="http://schemas.microsoft.com/office/drawing/2014/main" id="{A3CC1A62-6FFF-2F88-F918-1844B1AEFBB6}"/>
              </a:ext>
            </a:extLst>
          </p:cNvPr>
          <p:cNvSpPr txBox="1"/>
          <p:nvPr/>
        </p:nvSpPr>
        <p:spPr>
          <a:xfrm>
            <a:off x="8893867" y="4338974"/>
            <a:ext cx="2838893" cy="1923604"/>
          </a:xfrm>
          <a:prstGeom prst="rect">
            <a:avLst/>
          </a:prstGeom>
          <a:noFill/>
        </p:spPr>
        <p:txBody>
          <a:bodyPr wrap="square" rtlCol="0">
            <a:spAutoFit/>
          </a:bodyPr>
          <a:lstStyle/>
          <a:p>
            <a:pPr marL="179388" indent="-179388">
              <a:spcAft>
                <a:spcPts val="600"/>
              </a:spcAft>
            </a:pPr>
            <a:r>
              <a:rPr lang="en-US" sz="900" b="1" dirty="0">
                <a:solidFill>
                  <a:srgbClr val="221E1F"/>
                </a:solidFill>
                <a:effectLst/>
                <a:latin typeface="Helvetica" pitchFamily="2" charset="0"/>
              </a:rPr>
              <a:t>Benefits in blue are NOT subject to a deductible. </a:t>
            </a:r>
            <a:r>
              <a:rPr lang="en-US" sz="900" dirty="0">
                <a:solidFill>
                  <a:srgbClr val="221E1F"/>
                </a:solidFill>
                <a:effectLst/>
                <a:latin typeface="Helvetica" pitchFamily="2" charset="0"/>
              </a:rPr>
              <a:t>Benefits in blue with a white corner are subject to a deductible after the first three visits.</a:t>
            </a:r>
            <a:endParaRPr lang="en-US" sz="900" dirty="0">
              <a:effectLst/>
              <a:latin typeface="Helvetica" pitchFamily="2" charset="0"/>
            </a:endParaRPr>
          </a:p>
          <a:p>
            <a:pPr marL="179388" indent="-179388">
              <a:spcAft>
                <a:spcPts val="600"/>
              </a:spcAft>
            </a:pPr>
            <a:r>
              <a:rPr lang="en-US" sz="900" dirty="0">
                <a:solidFill>
                  <a:srgbClr val="000000"/>
                </a:solidFill>
                <a:effectLst/>
                <a:latin typeface="Helvetica" pitchFamily="2" charset="0"/>
              </a:rPr>
              <a:t> </a:t>
            </a:r>
            <a:r>
              <a:rPr lang="en-US" sz="900" dirty="0">
                <a:solidFill>
                  <a:srgbClr val="221E1F"/>
                </a:solidFill>
                <a:effectLst/>
                <a:latin typeface="Helvetica" pitchFamily="2" charset="0"/>
              </a:rPr>
              <a:t>Drug prices are for a 30 day supply. </a:t>
            </a:r>
            <a:endParaRPr lang="en-US" sz="900" dirty="0">
              <a:effectLst/>
              <a:latin typeface="Helvetica" pitchFamily="2" charset="0"/>
            </a:endParaRPr>
          </a:p>
          <a:p>
            <a:pPr marL="179388" indent="-179388">
              <a:spcAft>
                <a:spcPts val="600"/>
              </a:spcAft>
            </a:pPr>
            <a:r>
              <a:rPr lang="en-US" sz="900" dirty="0">
                <a:solidFill>
                  <a:srgbClr val="221E1F"/>
                </a:solidFill>
                <a:effectLst/>
                <a:latin typeface="Helvetica" pitchFamily="2" charset="0"/>
              </a:rPr>
              <a:t>* Copay is for any combination of services (primary care, specialist, urgent care) for the first three visits. After three visits, future visits will be at full cost until the medical deductible is met. </a:t>
            </a:r>
            <a:endParaRPr lang="en-US" sz="900" dirty="0">
              <a:effectLst/>
              <a:latin typeface="Helvetica" pitchFamily="2" charset="0"/>
            </a:endParaRPr>
          </a:p>
          <a:p>
            <a:pPr marL="179388" indent="-179388">
              <a:spcAft>
                <a:spcPts val="600"/>
              </a:spcAft>
            </a:pPr>
            <a:r>
              <a:rPr lang="en-US" sz="900" dirty="0">
                <a:solidFill>
                  <a:srgbClr val="000000"/>
                </a:solidFill>
                <a:effectLst/>
                <a:latin typeface="Helvetica" pitchFamily="2" charset="0"/>
              </a:rPr>
              <a:t> </a:t>
            </a:r>
            <a:r>
              <a:rPr lang="en-US" sz="900" dirty="0">
                <a:solidFill>
                  <a:srgbClr val="221E1F"/>
                </a:solidFill>
                <a:effectLst/>
                <a:latin typeface="Helvetica" pitchFamily="2" charset="0"/>
              </a:rPr>
              <a:t>** Price is after pharmacy deductible amount is met. </a:t>
            </a:r>
          </a:p>
          <a:p>
            <a:pPr marL="179388" indent="-179388">
              <a:spcAft>
                <a:spcPts val="600"/>
              </a:spcAft>
            </a:pPr>
            <a:r>
              <a:rPr lang="en-US" sz="900" dirty="0">
                <a:solidFill>
                  <a:srgbClr val="221E1F"/>
                </a:solidFill>
                <a:effectLst/>
                <a:latin typeface="Helvetica" pitchFamily="2" charset="0"/>
              </a:rPr>
              <a:t>*** See plan Evidence of Coverage for imaging cost share.</a:t>
            </a:r>
          </a:p>
        </p:txBody>
      </p:sp>
    </p:spTree>
    <p:extLst>
      <p:ext uri="{BB962C8B-B14F-4D97-AF65-F5344CB8AC3E}">
        <p14:creationId xmlns:p14="http://schemas.microsoft.com/office/powerpoint/2010/main" val="259379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48386"/>
            <a:ext cx="11582400" cy="986159"/>
          </a:xfrm>
        </p:spPr>
        <p:txBody>
          <a:bodyPr/>
          <a:lstStyle/>
          <a:p>
            <a:r>
              <a:rPr lang="en-US" dirty="0"/>
              <a:t>2023 HEALTH BENEFIT DESIGN BY TABLE TIER</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18</a:t>
            </a:fld>
            <a:endParaRPr lang="en-US" dirty="0"/>
          </a:p>
        </p:txBody>
      </p:sp>
      <p:pic>
        <p:nvPicPr>
          <p:cNvPr id="4" name="object 4">
            <a:extLst>
              <a:ext uri="{FF2B5EF4-FFF2-40B4-BE49-F238E27FC236}">
                <a16:creationId xmlns:a16="http://schemas.microsoft.com/office/drawing/2014/main" id="{DE01DF3C-DB10-9B94-2E09-8FAAB8029F16}"/>
              </a:ext>
            </a:extLst>
          </p:cNvPr>
          <p:cNvPicPr/>
          <p:nvPr/>
        </p:nvPicPr>
        <p:blipFill>
          <a:blip r:embed="rId2" cstate="print"/>
          <a:stretch>
            <a:fillRect/>
          </a:stretch>
        </p:blipFill>
        <p:spPr>
          <a:xfrm>
            <a:off x="205483" y="891541"/>
            <a:ext cx="11815282" cy="4995552"/>
          </a:xfrm>
          <a:prstGeom prst="rect">
            <a:avLst/>
          </a:prstGeom>
        </p:spPr>
      </p:pic>
    </p:spTree>
    <p:extLst>
      <p:ext uri="{BB962C8B-B14F-4D97-AF65-F5344CB8AC3E}">
        <p14:creationId xmlns:p14="http://schemas.microsoft.com/office/powerpoint/2010/main" val="389869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CC11C-73A2-4743-88CB-89E3A0A05A1C}"/>
              </a:ext>
            </a:extLst>
          </p:cNvPr>
          <p:cNvSpPr>
            <a:spLocks noGrp="1"/>
          </p:cNvSpPr>
          <p:nvPr>
            <p:ph type="title"/>
          </p:nvPr>
        </p:nvSpPr>
        <p:spPr>
          <a:xfrm>
            <a:off x="304800" y="2764031"/>
            <a:ext cx="11582400" cy="1293757"/>
          </a:xfrm>
        </p:spPr>
        <p:txBody>
          <a:bodyPr>
            <a:normAutofit/>
          </a:bodyPr>
          <a:lstStyle/>
          <a:p>
            <a:r>
              <a:rPr lang="en-US" sz="3600" spc="-5" dirty="0">
                <a:solidFill>
                  <a:srgbClr val="FFFFFF"/>
                </a:solidFill>
              </a:rPr>
              <a:t>THE </a:t>
            </a:r>
            <a:r>
              <a:rPr lang="en-US" sz="3600" dirty="0">
                <a:solidFill>
                  <a:srgbClr val="FFFFFF"/>
                </a:solidFill>
              </a:rPr>
              <a:t>AFFORDABLE CARE </a:t>
            </a:r>
            <a:r>
              <a:rPr lang="en-US" sz="3600" spc="5" dirty="0">
                <a:solidFill>
                  <a:srgbClr val="FFFFFF"/>
                </a:solidFill>
              </a:rPr>
              <a:t>ACT </a:t>
            </a:r>
            <a:r>
              <a:rPr lang="en-US" sz="3600" spc="-875" dirty="0">
                <a:solidFill>
                  <a:srgbClr val="FFFFFF"/>
                </a:solidFill>
              </a:rPr>
              <a:t> </a:t>
            </a:r>
            <a:br>
              <a:rPr lang="en-US" sz="3600" spc="-875" dirty="0">
                <a:solidFill>
                  <a:srgbClr val="FFFFFF"/>
                </a:solidFill>
              </a:rPr>
            </a:br>
            <a:r>
              <a:rPr lang="en-US" sz="3600" spc="5" dirty="0">
                <a:solidFill>
                  <a:srgbClr val="FFFFFF"/>
                </a:solidFill>
              </a:rPr>
              <a:t>AND</a:t>
            </a:r>
            <a:r>
              <a:rPr lang="en-US" sz="3600" spc="-60" dirty="0">
                <a:solidFill>
                  <a:srgbClr val="FFFFFF"/>
                </a:solidFill>
              </a:rPr>
              <a:t> </a:t>
            </a:r>
            <a:r>
              <a:rPr lang="en-US" sz="3600" dirty="0">
                <a:solidFill>
                  <a:srgbClr val="FFFFFF"/>
                </a:solidFill>
              </a:rPr>
              <a:t>COVERED</a:t>
            </a:r>
            <a:r>
              <a:rPr lang="en-US" sz="3600" spc="-60" dirty="0">
                <a:solidFill>
                  <a:srgbClr val="FFFFFF"/>
                </a:solidFill>
              </a:rPr>
              <a:t> </a:t>
            </a:r>
            <a:r>
              <a:rPr lang="en-US" sz="3600" dirty="0">
                <a:solidFill>
                  <a:srgbClr val="FFFFFF"/>
                </a:solidFill>
              </a:rPr>
              <a:t>CALIFORNIA</a:t>
            </a:r>
            <a:endParaRPr lang="en-US" dirty="0"/>
          </a:p>
        </p:txBody>
      </p:sp>
      <p:sp>
        <p:nvSpPr>
          <p:cNvPr id="4" name="Text Placeholder 3">
            <a:extLst>
              <a:ext uri="{FF2B5EF4-FFF2-40B4-BE49-F238E27FC236}">
                <a16:creationId xmlns:a16="http://schemas.microsoft.com/office/drawing/2014/main" id="{6F810E42-ACE6-4575-86A6-C8858E00F7D7}"/>
              </a:ext>
            </a:extLst>
          </p:cNvPr>
          <p:cNvSpPr>
            <a:spLocks noGrp="1"/>
          </p:cNvSpPr>
          <p:nvPr>
            <p:ph type="body" idx="1"/>
          </p:nvPr>
        </p:nvSpPr>
        <p:spPr/>
        <p:txBody>
          <a:bodyPr/>
          <a:lstStyle/>
          <a:p>
            <a:pPr algn="ctr"/>
            <a:endParaRPr lang="en-US" sz="4400" dirty="0"/>
          </a:p>
          <a:p>
            <a:pPr algn="ctr"/>
            <a:endParaRPr lang="en-US" sz="4400" dirty="0"/>
          </a:p>
        </p:txBody>
      </p:sp>
      <p:sp>
        <p:nvSpPr>
          <p:cNvPr id="3" name="Slide Number Placeholder 2">
            <a:extLst>
              <a:ext uri="{FF2B5EF4-FFF2-40B4-BE49-F238E27FC236}">
                <a16:creationId xmlns:a16="http://schemas.microsoft.com/office/drawing/2014/main" id="{81471406-CDF0-48EA-AB71-E38FB9D444D7}"/>
              </a:ext>
            </a:extLst>
          </p:cNvPr>
          <p:cNvSpPr>
            <a:spLocks noGrp="1"/>
          </p:cNvSpPr>
          <p:nvPr>
            <p:ph type="sldNum" sz="quarter" idx="10"/>
          </p:nvPr>
        </p:nvSpPr>
        <p:spPr>
          <a:xfrm>
            <a:off x="10911710" y="6359603"/>
            <a:ext cx="975492" cy="365125"/>
          </a:xfrm>
        </p:spPr>
        <p:txBody>
          <a:bodyPr/>
          <a:lstStyle/>
          <a:p>
            <a:fld id="{C8146628-1A01-9741-8A8B-916D51547CC7}" type="slidenum">
              <a:rPr lang="en-US" smtClean="0"/>
              <a:pPr/>
              <a:t>1</a:t>
            </a:fld>
            <a:endParaRPr lang="en-US" dirty="0"/>
          </a:p>
        </p:txBody>
      </p:sp>
    </p:spTree>
    <p:extLst>
      <p:ext uri="{BB962C8B-B14F-4D97-AF65-F5344CB8AC3E}">
        <p14:creationId xmlns:p14="http://schemas.microsoft.com/office/powerpoint/2010/main" val="245171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CC11C-73A2-4743-88CB-89E3A0A05A1C}"/>
              </a:ext>
            </a:extLst>
          </p:cNvPr>
          <p:cNvSpPr>
            <a:spLocks noGrp="1"/>
          </p:cNvSpPr>
          <p:nvPr>
            <p:ph type="title"/>
          </p:nvPr>
        </p:nvSpPr>
        <p:spPr>
          <a:xfrm>
            <a:off x="304800" y="2748405"/>
            <a:ext cx="11582400" cy="849121"/>
          </a:xfrm>
        </p:spPr>
        <p:txBody>
          <a:bodyPr>
            <a:normAutofit/>
          </a:bodyPr>
          <a:lstStyle/>
          <a:p>
            <a:r>
              <a:rPr lang="en-US" sz="3600" spc="-5" dirty="0">
                <a:solidFill>
                  <a:srgbClr val="FFFFFF"/>
                </a:solidFill>
              </a:rPr>
              <a:t>OPEN AND SPECIAL</a:t>
            </a:r>
            <a:r>
              <a:rPr lang="en-US" sz="3600" spc="-15" dirty="0">
                <a:solidFill>
                  <a:srgbClr val="FFFFFF"/>
                </a:solidFill>
              </a:rPr>
              <a:t> </a:t>
            </a:r>
            <a:r>
              <a:rPr lang="en-US" sz="3600" spc="-10" dirty="0">
                <a:solidFill>
                  <a:srgbClr val="FFFFFF"/>
                </a:solidFill>
              </a:rPr>
              <a:t>ENROLLMENT</a:t>
            </a:r>
            <a:endParaRPr lang="en-US" dirty="0"/>
          </a:p>
        </p:txBody>
      </p:sp>
      <p:sp>
        <p:nvSpPr>
          <p:cNvPr id="4" name="Text Placeholder 3">
            <a:extLst>
              <a:ext uri="{FF2B5EF4-FFF2-40B4-BE49-F238E27FC236}">
                <a16:creationId xmlns:a16="http://schemas.microsoft.com/office/drawing/2014/main" id="{6F810E42-ACE6-4575-86A6-C8858E00F7D7}"/>
              </a:ext>
            </a:extLst>
          </p:cNvPr>
          <p:cNvSpPr>
            <a:spLocks noGrp="1"/>
          </p:cNvSpPr>
          <p:nvPr>
            <p:ph type="body" idx="1"/>
          </p:nvPr>
        </p:nvSpPr>
        <p:spPr/>
        <p:txBody>
          <a:bodyPr/>
          <a:lstStyle/>
          <a:p>
            <a:pPr algn="ctr"/>
            <a:endParaRPr lang="en-US" sz="4400" dirty="0"/>
          </a:p>
          <a:p>
            <a:pPr algn="ctr"/>
            <a:endParaRPr lang="en-US" sz="4400" dirty="0"/>
          </a:p>
        </p:txBody>
      </p:sp>
      <p:sp>
        <p:nvSpPr>
          <p:cNvPr id="3" name="Slide Number Placeholder 2">
            <a:extLst>
              <a:ext uri="{FF2B5EF4-FFF2-40B4-BE49-F238E27FC236}">
                <a16:creationId xmlns:a16="http://schemas.microsoft.com/office/drawing/2014/main" id="{81471406-CDF0-48EA-AB71-E38FB9D444D7}"/>
              </a:ext>
            </a:extLst>
          </p:cNvPr>
          <p:cNvSpPr>
            <a:spLocks noGrp="1"/>
          </p:cNvSpPr>
          <p:nvPr>
            <p:ph type="sldNum" sz="quarter" idx="10"/>
          </p:nvPr>
        </p:nvSpPr>
        <p:spPr>
          <a:xfrm>
            <a:off x="10911710" y="6359603"/>
            <a:ext cx="975492" cy="365125"/>
          </a:xfrm>
        </p:spPr>
        <p:txBody>
          <a:bodyPr/>
          <a:lstStyle/>
          <a:p>
            <a:fld id="{C8146628-1A01-9741-8A8B-916D51547CC7}" type="slidenum">
              <a:rPr lang="en-US" smtClean="0"/>
              <a:pPr/>
              <a:t>19</a:t>
            </a:fld>
            <a:endParaRPr lang="en-US" dirty="0"/>
          </a:p>
        </p:txBody>
      </p:sp>
    </p:spTree>
    <p:extLst>
      <p:ext uri="{BB962C8B-B14F-4D97-AF65-F5344CB8AC3E}">
        <p14:creationId xmlns:p14="http://schemas.microsoft.com/office/powerpoint/2010/main" val="295416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10" dirty="0"/>
              <a:t>ENROLLMENT</a:t>
            </a:r>
            <a:r>
              <a:rPr lang="en-US" spc="-20" dirty="0"/>
              <a:t> </a:t>
            </a:r>
            <a:r>
              <a:rPr lang="en-US" spc="-5" dirty="0"/>
              <a:t>WINDOWS</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20</a:t>
            </a:fld>
            <a:endParaRPr lang="en-US" dirty="0"/>
          </a:p>
        </p:txBody>
      </p:sp>
      <p:sp>
        <p:nvSpPr>
          <p:cNvPr id="4" name="Text Placeholder 2">
            <a:extLst>
              <a:ext uri="{FF2B5EF4-FFF2-40B4-BE49-F238E27FC236}">
                <a16:creationId xmlns:a16="http://schemas.microsoft.com/office/drawing/2014/main" id="{039F262E-98DE-8649-8BE3-1623FD0BE33E}"/>
              </a:ext>
            </a:extLst>
          </p:cNvPr>
          <p:cNvSpPr txBox="1">
            <a:spLocks/>
          </p:cNvSpPr>
          <p:nvPr/>
        </p:nvSpPr>
        <p:spPr>
          <a:xfrm>
            <a:off x="858037" y="1343417"/>
            <a:ext cx="10728221" cy="4850292"/>
          </a:xfrm>
          <a:prstGeom prst="rect">
            <a:avLst/>
          </a:prstGeom>
        </p:spPr>
        <p:txBody>
          <a:bodyPr vert="horz" lIns="91440" tIns="0" rIns="91440" bIns="457200" rtlCol="0">
            <a:normAutofit/>
          </a:bodyPr>
          <a:lstStyle>
            <a:lvl1pPr marL="0" indent="0" algn="l" defTabSz="685800" rtl="0" eaLnBrk="1" latinLnBrk="0" hangingPunct="1">
              <a:spcBef>
                <a:spcPts val="0"/>
              </a:spcBef>
              <a:buFont typeface="Arial" pitchFamily="34" charset="0"/>
              <a:buNone/>
              <a:defRPr sz="1800" kern="1200" baseline="0">
                <a:solidFill>
                  <a:srgbClr val="554D56"/>
                </a:solidFill>
                <a:latin typeface="Arial" pitchFamily="34" charset="0"/>
                <a:ea typeface="+mn-ea"/>
                <a:cs typeface="Arial" pitchFamily="34" charset="0"/>
              </a:defRPr>
            </a:lvl1pPr>
            <a:lvl2pPr marL="557213" indent="-214313" algn="l" defTabSz="685800"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66" indent="-169069" algn="l" defTabSz="685800"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3013" indent="-129779" algn="l" defTabSz="685800"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50" indent="-171450" algn="l" defTabSz="685800"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a:lnSpc>
                <a:spcPts val="2815"/>
              </a:lnSpc>
              <a:spcBef>
                <a:spcPts val="130"/>
              </a:spcBef>
            </a:pPr>
            <a:r>
              <a:rPr lang="en-US" sz="2400" b="1" spc="15" dirty="0">
                <a:solidFill>
                  <a:srgbClr val="544D56"/>
                </a:solidFill>
                <a:latin typeface="Arial"/>
                <a:cs typeface="Arial"/>
              </a:rPr>
              <a:t>Open</a:t>
            </a:r>
            <a:r>
              <a:rPr lang="en-US" sz="2400" b="1" spc="-15" dirty="0">
                <a:solidFill>
                  <a:srgbClr val="544D56"/>
                </a:solidFill>
                <a:latin typeface="Arial"/>
                <a:cs typeface="Arial"/>
              </a:rPr>
              <a:t> </a:t>
            </a:r>
            <a:r>
              <a:rPr lang="en-US" sz="2400" b="1" spc="10" dirty="0">
                <a:solidFill>
                  <a:srgbClr val="544D56"/>
                </a:solidFill>
                <a:latin typeface="Arial"/>
                <a:cs typeface="Arial"/>
              </a:rPr>
              <a:t>Enrollment:</a:t>
            </a:r>
            <a:endParaRPr lang="en-US" sz="2400" dirty="0">
              <a:latin typeface="Arial"/>
              <a:cs typeface="Arial"/>
            </a:endParaRPr>
          </a:p>
          <a:p>
            <a:pPr marL="12700" marR="7620">
              <a:lnSpc>
                <a:spcPct val="91300"/>
              </a:lnSpc>
              <a:spcBef>
                <a:spcPts val="130"/>
              </a:spcBef>
            </a:pPr>
            <a:r>
              <a:rPr lang="en-US" sz="2400" spc="5" dirty="0">
                <a:solidFill>
                  <a:srgbClr val="544D56"/>
                </a:solidFill>
                <a:latin typeface="Arial"/>
                <a:cs typeface="Arial"/>
              </a:rPr>
              <a:t>Eligible</a:t>
            </a:r>
            <a:r>
              <a:rPr lang="en-US" sz="2400" spc="25" dirty="0">
                <a:solidFill>
                  <a:srgbClr val="544D56"/>
                </a:solidFill>
                <a:latin typeface="Arial"/>
                <a:cs typeface="Arial"/>
              </a:rPr>
              <a:t> </a:t>
            </a:r>
            <a:r>
              <a:rPr lang="en-US" sz="2400" spc="10" dirty="0">
                <a:solidFill>
                  <a:srgbClr val="544D56"/>
                </a:solidFill>
                <a:latin typeface="Arial"/>
                <a:cs typeface="Arial"/>
              </a:rPr>
              <a:t>Californians</a:t>
            </a:r>
            <a:r>
              <a:rPr lang="en-US" sz="2400" spc="35" dirty="0">
                <a:solidFill>
                  <a:srgbClr val="544D56"/>
                </a:solidFill>
                <a:latin typeface="Arial"/>
                <a:cs typeface="Arial"/>
              </a:rPr>
              <a:t> </a:t>
            </a:r>
            <a:r>
              <a:rPr lang="en-US" sz="2400" spc="15" dirty="0">
                <a:solidFill>
                  <a:srgbClr val="544D56"/>
                </a:solidFill>
                <a:latin typeface="Arial"/>
                <a:cs typeface="Arial"/>
              </a:rPr>
              <a:t>can </a:t>
            </a:r>
            <a:r>
              <a:rPr lang="en-US" sz="2400" spc="20" dirty="0">
                <a:solidFill>
                  <a:srgbClr val="544D56"/>
                </a:solidFill>
                <a:latin typeface="Arial"/>
                <a:cs typeface="Arial"/>
              </a:rPr>
              <a:t> </a:t>
            </a:r>
            <a:r>
              <a:rPr lang="en-US" sz="2400" spc="10" dirty="0">
                <a:solidFill>
                  <a:srgbClr val="544D56"/>
                </a:solidFill>
                <a:latin typeface="Arial"/>
                <a:cs typeface="Arial"/>
              </a:rPr>
              <a:t>sign-up</a:t>
            </a:r>
            <a:r>
              <a:rPr lang="en-US" sz="2400" spc="25" dirty="0">
                <a:solidFill>
                  <a:srgbClr val="544D56"/>
                </a:solidFill>
                <a:latin typeface="Arial"/>
                <a:cs typeface="Arial"/>
              </a:rPr>
              <a:t> </a:t>
            </a:r>
            <a:r>
              <a:rPr lang="en-US" sz="2400" spc="15" dirty="0">
                <a:solidFill>
                  <a:srgbClr val="544D56"/>
                </a:solidFill>
                <a:latin typeface="Arial"/>
                <a:cs typeface="Arial"/>
              </a:rPr>
              <a:t>for</a:t>
            </a:r>
            <a:r>
              <a:rPr lang="en-US" sz="2400" spc="-15" dirty="0">
                <a:solidFill>
                  <a:srgbClr val="544D56"/>
                </a:solidFill>
                <a:latin typeface="Arial"/>
                <a:cs typeface="Arial"/>
              </a:rPr>
              <a:t> </a:t>
            </a:r>
            <a:r>
              <a:rPr lang="en-US" sz="2400" spc="15" dirty="0">
                <a:solidFill>
                  <a:srgbClr val="544D56"/>
                </a:solidFill>
                <a:latin typeface="Arial"/>
                <a:cs typeface="Arial"/>
              </a:rPr>
              <a:t>Covered</a:t>
            </a:r>
            <a:r>
              <a:rPr lang="en-US" sz="2400" spc="30" dirty="0">
                <a:solidFill>
                  <a:srgbClr val="544D56"/>
                </a:solidFill>
                <a:latin typeface="Arial"/>
                <a:cs typeface="Arial"/>
              </a:rPr>
              <a:t> </a:t>
            </a:r>
            <a:r>
              <a:rPr lang="en-US" sz="2400" spc="5" dirty="0">
                <a:solidFill>
                  <a:srgbClr val="544D56"/>
                </a:solidFill>
                <a:latin typeface="Arial"/>
                <a:cs typeface="Arial"/>
              </a:rPr>
              <a:t>California between November 1 and January 31. </a:t>
            </a:r>
            <a:r>
              <a:rPr lang="en-US" sz="2400" spc="50" dirty="0">
                <a:solidFill>
                  <a:srgbClr val="544D56"/>
                </a:solidFill>
                <a:latin typeface="Arial"/>
                <a:cs typeface="Arial"/>
              </a:rPr>
              <a:t> </a:t>
            </a:r>
            <a:r>
              <a:rPr lang="en-US" sz="2400" spc="10" dirty="0">
                <a:solidFill>
                  <a:srgbClr val="544D56"/>
                </a:solidFill>
                <a:latin typeface="Arial"/>
                <a:cs typeface="Arial"/>
              </a:rPr>
              <a:t>Unless</a:t>
            </a:r>
            <a:r>
              <a:rPr lang="en-US" sz="2400" spc="-5" dirty="0">
                <a:solidFill>
                  <a:srgbClr val="544D56"/>
                </a:solidFill>
                <a:latin typeface="Arial"/>
                <a:cs typeface="Arial"/>
              </a:rPr>
              <a:t> </a:t>
            </a:r>
            <a:r>
              <a:rPr lang="en-US" sz="2400" spc="10" dirty="0">
                <a:solidFill>
                  <a:srgbClr val="544D56"/>
                </a:solidFill>
                <a:latin typeface="Arial"/>
                <a:cs typeface="Arial"/>
              </a:rPr>
              <a:t>qualified</a:t>
            </a:r>
            <a:r>
              <a:rPr lang="en-US" sz="2400" spc="55" dirty="0">
                <a:solidFill>
                  <a:srgbClr val="544D56"/>
                </a:solidFill>
                <a:latin typeface="Arial"/>
                <a:cs typeface="Arial"/>
              </a:rPr>
              <a:t> </a:t>
            </a:r>
            <a:r>
              <a:rPr lang="en-US" sz="2400" spc="5" dirty="0">
                <a:solidFill>
                  <a:srgbClr val="544D56"/>
                </a:solidFill>
                <a:latin typeface="Arial"/>
                <a:cs typeface="Arial"/>
              </a:rPr>
              <a:t>for</a:t>
            </a:r>
            <a:r>
              <a:rPr lang="en-US" sz="2400" spc="10" dirty="0">
                <a:solidFill>
                  <a:srgbClr val="544D56"/>
                </a:solidFill>
                <a:latin typeface="Arial"/>
                <a:cs typeface="Arial"/>
              </a:rPr>
              <a:t> “special </a:t>
            </a:r>
            <a:r>
              <a:rPr lang="en-US" sz="2400" spc="15" dirty="0">
                <a:solidFill>
                  <a:srgbClr val="544D56"/>
                </a:solidFill>
                <a:latin typeface="Arial"/>
                <a:cs typeface="Arial"/>
              </a:rPr>
              <a:t> </a:t>
            </a:r>
            <a:r>
              <a:rPr lang="en-US" sz="2400" spc="10" dirty="0">
                <a:solidFill>
                  <a:srgbClr val="544D56"/>
                </a:solidFill>
                <a:latin typeface="Arial"/>
                <a:cs typeface="Arial"/>
              </a:rPr>
              <a:t>enrollment,”</a:t>
            </a:r>
            <a:r>
              <a:rPr lang="en-US" sz="2400" spc="5" dirty="0">
                <a:solidFill>
                  <a:srgbClr val="544D56"/>
                </a:solidFill>
                <a:latin typeface="Arial"/>
                <a:cs typeface="Arial"/>
              </a:rPr>
              <a:t> </a:t>
            </a:r>
            <a:r>
              <a:rPr lang="en-US" sz="2400" spc="10" dirty="0">
                <a:solidFill>
                  <a:srgbClr val="544D56"/>
                </a:solidFill>
                <a:latin typeface="Arial"/>
                <a:cs typeface="Arial"/>
              </a:rPr>
              <a:t>individuals</a:t>
            </a:r>
            <a:r>
              <a:rPr lang="en-US" sz="2400" spc="40" dirty="0">
                <a:solidFill>
                  <a:srgbClr val="544D56"/>
                </a:solidFill>
                <a:latin typeface="Arial"/>
                <a:cs typeface="Arial"/>
              </a:rPr>
              <a:t> </a:t>
            </a:r>
            <a:r>
              <a:rPr lang="en-US" sz="2400" spc="10" dirty="0">
                <a:solidFill>
                  <a:srgbClr val="544D56"/>
                </a:solidFill>
                <a:latin typeface="Arial"/>
                <a:cs typeface="Arial"/>
              </a:rPr>
              <a:t>and</a:t>
            </a:r>
            <a:r>
              <a:rPr lang="en-US" sz="2400" spc="20" dirty="0">
                <a:solidFill>
                  <a:srgbClr val="544D56"/>
                </a:solidFill>
                <a:latin typeface="Arial"/>
                <a:cs typeface="Arial"/>
              </a:rPr>
              <a:t> </a:t>
            </a:r>
            <a:r>
              <a:rPr lang="en-US" sz="2400" spc="10" dirty="0">
                <a:solidFill>
                  <a:srgbClr val="544D56"/>
                </a:solidFill>
                <a:latin typeface="Arial"/>
                <a:cs typeface="Arial"/>
              </a:rPr>
              <a:t>families</a:t>
            </a:r>
            <a:r>
              <a:rPr lang="en-US" sz="2400" spc="15" dirty="0">
                <a:solidFill>
                  <a:srgbClr val="544D56"/>
                </a:solidFill>
                <a:latin typeface="Arial"/>
                <a:cs typeface="Arial"/>
              </a:rPr>
              <a:t> </a:t>
            </a:r>
            <a:r>
              <a:rPr lang="en-US" sz="2400" spc="10" dirty="0">
                <a:solidFill>
                  <a:srgbClr val="544D56"/>
                </a:solidFill>
                <a:latin typeface="Arial"/>
                <a:cs typeface="Arial"/>
              </a:rPr>
              <a:t>cannot</a:t>
            </a:r>
            <a:r>
              <a:rPr lang="en-US" sz="2400" spc="25" dirty="0">
                <a:solidFill>
                  <a:srgbClr val="544D56"/>
                </a:solidFill>
                <a:latin typeface="Arial"/>
                <a:cs typeface="Arial"/>
              </a:rPr>
              <a:t> </a:t>
            </a:r>
            <a:r>
              <a:rPr lang="en-US" sz="2400" spc="10" dirty="0">
                <a:solidFill>
                  <a:srgbClr val="544D56"/>
                </a:solidFill>
                <a:latin typeface="Arial"/>
                <a:cs typeface="Arial"/>
              </a:rPr>
              <a:t>enroll</a:t>
            </a:r>
            <a:r>
              <a:rPr lang="en-US" sz="2400" spc="5" dirty="0">
                <a:solidFill>
                  <a:srgbClr val="544D56"/>
                </a:solidFill>
                <a:latin typeface="Arial"/>
                <a:cs typeface="Arial"/>
              </a:rPr>
              <a:t> </a:t>
            </a:r>
            <a:r>
              <a:rPr lang="en-US" sz="2400" spc="10" dirty="0">
                <a:solidFill>
                  <a:srgbClr val="544D56"/>
                </a:solidFill>
                <a:latin typeface="Arial"/>
                <a:cs typeface="Arial"/>
              </a:rPr>
              <a:t>outside</a:t>
            </a:r>
            <a:r>
              <a:rPr lang="en-US" sz="2400" spc="25" dirty="0">
                <a:solidFill>
                  <a:srgbClr val="544D56"/>
                </a:solidFill>
                <a:latin typeface="Arial"/>
                <a:cs typeface="Arial"/>
              </a:rPr>
              <a:t> </a:t>
            </a:r>
            <a:r>
              <a:rPr lang="en-US" sz="2400" dirty="0">
                <a:solidFill>
                  <a:srgbClr val="544D56"/>
                </a:solidFill>
                <a:latin typeface="Arial"/>
                <a:cs typeface="Arial"/>
              </a:rPr>
              <a:t>of </a:t>
            </a:r>
            <a:r>
              <a:rPr lang="en-US" sz="2400" spc="-665" dirty="0">
                <a:solidFill>
                  <a:srgbClr val="544D56"/>
                </a:solidFill>
                <a:latin typeface="Arial"/>
                <a:cs typeface="Arial"/>
              </a:rPr>
              <a:t> </a:t>
            </a:r>
            <a:r>
              <a:rPr lang="en-US" sz="2400" spc="15" dirty="0">
                <a:solidFill>
                  <a:srgbClr val="544D56"/>
                </a:solidFill>
                <a:latin typeface="Arial"/>
                <a:cs typeface="Arial"/>
              </a:rPr>
              <a:t>the</a:t>
            </a:r>
            <a:r>
              <a:rPr lang="en-US" sz="2400" spc="-10" dirty="0">
                <a:solidFill>
                  <a:srgbClr val="544D56"/>
                </a:solidFill>
                <a:latin typeface="Arial"/>
                <a:cs typeface="Arial"/>
              </a:rPr>
              <a:t> </a:t>
            </a:r>
            <a:r>
              <a:rPr lang="en-US" sz="2400" spc="15" dirty="0">
                <a:solidFill>
                  <a:srgbClr val="544D56"/>
                </a:solidFill>
                <a:latin typeface="Arial"/>
                <a:cs typeface="Arial"/>
              </a:rPr>
              <a:t>open</a:t>
            </a:r>
            <a:r>
              <a:rPr lang="en-US" sz="2400" spc="20" dirty="0">
                <a:solidFill>
                  <a:srgbClr val="544D56"/>
                </a:solidFill>
                <a:latin typeface="Arial"/>
                <a:cs typeface="Arial"/>
              </a:rPr>
              <a:t> </a:t>
            </a:r>
            <a:r>
              <a:rPr lang="en-US" sz="2400" spc="10" dirty="0">
                <a:solidFill>
                  <a:srgbClr val="544D56"/>
                </a:solidFill>
                <a:latin typeface="Arial"/>
                <a:cs typeface="Arial"/>
              </a:rPr>
              <a:t>enrollment</a:t>
            </a:r>
            <a:r>
              <a:rPr lang="en-US" sz="2400" spc="45" dirty="0">
                <a:solidFill>
                  <a:srgbClr val="544D56"/>
                </a:solidFill>
                <a:latin typeface="Arial"/>
                <a:cs typeface="Arial"/>
              </a:rPr>
              <a:t> </a:t>
            </a:r>
            <a:r>
              <a:rPr lang="en-US" sz="2400" spc="10" dirty="0">
                <a:solidFill>
                  <a:srgbClr val="544D56"/>
                </a:solidFill>
                <a:latin typeface="Arial"/>
                <a:cs typeface="Arial"/>
              </a:rPr>
              <a:t>period.</a:t>
            </a:r>
            <a:endParaRPr lang="en-US" sz="2400" dirty="0">
              <a:latin typeface="Arial"/>
              <a:cs typeface="Arial"/>
            </a:endParaRPr>
          </a:p>
          <a:p>
            <a:pPr>
              <a:lnSpc>
                <a:spcPct val="100000"/>
              </a:lnSpc>
              <a:spcBef>
                <a:spcPts val="55"/>
              </a:spcBef>
            </a:pPr>
            <a:endParaRPr lang="en-US" sz="2400" dirty="0">
              <a:latin typeface="Arial"/>
              <a:cs typeface="Arial"/>
            </a:endParaRPr>
          </a:p>
          <a:p>
            <a:pPr marL="12700">
              <a:lnSpc>
                <a:spcPts val="2810"/>
              </a:lnSpc>
            </a:pPr>
            <a:r>
              <a:rPr lang="en-US" sz="2400" b="1" spc="10" dirty="0">
                <a:solidFill>
                  <a:srgbClr val="544D56"/>
                </a:solidFill>
                <a:latin typeface="Arial"/>
                <a:cs typeface="Arial"/>
              </a:rPr>
              <a:t>Special</a:t>
            </a:r>
            <a:r>
              <a:rPr lang="en-US" sz="2400" b="1" spc="5" dirty="0">
                <a:solidFill>
                  <a:srgbClr val="544D56"/>
                </a:solidFill>
                <a:latin typeface="Arial"/>
                <a:cs typeface="Arial"/>
              </a:rPr>
              <a:t> </a:t>
            </a:r>
            <a:r>
              <a:rPr lang="en-US" sz="2400" b="1" spc="10" dirty="0">
                <a:solidFill>
                  <a:srgbClr val="544D56"/>
                </a:solidFill>
                <a:latin typeface="Arial"/>
                <a:cs typeface="Arial"/>
              </a:rPr>
              <a:t>Enrollment:</a:t>
            </a:r>
            <a:endParaRPr lang="en-US" sz="2400" dirty="0">
              <a:latin typeface="Arial"/>
              <a:cs typeface="Arial"/>
            </a:endParaRPr>
          </a:p>
          <a:p>
            <a:pPr marL="12700" marR="5080">
              <a:lnSpc>
                <a:spcPct val="91300"/>
              </a:lnSpc>
              <a:spcBef>
                <a:spcPts val="125"/>
              </a:spcBef>
            </a:pPr>
            <a:r>
              <a:rPr lang="en-US" sz="2400" spc="10" dirty="0">
                <a:solidFill>
                  <a:srgbClr val="544D56"/>
                </a:solidFill>
                <a:latin typeface="Arial"/>
                <a:cs typeface="Arial"/>
              </a:rPr>
              <a:t>Short</a:t>
            </a:r>
            <a:r>
              <a:rPr lang="en-US" sz="2400" spc="20" dirty="0">
                <a:solidFill>
                  <a:srgbClr val="544D56"/>
                </a:solidFill>
                <a:latin typeface="Arial"/>
                <a:cs typeface="Arial"/>
              </a:rPr>
              <a:t> </a:t>
            </a:r>
            <a:r>
              <a:rPr lang="en-US" sz="2400" spc="10" dirty="0">
                <a:solidFill>
                  <a:srgbClr val="544D56"/>
                </a:solidFill>
                <a:latin typeface="Arial"/>
                <a:cs typeface="Arial"/>
              </a:rPr>
              <a:t>time</a:t>
            </a:r>
            <a:r>
              <a:rPr lang="en-US" sz="2400" spc="20" dirty="0">
                <a:solidFill>
                  <a:srgbClr val="544D56"/>
                </a:solidFill>
                <a:latin typeface="Arial"/>
                <a:cs typeface="Arial"/>
              </a:rPr>
              <a:t> </a:t>
            </a:r>
            <a:r>
              <a:rPr lang="en-US" sz="2400" spc="10" dirty="0">
                <a:solidFill>
                  <a:srgbClr val="544D56"/>
                </a:solidFill>
                <a:latin typeface="Arial"/>
                <a:cs typeface="Arial"/>
              </a:rPr>
              <a:t>window</a:t>
            </a:r>
            <a:r>
              <a:rPr lang="en-US" sz="2400" spc="30" dirty="0">
                <a:solidFill>
                  <a:srgbClr val="544D56"/>
                </a:solidFill>
                <a:latin typeface="Arial"/>
                <a:cs typeface="Arial"/>
              </a:rPr>
              <a:t> </a:t>
            </a:r>
            <a:r>
              <a:rPr lang="en-US" sz="2400" spc="20" dirty="0">
                <a:solidFill>
                  <a:srgbClr val="544D56"/>
                </a:solidFill>
                <a:latin typeface="Arial"/>
                <a:cs typeface="Arial"/>
              </a:rPr>
              <a:t>in</a:t>
            </a:r>
            <a:r>
              <a:rPr lang="en-US" sz="2400" spc="-5" dirty="0">
                <a:solidFill>
                  <a:srgbClr val="544D56"/>
                </a:solidFill>
                <a:latin typeface="Arial"/>
                <a:cs typeface="Arial"/>
              </a:rPr>
              <a:t> </a:t>
            </a:r>
            <a:r>
              <a:rPr lang="en-US" sz="2400" spc="10" dirty="0">
                <a:solidFill>
                  <a:srgbClr val="544D56"/>
                </a:solidFill>
                <a:latin typeface="Arial"/>
                <a:cs typeface="Arial"/>
              </a:rPr>
              <a:t>which</a:t>
            </a:r>
            <a:r>
              <a:rPr lang="en-US" sz="2400" spc="25" dirty="0">
                <a:solidFill>
                  <a:srgbClr val="544D56"/>
                </a:solidFill>
                <a:latin typeface="Arial"/>
                <a:cs typeface="Arial"/>
              </a:rPr>
              <a:t> </a:t>
            </a:r>
            <a:r>
              <a:rPr lang="en-US" sz="2400" spc="5" dirty="0">
                <a:solidFill>
                  <a:srgbClr val="544D56"/>
                </a:solidFill>
                <a:latin typeface="Arial"/>
                <a:cs typeface="Arial"/>
              </a:rPr>
              <a:t>eligible</a:t>
            </a:r>
            <a:r>
              <a:rPr lang="en-US" sz="2400" spc="20" dirty="0">
                <a:solidFill>
                  <a:srgbClr val="544D56"/>
                </a:solidFill>
                <a:latin typeface="Arial"/>
                <a:cs typeface="Arial"/>
              </a:rPr>
              <a:t> </a:t>
            </a:r>
            <a:r>
              <a:rPr lang="en-US" sz="2400" spc="10" dirty="0">
                <a:solidFill>
                  <a:srgbClr val="544D56"/>
                </a:solidFill>
                <a:latin typeface="Arial"/>
                <a:cs typeface="Arial"/>
              </a:rPr>
              <a:t>Californians</a:t>
            </a:r>
            <a:r>
              <a:rPr lang="en-US" sz="2400" spc="35" dirty="0">
                <a:solidFill>
                  <a:srgbClr val="544D56"/>
                </a:solidFill>
                <a:latin typeface="Arial"/>
                <a:cs typeface="Arial"/>
              </a:rPr>
              <a:t> </a:t>
            </a:r>
            <a:r>
              <a:rPr lang="en-US" sz="2400" spc="15" dirty="0">
                <a:solidFill>
                  <a:srgbClr val="544D56"/>
                </a:solidFill>
                <a:latin typeface="Arial"/>
                <a:cs typeface="Arial"/>
              </a:rPr>
              <a:t>can</a:t>
            </a:r>
            <a:r>
              <a:rPr lang="en-US" sz="2400" spc="-5" dirty="0">
                <a:solidFill>
                  <a:srgbClr val="544D56"/>
                </a:solidFill>
                <a:latin typeface="Arial"/>
                <a:cs typeface="Arial"/>
              </a:rPr>
              <a:t> </a:t>
            </a:r>
            <a:r>
              <a:rPr lang="en-US" sz="2400" spc="15" dirty="0">
                <a:solidFill>
                  <a:srgbClr val="544D56"/>
                </a:solidFill>
                <a:latin typeface="Arial"/>
                <a:cs typeface="Arial"/>
              </a:rPr>
              <a:t>sign-up </a:t>
            </a:r>
            <a:r>
              <a:rPr lang="en-US" sz="2400" spc="-665" dirty="0">
                <a:solidFill>
                  <a:srgbClr val="544D56"/>
                </a:solidFill>
                <a:latin typeface="Arial"/>
                <a:cs typeface="Arial"/>
              </a:rPr>
              <a:t> </a:t>
            </a:r>
            <a:r>
              <a:rPr lang="en-US" sz="2400" spc="15" dirty="0">
                <a:solidFill>
                  <a:srgbClr val="544D56"/>
                </a:solidFill>
                <a:latin typeface="Arial"/>
                <a:cs typeface="Arial"/>
              </a:rPr>
              <a:t>for</a:t>
            </a:r>
            <a:r>
              <a:rPr lang="en-US" sz="2400" spc="-20" dirty="0">
                <a:solidFill>
                  <a:srgbClr val="544D56"/>
                </a:solidFill>
                <a:latin typeface="Arial"/>
                <a:cs typeface="Arial"/>
              </a:rPr>
              <a:t> </a:t>
            </a:r>
            <a:r>
              <a:rPr lang="en-US" sz="2400" spc="15" dirty="0">
                <a:solidFill>
                  <a:srgbClr val="544D56"/>
                </a:solidFill>
                <a:latin typeface="Arial"/>
                <a:cs typeface="Arial"/>
              </a:rPr>
              <a:t>Covered</a:t>
            </a:r>
            <a:r>
              <a:rPr lang="en-US" sz="2400" spc="25" dirty="0">
                <a:solidFill>
                  <a:srgbClr val="544D56"/>
                </a:solidFill>
                <a:latin typeface="Arial"/>
                <a:cs typeface="Arial"/>
              </a:rPr>
              <a:t> </a:t>
            </a:r>
            <a:r>
              <a:rPr lang="en-US" sz="2400" spc="5" dirty="0">
                <a:solidFill>
                  <a:srgbClr val="544D56"/>
                </a:solidFill>
                <a:latin typeface="Arial"/>
                <a:cs typeface="Arial"/>
              </a:rPr>
              <a:t>California.</a:t>
            </a:r>
            <a:r>
              <a:rPr lang="en-US" sz="2400" spc="25" dirty="0">
                <a:solidFill>
                  <a:srgbClr val="544D56"/>
                </a:solidFill>
                <a:latin typeface="Arial"/>
                <a:cs typeface="Arial"/>
              </a:rPr>
              <a:t> </a:t>
            </a:r>
            <a:r>
              <a:rPr lang="en-US" sz="2400" spc="10" dirty="0">
                <a:solidFill>
                  <a:srgbClr val="544D56"/>
                </a:solidFill>
                <a:latin typeface="Arial"/>
                <a:cs typeface="Arial"/>
              </a:rPr>
              <a:t>Special</a:t>
            </a:r>
            <a:r>
              <a:rPr lang="en-US" sz="2400" spc="30" dirty="0">
                <a:solidFill>
                  <a:srgbClr val="544D56"/>
                </a:solidFill>
                <a:latin typeface="Arial"/>
                <a:cs typeface="Arial"/>
              </a:rPr>
              <a:t> </a:t>
            </a:r>
            <a:r>
              <a:rPr lang="en-US" sz="2400" spc="10" dirty="0">
                <a:solidFill>
                  <a:srgbClr val="544D56"/>
                </a:solidFill>
                <a:latin typeface="Arial"/>
                <a:cs typeface="Arial"/>
              </a:rPr>
              <a:t>Enrollment</a:t>
            </a:r>
            <a:r>
              <a:rPr lang="en-US" sz="2400" spc="50" dirty="0">
                <a:solidFill>
                  <a:srgbClr val="544D56"/>
                </a:solidFill>
                <a:latin typeface="Arial"/>
                <a:cs typeface="Arial"/>
              </a:rPr>
              <a:t> </a:t>
            </a:r>
            <a:r>
              <a:rPr lang="en-US" sz="2400" spc="15" dirty="0">
                <a:solidFill>
                  <a:srgbClr val="544D56"/>
                </a:solidFill>
                <a:latin typeface="Arial"/>
                <a:cs typeface="Arial"/>
              </a:rPr>
              <a:t>can</a:t>
            </a:r>
            <a:r>
              <a:rPr lang="en-US" sz="2400" dirty="0">
                <a:solidFill>
                  <a:srgbClr val="544D56"/>
                </a:solidFill>
                <a:latin typeface="Arial"/>
                <a:cs typeface="Arial"/>
              </a:rPr>
              <a:t> </a:t>
            </a:r>
            <a:r>
              <a:rPr lang="en-US" sz="2400" spc="5" dirty="0">
                <a:solidFill>
                  <a:srgbClr val="544D56"/>
                </a:solidFill>
                <a:latin typeface="Arial"/>
                <a:cs typeface="Arial"/>
              </a:rPr>
              <a:t>only</a:t>
            </a:r>
            <a:r>
              <a:rPr lang="en-US" sz="2400" spc="10" dirty="0">
                <a:solidFill>
                  <a:srgbClr val="544D56"/>
                </a:solidFill>
                <a:latin typeface="Arial"/>
                <a:cs typeface="Arial"/>
              </a:rPr>
              <a:t> </a:t>
            </a:r>
            <a:r>
              <a:rPr lang="en-US" sz="2400" spc="20" dirty="0">
                <a:solidFill>
                  <a:srgbClr val="544D56"/>
                </a:solidFill>
                <a:latin typeface="Arial"/>
                <a:cs typeface="Arial"/>
              </a:rPr>
              <a:t>be </a:t>
            </a:r>
            <a:r>
              <a:rPr lang="en-US" sz="2400" spc="25" dirty="0">
                <a:solidFill>
                  <a:srgbClr val="544D56"/>
                </a:solidFill>
                <a:latin typeface="Arial"/>
                <a:cs typeface="Arial"/>
              </a:rPr>
              <a:t> </a:t>
            </a:r>
            <a:r>
              <a:rPr lang="en-US" sz="2400" spc="10" dirty="0">
                <a:solidFill>
                  <a:srgbClr val="544D56"/>
                </a:solidFill>
                <a:latin typeface="Arial"/>
                <a:cs typeface="Arial"/>
              </a:rPr>
              <a:t>triggered </a:t>
            </a:r>
            <a:r>
              <a:rPr lang="en-US" sz="2400" spc="20" dirty="0">
                <a:solidFill>
                  <a:srgbClr val="544D56"/>
                </a:solidFill>
                <a:latin typeface="Arial"/>
                <a:cs typeface="Arial"/>
              </a:rPr>
              <a:t>by </a:t>
            </a:r>
            <a:r>
              <a:rPr lang="en-US" sz="2400" spc="15" dirty="0">
                <a:solidFill>
                  <a:srgbClr val="544D56"/>
                </a:solidFill>
                <a:latin typeface="Arial"/>
                <a:cs typeface="Arial"/>
              </a:rPr>
              <a:t>a change of circumstance</a:t>
            </a:r>
            <a:r>
              <a:rPr lang="en-US" sz="2400" spc="10" dirty="0">
                <a:solidFill>
                  <a:srgbClr val="544D56"/>
                </a:solidFill>
                <a:latin typeface="Arial"/>
                <a:cs typeface="Arial"/>
              </a:rPr>
              <a:t> </a:t>
            </a:r>
            <a:r>
              <a:rPr lang="en-US" sz="2400" spc="15" dirty="0">
                <a:solidFill>
                  <a:srgbClr val="544D56"/>
                </a:solidFill>
                <a:latin typeface="Arial"/>
                <a:cs typeface="Arial"/>
              </a:rPr>
              <a:t>(loss </a:t>
            </a:r>
            <a:r>
              <a:rPr lang="en-US" sz="2400" dirty="0">
                <a:solidFill>
                  <a:srgbClr val="544D56"/>
                </a:solidFill>
                <a:latin typeface="Arial"/>
                <a:cs typeface="Arial"/>
              </a:rPr>
              <a:t>of </a:t>
            </a:r>
            <a:r>
              <a:rPr lang="en-US" sz="2400" spc="5" dirty="0">
                <a:solidFill>
                  <a:srgbClr val="544D56"/>
                </a:solidFill>
                <a:latin typeface="Arial"/>
                <a:cs typeface="Arial"/>
              </a:rPr>
              <a:t> </a:t>
            </a:r>
            <a:r>
              <a:rPr lang="en-US" sz="2400" spc="10" dirty="0">
                <a:solidFill>
                  <a:srgbClr val="544D56"/>
                </a:solidFill>
                <a:latin typeface="Arial"/>
                <a:cs typeface="Arial"/>
              </a:rPr>
              <a:t>employment,</a:t>
            </a:r>
            <a:r>
              <a:rPr lang="en-US" sz="2400" spc="45" dirty="0">
                <a:solidFill>
                  <a:srgbClr val="544D56"/>
                </a:solidFill>
                <a:latin typeface="Arial"/>
                <a:cs typeface="Arial"/>
              </a:rPr>
              <a:t> </a:t>
            </a:r>
            <a:r>
              <a:rPr lang="en-US" sz="2400" spc="10" dirty="0">
                <a:solidFill>
                  <a:srgbClr val="544D56"/>
                </a:solidFill>
                <a:latin typeface="Arial"/>
                <a:cs typeface="Arial"/>
              </a:rPr>
              <a:t>marriage,</a:t>
            </a:r>
            <a:r>
              <a:rPr lang="en-US" sz="2400" spc="20" dirty="0">
                <a:solidFill>
                  <a:srgbClr val="544D56"/>
                </a:solidFill>
                <a:latin typeface="Arial"/>
                <a:cs typeface="Arial"/>
              </a:rPr>
              <a:t> </a:t>
            </a:r>
            <a:r>
              <a:rPr lang="en-US" sz="2400" spc="10" dirty="0">
                <a:solidFill>
                  <a:srgbClr val="544D56"/>
                </a:solidFill>
                <a:latin typeface="Arial"/>
                <a:cs typeface="Arial"/>
              </a:rPr>
              <a:t>birth,</a:t>
            </a:r>
            <a:r>
              <a:rPr lang="en-US" sz="2400" spc="-5" dirty="0">
                <a:solidFill>
                  <a:srgbClr val="544D56"/>
                </a:solidFill>
                <a:latin typeface="Arial"/>
                <a:cs typeface="Arial"/>
              </a:rPr>
              <a:t> </a:t>
            </a:r>
            <a:r>
              <a:rPr lang="en-US" sz="2400" spc="10" dirty="0">
                <a:solidFill>
                  <a:srgbClr val="544D56"/>
                </a:solidFill>
                <a:latin typeface="Arial"/>
                <a:cs typeface="Arial"/>
              </a:rPr>
              <a:t>relocation,</a:t>
            </a:r>
            <a:r>
              <a:rPr lang="en-US" sz="2400" spc="20" dirty="0">
                <a:solidFill>
                  <a:srgbClr val="544D56"/>
                </a:solidFill>
                <a:latin typeface="Arial"/>
                <a:cs typeface="Arial"/>
              </a:rPr>
              <a:t> </a:t>
            </a:r>
            <a:r>
              <a:rPr lang="en-US" sz="2400" spc="15" dirty="0" err="1">
                <a:solidFill>
                  <a:srgbClr val="544D56"/>
                </a:solidFill>
                <a:latin typeface="Arial"/>
                <a:cs typeface="Arial"/>
              </a:rPr>
              <a:t>etc</a:t>
            </a:r>
            <a:r>
              <a:rPr lang="en-US" sz="2400" spc="15" dirty="0">
                <a:solidFill>
                  <a:srgbClr val="544D56"/>
                </a:solidFill>
                <a:latin typeface="Arial"/>
                <a:cs typeface="Arial"/>
              </a:rPr>
              <a:t>…).</a:t>
            </a:r>
            <a:endParaRPr lang="en-US" sz="2400" dirty="0">
              <a:latin typeface="Arial"/>
              <a:cs typeface="Arial"/>
            </a:endParaRPr>
          </a:p>
        </p:txBody>
      </p:sp>
    </p:spTree>
    <p:extLst>
      <p:ext uri="{BB962C8B-B14F-4D97-AF65-F5344CB8AC3E}">
        <p14:creationId xmlns:p14="http://schemas.microsoft.com/office/powerpoint/2010/main" val="387741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10" dirty="0"/>
              <a:t>SPECIAL</a:t>
            </a:r>
            <a:r>
              <a:rPr lang="en-US" spc="-55" dirty="0"/>
              <a:t> </a:t>
            </a:r>
            <a:r>
              <a:rPr lang="en-US" spc="-10" dirty="0"/>
              <a:t>ENROLLMENT</a:t>
            </a:r>
            <a:r>
              <a:rPr lang="en-US" spc="25" dirty="0"/>
              <a:t> </a:t>
            </a:r>
            <a:r>
              <a:rPr lang="en-US" spc="-10" dirty="0"/>
              <a:t>EXAMPLES</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21</a:t>
            </a:fld>
            <a:endParaRPr lang="en-US" dirty="0"/>
          </a:p>
        </p:txBody>
      </p:sp>
      <p:pic>
        <p:nvPicPr>
          <p:cNvPr id="5" name="object 5">
            <a:extLst>
              <a:ext uri="{FF2B5EF4-FFF2-40B4-BE49-F238E27FC236}">
                <a16:creationId xmlns:a16="http://schemas.microsoft.com/office/drawing/2014/main" id="{BD2F7599-0273-A742-9BAD-A46FA80045CF}"/>
              </a:ext>
            </a:extLst>
          </p:cNvPr>
          <p:cNvPicPr/>
          <p:nvPr/>
        </p:nvPicPr>
        <p:blipFill>
          <a:blip r:embed="rId2" cstate="print"/>
          <a:stretch>
            <a:fillRect/>
          </a:stretch>
        </p:blipFill>
        <p:spPr>
          <a:xfrm>
            <a:off x="2185849" y="1073166"/>
            <a:ext cx="7820301" cy="4956498"/>
          </a:xfrm>
          <a:prstGeom prst="rect">
            <a:avLst/>
          </a:prstGeom>
        </p:spPr>
      </p:pic>
    </p:spTree>
    <p:extLst>
      <p:ext uri="{BB962C8B-B14F-4D97-AF65-F5344CB8AC3E}">
        <p14:creationId xmlns:p14="http://schemas.microsoft.com/office/powerpoint/2010/main" val="11031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10" dirty="0"/>
              <a:t>HELPING</a:t>
            </a:r>
            <a:r>
              <a:rPr lang="en-US" spc="30" dirty="0"/>
              <a:t> </a:t>
            </a:r>
            <a:r>
              <a:rPr lang="en-US" spc="-15" dirty="0"/>
              <a:t>CONSUMERS</a:t>
            </a:r>
            <a:r>
              <a:rPr lang="en-US" spc="35" dirty="0"/>
              <a:t> </a:t>
            </a:r>
            <a:r>
              <a:rPr lang="en-US" spc="-15" dirty="0"/>
              <a:t>ENROLL</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22</a:t>
            </a:fld>
            <a:endParaRPr lang="en-US" dirty="0"/>
          </a:p>
        </p:txBody>
      </p:sp>
      <p:grpSp>
        <p:nvGrpSpPr>
          <p:cNvPr id="23" name="Group 22">
            <a:extLst>
              <a:ext uri="{FF2B5EF4-FFF2-40B4-BE49-F238E27FC236}">
                <a16:creationId xmlns:a16="http://schemas.microsoft.com/office/drawing/2014/main" id="{679D1A08-7F5F-7D26-125C-7CD3CA34A1FD}"/>
              </a:ext>
            </a:extLst>
          </p:cNvPr>
          <p:cNvGrpSpPr/>
          <p:nvPr/>
        </p:nvGrpSpPr>
        <p:grpSpPr>
          <a:xfrm>
            <a:off x="622198" y="1650569"/>
            <a:ext cx="10951559" cy="4075778"/>
            <a:chOff x="722935" y="1619573"/>
            <a:chExt cx="10951559" cy="4075778"/>
          </a:xfrm>
        </p:grpSpPr>
        <p:pic>
          <p:nvPicPr>
            <p:cNvPr id="5" name="Graphic 4">
              <a:extLst>
                <a:ext uri="{FF2B5EF4-FFF2-40B4-BE49-F238E27FC236}">
                  <a16:creationId xmlns:a16="http://schemas.microsoft.com/office/drawing/2014/main" id="{D0C7DC4D-26C8-FEFF-4805-62F95FD394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151" y="1820830"/>
              <a:ext cx="1181100" cy="1333500"/>
            </a:xfrm>
            <a:prstGeom prst="rect">
              <a:avLst/>
            </a:prstGeom>
          </p:spPr>
        </p:pic>
        <p:pic>
          <p:nvPicPr>
            <p:cNvPr id="10" name="Graphic 9">
              <a:extLst>
                <a:ext uri="{FF2B5EF4-FFF2-40B4-BE49-F238E27FC236}">
                  <a16:creationId xmlns:a16="http://schemas.microsoft.com/office/drawing/2014/main" id="{8440246B-75AF-2DFA-8F37-7F1E1DFF94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5653" y="1820830"/>
              <a:ext cx="1181100" cy="1333500"/>
            </a:xfrm>
            <a:prstGeom prst="rect">
              <a:avLst/>
            </a:prstGeom>
          </p:spPr>
        </p:pic>
        <p:pic>
          <p:nvPicPr>
            <p:cNvPr id="12" name="Graphic 11">
              <a:extLst>
                <a:ext uri="{FF2B5EF4-FFF2-40B4-BE49-F238E27FC236}">
                  <a16:creationId xmlns:a16="http://schemas.microsoft.com/office/drawing/2014/main" id="{D6EDD6FC-00E3-0F1C-B8FF-4917169C6B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7074" y="1820830"/>
              <a:ext cx="1333500" cy="1333500"/>
            </a:xfrm>
            <a:prstGeom prst="rect">
              <a:avLst/>
            </a:prstGeom>
          </p:spPr>
        </p:pic>
        <p:pic>
          <p:nvPicPr>
            <p:cNvPr id="14" name="Graphic 13">
              <a:extLst>
                <a:ext uri="{FF2B5EF4-FFF2-40B4-BE49-F238E27FC236}">
                  <a16:creationId xmlns:a16="http://schemas.microsoft.com/office/drawing/2014/main" id="{3AB69646-1FCB-CC2F-EE3D-BD6D1E5017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99870" y="1770030"/>
              <a:ext cx="1143000" cy="1333500"/>
            </a:xfrm>
            <a:prstGeom prst="rect">
              <a:avLst/>
            </a:prstGeom>
          </p:spPr>
        </p:pic>
        <p:sp>
          <p:nvSpPr>
            <p:cNvPr id="15" name="TextBox 14">
              <a:extLst>
                <a:ext uri="{FF2B5EF4-FFF2-40B4-BE49-F238E27FC236}">
                  <a16:creationId xmlns:a16="http://schemas.microsoft.com/office/drawing/2014/main" id="{5AD70791-419E-CBFD-880B-D1126201654B}"/>
                </a:ext>
              </a:extLst>
            </p:cNvPr>
            <p:cNvSpPr txBox="1"/>
            <p:nvPr/>
          </p:nvSpPr>
          <p:spPr>
            <a:xfrm>
              <a:off x="722935" y="3450734"/>
              <a:ext cx="1991532" cy="150810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Find an Enroller</a:t>
              </a:r>
            </a:p>
            <a:p>
              <a:pPr algn="ctr"/>
              <a:r>
                <a:rPr lang="en-US" sz="1400" dirty="0">
                  <a:latin typeface="Arial" panose="020B0604020202020204" pitchFamily="34" charset="0"/>
                  <a:cs typeface="Arial" panose="020B0604020202020204" pitchFamily="34" charset="0"/>
                </a:rPr>
                <a:t>Licensed Insurance Agents and Certified Enrollers are ready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to help.</a:t>
              </a:r>
            </a:p>
            <a:p>
              <a:pPr algn="ctr"/>
              <a:endParaRPr lang="en-US" dirty="0"/>
            </a:p>
          </p:txBody>
        </p:sp>
        <p:sp>
          <p:nvSpPr>
            <p:cNvPr id="16" name="TextBox 15">
              <a:extLst>
                <a:ext uri="{FF2B5EF4-FFF2-40B4-BE49-F238E27FC236}">
                  <a16:creationId xmlns:a16="http://schemas.microsoft.com/office/drawing/2014/main" id="{053ADC79-1795-D124-260F-B61A40C7D2EE}"/>
                </a:ext>
              </a:extLst>
            </p:cNvPr>
            <p:cNvSpPr txBox="1"/>
            <p:nvPr/>
          </p:nvSpPr>
          <p:spPr>
            <a:xfrm>
              <a:off x="3592881" y="3450733"/>
              <a:ext cx="1991532" cy="150810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Help on Demand</a:t>
              </a:r>
            </a:p>
            <a:p>
              <a:pPr algn="ctr"/>
              <a:r>
                <a:rPr lang="en-US" sz="1400" dirty="0">
                  <a:latin typeface="Arial" panose="020B0604020202020204" pitchFamily="34" charset="0"/>
                  <a:cs typeface="Arial" panose="020B0604020202020204" pitchFamily="34" charset="0"/>
                </a:rPr>
                <a:t>Have a certified enroller call you. Most calls are returned in under 15 minutes.</a:t>
              </a:r>
            </a:p>
            <a:p>
              <a:pPr algn="ctr"/>
              <a:endParaRPr lang="en-US" dirty="0"/>
            </a:p>
          </p:txBody>
        </p:sp>
        <p:sp>
          <p:nvSpPr>
            <p:cNvPr id="17" name="TextBox 16">
              <a:extLst>
                <a:ext uri="{FF2B5EF4-FFF2-40B4-BE49-F238E27FC236}">
                  <a16:creationId xmlns:a16="http://schemas.microsoft.com/office/drawing/2014/main" id="{EA2D3BAB-E73A-553C-4382-25003D73DC68}"/>
                </a:ext>
              </a:extLst>
            </p:cNvPr>
            <p:cNvSpPr txBox="1"/>
            <p:nvPr/>
          </p:nvSpPr>
          <p:spPr>
            <a:xfrm>
              <a:off x="6458557" y="3450732"/>
              <a:ext cx="2303436" cy="156966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Local Medi-Cal Offices</a:t>
              </a:r>
            </a:p>
            <a:p>
              <a:pPr algn="ctr"/>
              <a:r>
                <a:rPr lang="en-US" sz="1400" dirty="0">
                  <a:latin typeface="Arial" panose="020B0604020202020204" pitchFamily="34" charset="0"/>
                  <a:cs typeface="Arial" panose="020B0604020202020204" pitchFamily="34" charset="0"/>
                </a:rPr>
                <a:t>For those who want to apply for Medi-Cal health coverage.</a:t>
              </a:r>
            </a:p>
            <a:p>
              <a:pPr algn="ctr"/>
              <a:endParaRPr lang="en-US" dirty="0"/>
            </a:p>
          </p:txBody>
        </p:sp>
        <p:sp>
          <p:nvSpPr>
            <p:cNvPr id="18" name="TextBox 17">
              <a:extLst>
                <a:ext uri="{FF2B5EF4-FFF2-40B4-BE49-F238E27FC236}">
                  <a16:creationId xmlns:a16="http://schemas.microsoft.com/office/drawing/2014/main" id="{78E3F1B8-6824-4B2E-25CC-75DA06A99A9E}"/>
                </a:ext>
              </a:extLst>
            </p:cNvPr>
            <p:cNvSpPr txBox="1"/>
            <p:nvPr/>
          </p:nvSpPr>
          <p:spPr>
            <a:xfrm>
              <a:off x="9407935" y="3417804"/>
              <a:ext cx="2266559" cy="227754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Call Us</a:t>
              </a:r>
            </a:p>
            <a:p>
              <a:pPr algn="ctr"/>
              <a:r>
                <a:rPr lang="en-US" sz="1400" dirty="0">
                  <a:latin typeface="Arial" panose="020B0604020202020204" pitchFamily="34" charset="0"/>
                  <a:cs typeface="Arial" panose="020B0604020202020204" pitchFamily="34" charset="0"/>
                </a:rPr>
                <a:t>Speak with a service center representative during our regular business hours.</a:t>
              </a:r>
            </a:p>
            <a:p>
              <a:pPr algn="ctr"/>
              <a:r>
                <a:rPr lang="en-US" sz="1400" dirty="0">
                  <a:latin typeface="Arial" panose="020B0604020202020204" pitchFamily="34" charset="0"/>
                  <a:cs typeface="Arial" panose="020B0604020202020204" pitchFamily="34" charset="0"/>
                  <a:hlinkClick r:id="rId10"/>
                </a:rPr>
                <a:t>(800) 300-1506</a:t>
              </a:r>
              <a:endParaRPr lang="en-US" sz="1400" dirty="0">
                <a:latin typeface="Arial" panose="020B0604020202020204" pitchFamily="34" charset="0"/>
                <a:cs typeface="Arial" panose="020B0604020202020204" pitchFamily="34" charset="0"/>
              </a:endParaRP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endParaRPr lang="en-US" dirty="0"/>
            </a:p>
          </p:txBody>
        </p:sp>
        <p:cxnSp>
          <p:nvCxnSpPr>
            <p:cNvPr id="20" name="Straight Connector 19">
              <a:extLst>
                <a:ext uri="{FF2B5EF4-FFF2-40B4-BE49-F238E27FC236}">
                  <a16:creationId xmlns:a16="http://schemas.microsoft.com/office/drawing/2014/main" id="{A929B785-06A8-EE3F-1A0A-5942E4207E37}"/>
                </a:ext>
              </a:extLst>
            </p:cNvPr>
            <p:cNvCxnSpPr/>
            <p:nvPr/>
          </p:nvCxnSpPr>
          <p:spPr>
            <a:xfrm>
              <a:off x="3200400" y="1619573"/>
              <a:ext cx="0" cy="3541363"/>
            </a:xfrm>
            <a:prstGeom prst="line">
              <a:avLst/>
            </a:pr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438C2185-8EB2-3585-0FEB-832580867F7E}"/>
                </a:ext>
              </a:extLst>
            </p:cNvPr>
            <p:cNvCxnSpPr/>
            <p:nvPr/>
          </p:nvCxnSpPr>
          <p:spPr>
            <a:xfrm>
              <a:off x="6018509" y="1619573"/>
              <a:ext cx="0" cy="3541363"/>
            </a:xfrm>
            <a:prstGeom prst="line">
              <a:avLst/>
            </a:pr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13680FBC-1DA8-9219-C283-607DDD2BA7BF}"/>
                </a:ext>
              </a:extLst>
            </p:cNvPr>
            <p:cNvCxnSpPr/>
            <p:nvPr/>
          </p:nvCxnSpPr>
          <p:spPr>
            <a:xfrm>
              <a:off x="9076841" y="1619573"/>
              <a:ext cx="0" cy="3541363"/>
            </a:xfrm>
            <a:prstGeom prst="line">
              <a:avLst/>
            </a:pr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56470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1D26-F068-4C47-A4AA-DED7B0042FC2}"/>
              </a:ext>
            </a:extLst>
          </p:cNvPr>
          <p:cNvSpPr>
            <a:spLocks noGrp="1"/>
          </p:cNvSpPr>
          <p:nvPr>
            <p:ph type="title"/>
          </p:nvPr>
        </p:nvSpPr>
        <p:spPr>
          <a:xfrm>
            <a:off x="304800" y="182884"/>
            <a:ext cx="4720353" cy="886528"/>
          </a:xfrm>
        </p:spPr>
        <p:txBody>
          <a:bodyPr/>
          <a:lstStyle/>
          <a:p>
            <a:r>
              <a:rPr lang="en-US" dirty="0"/>
              <a:t>COVERED CALIFORNIA CERTIFIED AGENTS</a:t>
            </a:r>
          </a:p>
        </p:txBody>
      </p:sp>
      <p:sp>
        <p:nvSpPr>
          <p:cNvPr id="3" name="Slide Number Placeholder 2">
            <a:extLst>
              <a:ext uri="{FF2B5EF4-FFF2-40B4-BE49-F238E27FC236}">
                <a16:creationId xmlns:a16="http://schemas.microsoft.com/office/drawing/2014/main" id="{6E7B6497-93E0-434F-A3A0-0841FCEA9501}"/>
              </a:ext>
            </a:extLst>
          </p:cNvPr>
          <p:cNvSpPr>
            <a:spLocks noGrp="1"/>
          </p:cNvSpPr>
          <p:nvPr>
            <p:ph type="sldNum" sz="quarter" idx="4"/>
          </p:nvPr>
        </p:nvSpPr>
        <p:spPr/>
        <p:txBody>
          <a:bodyPr/>
          <a:lstStyle/>
          <a:p>
            <a:pPr marL="0" marR="0" lvl="0" indent="0" algn="r" defTabSz="609555" rtl="0" eaLnBrk="1" fontAlgn="auto" latinLnBrk="0" hangingPunct="1">
              <a:lnSpc>
                <a:spcPct val="100000"/>
              </a:lnSpc>
              <a:spcBef>
                <a:spcPts val="0"/>
              </a:spcBef>
              <a:spcAft>
                <a:spcPts val="0"/>
              </a:spcAft>
              <a:buClrTx/>
              <a:buSzTx/>
              <a:buFontTx/>
              <a:buNone/>
              <a:tabLst/>
              <a:defRPr/>
            </a:pPr>
            <a:fld id="{C8146628-1A01-9741-8A8B-916D51547CC7}" type="slidenum">
              <a:rPr kumimoji="0" lang="en-US" sz="933" b="1" i="0" u="none" strike="noStrike" kern="1200" cap="none" spc="0" normalizeH="0" baseline="0" noProof="0">
                <a:ln>
                  <a:noFill/>
                </a:ln>
                <a:solidFill>
                  <a:srgbClr val="554D56"/>
                </a:solidFill>
                <a:effectLst/>
                <a:uLnTx/>
                <a:uFillTx/>
                <a:latin typeface="Arial"/>
                <a:ea typeface="+mn-ea"/>
                <a:cs typeface="Arial"/>
              </a:rPr>
              <a:pPr marL="0" marR="0" lvl="0" indent="0" algn="r" defTabSz="609555" rtl="0" eaLnBrk="1" fontAlgn="auto" latinLnBrk="0" hangingPunct="1">
                <a:lnSpc>
                  <a:spcPct val="100000"/>
                </a:lnSpc>
                <a:spcBef>
                  <a:spcPts val="0"/>
                </a:spcBef>
                <a:spcAft>
                  <a:spcPts val="0"/>
                </a:spcAft>
                <a:buClrTx/>
                <a:buSzTx/>
                <a:buFontTx/>
                <a:buNone/>
                <a:tabLst/>
                <a:defRPr/>
              </a:pPr>
              <a:t>23</a:t>
            </a:fld>
            <a:endParaRPr kumimoji="0" lang="en-US" sz="933" b="1" i="0" u="none" strike="noStrike" kern="1200" cap="none" spc="0" normalizeH="0" baseline="0" noProof="0" dirty="0">
              <a:ln>
                <a:noFill/>
              </a:ln>
              <a:solidFill>
                <a:srgbClr val="554D56"/>
              </a:solidFill>
              <a:effectLst/>
              <a:uLnTx/>
              <a:uFillTx/>
              <a:latin typeface="Arial"/>
              <a:ea typeface="+mn-ea"/>
              <a:cs typeface="Arial"/>
            </a:endParaRPr>
          </a:p>
        </p:txBody>
      </p:sp>
      <p:pic>
        <p:nvPicPr>
          <p:cNvPr id="8" name="Picture 7" descr="A picture containing text, sky, outdoor, sign&#10;&#10;Description automatically generated">
            <a:extLst>
              <a:ext uri="{FF2B5EF4-FFF2-40B4-BE49-F238E27FC236}">
                <a16:creationId xmlns:a16="http://schemas.microsoft.com/office/drawing/2014/main" id="{A046AECF-1091-43A9-8B9C-46A080BB338A}"/>
              </a:ext>
            </a:extLst>
          </p:cNvPr>
          <p:cNvPicPr>
            <a:picLocks noChangeAspect="1"/>
          </p:cNvPicPr>
          <p:nvPr/>
        </p:nvPicPr>
        <p:blipFill rotWithShape="1">
          <a:blip r:embed="rId3">
            <a:extLst>
              <a:ext uri="{28A0092B-C50C-407E-A947-70E740481C1C}">
                <a14:useLocalDpi xmlns:a14="http://schemas.microsoft.com/office/drawing/2010/main" val="0"/>
              </a:ext>
            </a:extLst>
          </a:blip>
          <a:srcRect t="18758" r="1" b="1"/>
          <a:stretch/>
        </p:blipFill>
        <p:spPr>
          <a:xfrm>
            <a:off x="5479368" y="9"/>
            <a:ext cx="4113440" cy="3920035"/>
          </a:xfrm>
          <a:prstGeom prst="rect">
            <a:avLst/>
          </a:prstGeom>
          <a:ln w="28575">
            <a:solidFill>
              <a:schemeClr val="bg1"/>
            </a:solidFill>
          </a:ln>
        </p:spPr>
      </p:pic>
      <p:sp>
        <p:nvSpPr>
          <p:cNvPr id="4" name="Rectangle 3">
            <a:extLst>
              <a:ext uri="{FF2B5EF4-FFF2-40B4-BE49-F238E27FC236}">
                <a16:creationId xmlns:a16="http://schemas.microsoft.com/office/drawing/2014/main" id="{0C4A4C4E-A772-4ECA-AEC2-BA9D45EBB9EC}"/>
              </a:ext>
            </a:extLst>
          </p:cNvPr>
          <p:cNvSpPr/>
          <p:nvPr/>
        </p:nvSpPr>
        <p:spPr>
          <a:xfrm>
            <a:off x="298170" y="1306287"/>
            <a:ext cx="5222503" cy="4798423"/>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10" name="Text Placeholder 3">
            <a:extLst>
              <a:ext uri="{FF2B5EF4-FFF2-40B4-BE49-F238E27FC236}">
                <a16:creationId xmlns:a16="http://schemas.microsoft.com/office/drawing/2014/main" id="{1A931048-C357-493D-97FE-779627193B40}"/>
              </a:ext>
            </a:extLst>
          </p:cNvPr>
          <p:cNvSpPr txBox="1">
            <a:spLocks/>
          </p:cNvSpPr>
          <p:nvPr/>
        </p:nvSpPr>
        <p:spPr>
          <a:xfrm>
            <a:off x="304800" y="1148226"/>
            <a:ext cx="4608047" cy="49564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More than 11,000 insurance agents have been trained to sell Covered California products and are consistently the largest channel for enrollment.</a:t>
            </a:r>
          </a:p>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 spur enrollment, Covered California engages with licensed insurance agents and navigators who offer free confidential assistance.</a:t>
            </a:r>
          </a:p>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Consumers can get enrollment assistance in 16 languages from Covered California licensed insurance agents.</a:t>
            </a:r>
          </a:p>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Consumers can go to this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site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to find insurance agents licensed by Covered California.</a:t>
            </a:r>
          </a:p>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95% of all Californians are within a 15-minute drive from one of Covered California’s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storefront locations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46" marR="0" lvl="0" indent="-171446" algn="l" defTabSz="914377"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F81BD">
                  <a:lumMod val="20000"/>
                  <a:lumOff val="80000"/>
                </a:srgbClr>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78C5B74F-706A-4A1E-B48F-ADF242DE6B5D}"/>
              </a:ext>
            </a:extLst>
          </p:cNvPr>
          <p:cNvSpPr/>
          <p:nvPr/>
        </p:nvSpPr>
        <p:spPr>
          <a:xfrm>
            <a:off x="9690651" y="1306287"/>
            <a:ext cx="2076900" cy="188417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556</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storefront locations*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B40CE87-518D-4804-B012-71F462B468CF}"/>
              </a:ext>
            </a:extLst>
          </p:cNvPr>
          <p:cNvSpPr/>
          <p:nvPr/>
        </p:nvSpPr>
        <p:spPr>
          <a:xfrm>
            <a:off x="5481799" y="4040776"/>
            <a:ext cx="2428015" cy="1724299"/>
          </a:xfrm>
          <a:prstGeom prst="rect">
            <a:avLst/>
          </a:prstGeom>
          <a:solidFill>
            <a:schemeClr val="bg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Logo&#10;&#10;Description automatically generated">
            <a:extLst>
              <a:ext uri="{FF2B5EF4-FFF2-40B4-BE49-F238E27FC236}">
                <a16:creationId xmlns:a16="http://schemas.microsoft.com/office/drawing/2014/main" id="{7767046F-39B3-4867-85A9-93097A8B64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0531" y="4134390"/>
            <a:ext cx="2049424" cy="1537069"/>
          </a:xfrm>
          <a:prstGeom prst="rect">
            <a:avLst/>
          </a:prstGeom>
        </p:spPr>
      </p:pic>
      <p:sp>
        <p:nvSpPr>
          <p:cNvPr id="16" name="TextBox 15">
            <a:extLst>
              <a:ext uri="{FF2B5EF4-FFF2-40B4-BE49-F238E27FC236}">
                <a16:creationId xmlns:a16="http://schemas.microsoft.com/office/drawing/2014/main" id="{9748B6F9-884A-4957-B0C5-108A146642F9}"/>
              </a:ext>
            </a:extLst>
          </p:cNvPr>
          <p:cNvSpPr txBox="1"/>
          <p:nvPr/>
        </p:nvSpPr>
        <p:spPr>
          <a:xfrm>
            <a:off x="1554480" y="6414505"/>
            <a:ext cx="1576252" cy="230832"/>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as of 2/22/2023</a:t>
            </a:r>
          </a:p>
        </p:txBody>
      </p:sp>
      <p:pic>
        <p:nvPicPr>
          <p:cNvPr id="15" name="Picture 14">
            <a:extLst>
              <a:ext uri="{FF2B5EF4-FFF2-40B4-BE49-F238E27FC236}">
                <a16:creationId xmlns:a16="http://schemas.microsoft.com/office/drawing/2014/main" id="{F4F63F44-AC79-4BC3-A95F-A17667985EC9}"/>
              </a:ext>
            </a:extLst>
          </p:cNvPr>
          <p:cNvPicPr>
            <a:picLocks noChangeAspect="1"/>
          </p:cNvPicPr>
          <p:nvPr/>
        </p:nvPicPr>
        <p:blipFill rotWithShape="1">
          <a:blip r:embed="rId7"/>
          <a:srcRect r="2517"/>
          <a:stretch/>
        </p:blipFill>
        <p:spPr>
          <a:xfrm>
            <a:off x="8375058" y="3307134"/>
            <a:ext cx="3710992" cy="29389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020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C35996-7F97-82CF-5DEE-E6E6841EA6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364" b="99072" l="1899" r="94515">
                        <a14:foregroundMark x1="5485" y1="4176" x2="18671" y2="4292"/>
                        <a14:foregroundMark x1="18671" y1="4292" x2="32384" y2="4060"/>
                        <a14:foregroundMark x1="32384" y1="4060" x2="34810" y2="15429"/>
                        <a14:foregroundMark x1="4641" y1="4524" x2="18038" y2="39559"/>
                        <a14:foregroundMark x1="18038" y1="39559" x2="42722" y2="65545"/>
                        <a14:foregroundMark x1="42722" y1="65545" x2="62025" y2="76450"/>
                        <a14:foregroundMark x1="62025" y1="76450" x2="80274" y2="93039"/>
                        <a14:foregroundMark x1="80274" y1="93039" x2="88924" y2="91415"/>
                        <a14:foregroundMark x1="88924" y1="91415" x2="85232" y2="75058"/>
                        <a14:foregroundMark x1="85232" y1="75058" x2="78903" y2="66473"/>
                        <a14:foregroundMark x1="78903" y1="66473" x2="59072" y2="56729"/>
                        <a14:foregroundMark x1="59072" y1="56729" x2="42405" y2="36195"/>
                        <a14:foregroundMark x1="42405" y1="36195" x2="37658" y2="9977"/>
                        <a14:foregroundMark x1="37658" y1="9977" x2="38713" y2="6265"/>
                        <a14:foregroundMark x1="92405" y1="79350" x2="90295" y2="91067"/>
                        <a14:foregroundMark x1="90295" y1="91067" x2="83544" y2="96868"/>
                        <a14:foregroundMark x1="83544" y1="96868" x2="73101" y2="97332"/>
                        <a14:foregroundMark x1="52004" y1="43271" x2="52004" y2="43271"/>
                        <a14:foregroundMark x1="47468" y1="38979" x2="59916" y2="48492"/>
                        <a14:foregroundMark x1="6975" y1="2540" x2="5063" y2="11833"/>
                        <a14:foregroundMark x1="5063" y1="11833" x2="6751" y2="22274"/>
                        <a14:foregroundMark x1="6751" y1="22274" x2="9177" y2="22042"/>
                        <a14:foregroundMark x1="2004" y1="17401" x2="3903" y2="17401"/>
                        <a14:foregroundMark x1="15928" y1="40487" x2="15928" y2="40487"/>
                        <a14:foregroundMark x1="94620" y1="81206" x2="94620" y2="81206"/>
                        <a14:foregroundMark x1="93143" y1="99072" x2="93143" y2="99072"/>
                        <a14:foregroundMark x1="22468" y1="50580" x2="22468" y2="50580"/>
                        <a14:foregroundMark x1="20359" y1="48376" x2="26688" y2="53596"/>
                        <a14:foregroundMark x1="28059" y1="58933" x2="55485" y2="79466"/>
                        <a14:foregroundMark x1="55485" y1="79466" x2="55485" y2="79466"/>
                        <a14:foregroundMark x1="67932" y1="89095" x2="53692" y2="82831"/>
                        <a14:foregroundMark x1="43354" y1="77262" x2="39662" y2="76798"/>
                        <a14:foregroundMark x1="47890" y1="57889" x2="52532" y2="65893"/>
                        <a14:backgroundMark x1="1582" y1="4176" x2="738" y2="11485"/>
                        <a14:backgroundMark x1="2321" y1="23434" x2="15823" y2="57657"/>
                        <a14:backgroundMark x1="15823" y1="57657" x2="28376" y2="77146"/>
                        <a14:backgroundMark x1="28376" y1="77146" x2="37553" y2="84455"/>
                        <a14:backgroundMark x1="37553" y1="84455" x2="55274" y2="90835"/>
                        <a14:backgroundMark x1="55274" y1="90835" x2="60338" y2="94316"/>
                        <a14:backgroundMark x1="4536" y1="812" x2="15928" y2="1044"/>
                        <a14:backgroundMark x1="15928" y1="1044" x2="17511" y2="696"/>
                        <a14:backgroundMark x1="20886" y1="928" x2="29008" y2="928"/>
                        <a14:backgroundMark x1="29008" y1="928" x2="38819" y2="696"/>
                        <a14:backgroundMark x1="38819" y1="696" x2="42194" y2="928"/>
                      </a14:backgroundRemoval>
                    </a14:imgEffect>
                  </a14:imgLayer>
                </a14:imgProps>
              </a:ext>
            </a:extLst>
          </a:blip>
          <a:stretch>
            <a:fillRect/>
          </a:stretch>
        </p:blipFill>
        <p:spPr>
          <a:xfrm>
            <a:off x="5313646" y="1234106"/>
            <a:ext cx="4686947" cy="4261817"/>
          </a:xfrm>
          <a:prstGeom prst="rect">
            <a:avLst/>
          </a:prstGeom>
        </p:spPr>
      </p:pic>
      <p:sp>
        <p:nvSpPr>
          <p:cNvPr id="2" name="Title 1">
            <a:extLst>
              <a:ext uri="{FF2B5EF4-FFF2-40B4-BE49-F238E27FC236}">
                <a16:creationId xmlns:a16="http://schemas.microsoft.com/office/drawing/2014/main" id="{ACBDACAB-9D0C-44F0-963A-CDE387FA908D}"/>
              </a:ext>
            </a:extLst>
          </p:cNvPr>
          <p:cNvSpPr>
            <a:spLocks noGrp="1"/>
          </p:cNvSpPr>
          <p:nvPr>
            <p:ph type="title"/>
          </p:nvPr>
        </p:nvSpPr>
        <p:spPr/>
        <p:txBody>
          <a:bodyPr>
            <a:normAutofit/>
          </a:bodyPr>
          <a:lstStyle/>
          <a:p>
            <a:r>
              <a:rPr lang="en-US" sz="2800" dirty="0"/>
              <a:t>NAVIGATOR PROGRAM</a:t>
            </a:r>
          </a:p>
        </p:txBody>
      </p:sp>
      <p:sp>
        <p:nvSpPr>
          <p:cNvPr id="3" name="Text Placeholder 2">
            <a:extLst>
              <a:ext uri="{FF2B5EF4-FFF2-40B4-BE49-F238E27FC236}">
                <a16:creationId xmlns:a16="http://schemas.microsoft.com/office/drawing/2014/main" id="{9FC191C7-081C-4DDA-9D43-711489CCA944}"/>
              </a:ext>
            </a:extLst>
          </p:cNvPr>
          <p:cNvSpPr>
            <a:spLocks noGrp="1"/>
          </p:cNvSpPr>
          <p:nvPr>
            <p:ph type="body" sz="quarter" idx="13"/>
          </p:nvPr>
        </p:nvSpPr>
        <p:spPr>
          <a:xfrm>
            <a:off x="304799" y="1264609"/>
            <a:ext cx="5059681" cy="4586363"/>
          </a:xfrm>
        </p:spPr>
        <p:txBody>
          <a:bodyPr>
            <a:normAutofit fontScale="92500"/>
          </a:bodyPr>
          <a:lstStyle/>
          <a:p>
            <a:pPr marL="285750" indent="-285750">
              <a:lnSpc>
                <a:spcPct val="11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Covered California awards up to $6.5 million annually to support more than 100 community organizations through the Navigator Program.</a:t>
            </a:r>
          </a:p>
          <a:p>
            <a:pPr marL="285750" indent="-285750">
              <a:lnSpc>
                <a:spcPct val="11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Covered California’s Navigator Program is a partnership with community organizations across the state who have experience in reaching and assisting California’s diverse populations and have proven success enrolling consumers in health care programs</a:t>
            </a:r>
          </a:p>
          <a:p>
            <a:pPr marL="285750" indent="-285750">
              <a:lnSpc>
                <a:spcPct val="11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Navigators are certified enrollment counselors that assist consumers in hard-to-reach populations through a variety of outreach, education, enrollment, post enrollment, and renewal support services </a:t>
            </a:r>
          </a:p>
          <a:p>
            <a:pPr marL="285750" indent="-285750">
              <a:lnSpc>
                <a:spcPct val="110000"/>
              </a:lnSpc>
              <a:spcAft>
                <a:spcPts val="1200"/>
              </a:spcAft>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Navigators are located across the state from northern California, Bay Area, Central Valley, Central Coast, and Southern California.</a:t>
            </a:r>
          </a:p>
        </p:txBody>
      </p:sp>
      <p:sp>
        <p:nvSpPr>
          <p:cNvPr id="4" name="Slide Number Placeholder 3">
            <a:extLst>
              <a:ext uri="{FF2B5EF4-FFF2-40B4-BE49-F238E27FC236}">
                <a16:creationId xmlns:a16="http://schemas.microsoft.com/office/drawing/2014/main" id="{11F2BBE1-74BA-4399-81E5-344AA0183B22}"/>
              </a:ext>
            </a:extLst>
          </p:cNvPr>
          <p:cNvSpPr>
            <a:spLocks noGrp="1"/>
          </p:cNvSpPr>
          <p:nvPr>
            <p:ph type="sldNum" sz="quarter" idx="10"/>
          </p:nvPr>
        </p:nvSpPr>
        <p:spPr>
          <a:xfrm>
            <a:off x="10911710" y="6454606"/>
            <a:ext cx="975492" cy="365125"/>
          </a:xfrm>
          <a:prstGeom prst="rect">
            <a:avLst/>
          </a:prstGeom>
        </p:spPr>
        <p:txBody>
          <a:bodyPr vert="horz" lIns="91440" tIns="45720" rIns="91440" bIns="45720" rtlCol="0" anchor="ctr"/>
          <a:lstStyle>
            <a:defPPr>
              <a:defRPr lang="en-US"/>
            </a:defPPr>
            <a:lvl1pPr marL="0" algn="r" defTabSz="914400" rtl="0" eaLnBrk="1" latinLnBrk="0" hangingPunct="1">
              <a:defRPr sz="933" b="1" i="0" kern="1200">
                <a:solidFill>
                  <a:srgbClr val="554D5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146628-1A01-9741-8A8B-916D51547CC7}" type="slidenum">
              <a:rPr lang="en-US" smtClean="0"/>
              <a:pPr/>
              <a:t>24</a:t>
            </a:fld>
            <a:endParaRPr lang="en-US" dirty="0"/>
          </a:p>
        </p:txBody>
      </p:sp>
      <p:sp>
        <p:nvSpPr>
          <p:cNvPr id="9" name="TextBox 8">
            <a:extLst>
              <a:ext uri="{FF2B5EF4-FFF2-40B4-BE49-F238E27FC236}">
                <a16:creationId xmlns:a16="http://schemas.microsoft.com/office/drawing/2014/main" id="{86D7493D-A850-46FD-989B-C67675E232A3}"/>
              </a:ext>
            </a:extLst>
          </p:cNvPr>
          <p:cNvSpPr txBox="1"/>
          <p:nvPr/>
        </p:nvSpPr>
        <p:spPr>
          <a:xfrm>
            <a:off x="7966841" y="1026153"/>
            <a:ext cx="4067504" cy="2749471"/>
          </a:xfrm>
          <a:prstGeom prst="rect">
            <a:avLst/>
          </a:prstGeom>
          <a:noFill/>
        </p:spPr>
        <p:txBody>
          <a:bodyPr wrap="square">
            <a:spAutoFit/>
          </a:bodyPr>
          <a:lstStyle/>
          <a:p>
            <a:pPr marL="16933" marR="0" lvl="0" indent="0" algn="l" defTabSz="1219140" rtl="0" eaLnBrk="1" fontAlgn="auto" latinLnBrk="0" hangingPunct="1">
              <a:lnSpc>
                <a:spcPct val="100000"/>
              </a:lnSpc>
              <a:spcBef>
                <a:spcPts val="127"/>
              </a:spcBef>
              <a:spcAft>
                <a:spcPts val="0"/>
              </a:spcAft>
              <a:buClrTx/>
              <a:buSzTx/>
              <a:buFontTx/>
              <a:buNone/>
              <a:tabLst/>
              <a:defRPr/>
            </a:pPr>
            <a:r>
              <a:rPr kumimoji="0" lang="en-US" sz="5600" b="1" i="0" u="none" strike="noStrike" kern="1200" cap="none" spc="0" normalizeH="0" baseline="-2976" noProof="0" dirty="0">
                <a:ln>
                  <a:noFill/>
                </a:ln>
                <a:solidFill>
                  <a:srgbClr val="262626"/>
                </a:solidFill>
                <a:effectLst/>
                <a:uLnTx/>
                <a:uFillTx/>
                <a:latin typeface="Arial"/>
                <a:ea typeface="+mn-ea"/>
                <a:cs typeface="Arial"/>
              </a:rPr>
              <a:t>88</a:t>
            </a:r>
            <a:r>
              <a:rPr kumimoji="0" lang="en-US" sz="5600" b="1" i="0" u="none" strike="noStrike" kern="1200" cap="none" spc="-460" normalizeH="0" baseline="-2976" noProof="0" dirty="0">
                <a:ln>
                  <a:noFill/>
                </a:ln>
                <a:solidFill>
                  <a:srgbClr val="262626"/>
                </a:solidFill>
                <a:effectLst/>
                <a:uLnTx/>
                <a:uFillTx/>
                <a:latin typeface="Arial"/>
                <a:ea typeface="+mn-ea"/>
                <a:cs typeface="Arial"/>
              </a:rPr>
              <a:t> </a:t>
            </a:r>
            <a:r>
              <a:rPr kumimoji="0" lang="en-US" sz="1400" b="0" i="0" u="none" strike="noStrike" kern="1200" cap="none" spc="-7" normalizeH="0" baseline="0" noProof="0" dirty="0">
                <a:ln>
                  <a:noFill/>
                </a:ln>
                <a:solidFill>
                  <a:srgbClr val="262626"/>
                </a:solidFill>
                <a:effectLst/>
                <a:uLnTx/>
                <a:uFillTx/>
                <a:latin typeface="Arial"/>
                <a:ea typeface="+mn-ea"/>
                <a:cs typeface="Arial"/>
              </a:rPr>
              <a:t>Entities with 827 enrollment locations*</a:t>
            </a:r>
            <a:endParaRPr kumimoji="0" lang="en-US" sz="1400" b="0" i="0" u="none" strike="noStrike" kern="1200" cap="none" spc="0" normalizeH="0" baseline="0" noProof="0" dirty="0">
              <a:ln>
                <a:noFill/>
              </a:ln>
              <a:solidFill>
                <a:srgbClr val="262626"/>
              </a:solidFill>
              <a:effectLst/>
              <a:uLnTx/>
              <a:uFillTx/>
              <a:latin typeface="Arial"/>
              <a:ea typeface="+mn-ea"/>
              <a:cs typeface="Arial"/>
            </a:endParaRPr>
          </a:p>
          <a:p>
            <a:pPr marL="74503" marR="148159" lvl="0" indent="0" algn="l" defTabSz="1219140" rtl="0" eaLnBrk="1" fontAlgn="auto" latinLnBrk="0" hangingPunct="1">
              <a:lnSpc>
                <a:spcPct val="100000"/>
              </a:lnSpc>
              <a:spcBef>
                <a:spcPts val="0"/>
              </a:spcBef>
              <a:spcAft>
                <a:spcPts val="1600"/>
              </a:spcAft>
              <a:buClrTx/>
              <a:buSzTx/>
              <a:buFontTx/>
              <a:buNone/>
              <a:tabLst/>
              <a:defRPr/>
            </a:pPr>
            <a:r>
              <a:rPr kumimoji="0" lang="en-US" sz="1400" b="0" i="0" u="none" strike="noStrike" kern="1200" cap="none" spc="-7" normalizeH="0" baseline="0" noProof="0" dirty="0">
                <a:ln>
                  <a:noFill/>
                </a:ln>
                <a:solidFill>
                  <a:srgbClr val="262626"/>
                </a:solidFill>
                <a:effectLst/>
                <a:uLnTx/>
                <a:uFillTx/>
                <a:latin typeface="Arial"/>
                <a:ea typeface="+mn-ea"/>
                <a:cs typeface="Arial"/>
              </a:rPr>
              <a:t>(38 </a:t>
            </a:r>
            <a:r>
              <a:rPr kumimoji="0" lang="en-US" sz="1400" b="0" i="0" u="none" strike="noStrike" kern="1200" cap="none" spc="-13" normalizeH="0" baseline="0" noProof="0" dirty="0">
                <a:ln>
                  <a:noFill/>
                </a:ln>
                <a:solidFill>
                  <a:srgbClr val="262626"/>
                </a:solidFill>
                <a:effectLst/>
                <a:uLnTx/>
                <a:uFillTx/>
                <a:latin typeface="Arial"/>
                <a:ea typeface="+mn-ea"/>
                <a:cs typeface="Arial"/>
              </a:rPr>
              <a:t>Lead and </a:t>
            </a:r>
            <a:r>
              <a:rPr kumimoji="0" lang="en-US" sz="1400" b="0" i="0" u="none" strike="noStrike" kern="1200" cap="none" spc="-7" normalizeH="0" baseline="0" noProof="0" dirty="0">
                <a:ln>
                  <a:noFill/>
                </a:ln>
                <a:solidFill>
                  <a:srgbClr val="262626"/>
                </a:solidFill>
                <a:effectLst/>
                <a:uLnTx/>
                <a:uFillTx/>
                <a:latin typeface="Arial"/>
                <a:ea typeface="+mn-ea"/>
                <a:cs typeface="Arial"/>
              </a:rPr>
              <a:t>50 Sub-Contractor Active Enroller </a:t>
            </a:r>
            <a:r>
              <a:rPr kumimoji="0" lang="en-US" sz="1400" b="0" i="0" u="none" strike="noStrike" kern="1200" cap="none" spc="-13" normalizeH="0" baseline="0" noProof="0" dirty="0">
                <a:ln>
                  <a:noFill/>
                </a:ln>
                <a:solidFill>
                  <a:srgbClr val="262626"/>
                </a:solidFill>
                <a:effectLst/>
                <a:uLnTx/>
                <a:uFillTx/>
                <a:latin typeface="Arial"/>
                <a:ea typeface="+mn-ea"/>
                <a:cs typeface="Arial"/>
              </a:rPr>
              <a:t>Entities </a:t>
            </a:r>
            <a:r>
              <a:rPr kumimoji="0" lang="en-US" sz="1400" b="0" i="0" u="none" strike="noStrike" kern="1200" cap="none" spc="-13" normalizeH="0" baseline="0" noProof="0">
                <a:ln>
                  <a:noFill/>
                </a:ln>
                <a:solidFill>
                  <a:srgbClr val="262626"/>
                </a:solidFill>
                <a:effectLst/>
                <a:uLnTx/>
                <a:uFillTx/>
                <a:latin typeface="Arial"/>
                <a:ea typeface="+mn-ea"/>
                <a:cs typeface="Arial"/>
              </a:rPr>
              <a:t>with 1,216 </a:t>
            </a:r>
            <a:r>
              <a:rPr kumimoji="0" lang="en-US" sz="1400" b="0" i="0" u="none" strike="noStrike" kern="1200" cap="none" spc="-13" normalizeH="0" baseline="0" noProof="0" dirty="0">
                <a:ln>
                  <a:noFill/>
                </a:ln>
                <a:solidFill>
                  <a:srgbClr val="262626"/>
                </a:solidFill>
                <a:effectLst/>
                <a:uLnTx/>
                <a:uFillTx/>
                <a:latin typeface="Arial"/>
                <a:ea typeface="+mn-ea"/>
                <a:cs typeface="Arial"/>
              </a:rPr>
              <a:t>active </a:t>
            </a:r>
            <a:r>
              <a:rPr kumimoji="0" lang="en-US" sz="1400" b="0" i="0" u="none" strike="noStrike" kern="1200" cap="none" spc="-7" normalizeH="0" baseline="0" noProof="0" dirty="0">
                <a:ln>
                  <a:noFill/>
                </a:ln>
                <a:solidFill>
                  <a:srgbClr val="262626"/>
                </a:solidFill>
                <a:effectLst/>
                <a:uLnTx/>
                <a:uFillTx/>
                <a:latin typeface="Arial"/>
                <a:ea typeface="+mn-ea"/>
                <a:cs typeface="Arial"/>
              </a:rPr>
              <a:t>certified enrollment</a:t>
            </a:r>
            <a:r>
              <a:rPr kumimoji="0" lang="en-US" sz="1400" b="0" i="0" u="none" strike="noStrike" kern="1200" cap="none" spc="-20" normalizeH="0" baseline="0" noProof="0" dirty="0">
                <a:ln>
                  <a:noFill/>
                </a:ln>
                <a:solidFill>
                  <a:srgbClr val="262626"/>
                </a:solidFill>
                <a:effectLst/>
                <a:uLnTx/>
                <a:uFillTx/>
                <a:latin typeface="Arial"/>
                <a:ea typeface="+mn-ea"/>
                <a:cs typeface="Arial"/>
              </a:rPr>
              <a:t> </a:t>
            </a:r>
            <a:r>
              <a:rPr kumimoji="0" lang="en-US" sz="1400" b="0" i="0" u="none" strike="noStrike" kern="1200" cap="none" spc="-7" normalizeH="0" baseline="0" noProof="0" dirty="0">
                <a:ln>
                  <a:noFill/>
                </a:ln>
                <a:solidFill>
                  <a:srgbClr val="262626"/>
                </a:solidFill>
                <a:effectLst/>
                <a:uLnTx/>
                <a:uFillTx/>
                <a:latin typeface="Arial"/>
                <a:ea typeface="+mn-ea"/>
                <a:cs typeface="Arial"/>
              </a:rPr>
              <a:t>counselors)</a:t>
            </a:r>
            <a:endParaRPr kumimoji="0" lang="en-US" sz="1400" b="0" i="0" u="none" strike="noStrike" kern="1200" cap="none" spc="0" normalizeH="0" baseline="0" noProof="0" dirty="0">
              <a:ln>
                <a:noFill/>
              </a:ln>
              <a:solidFill>
                <a:srgbClr val="262626"/>
              </a:solidFill>
              <a:effectLst/>
              <a:uLnTx/>
              <a:uFillTx/>
              <a:latin typeface="Arial"/>
              <a:ea typeface="+mn-ea"/>
              <a:cs typeface="Arial"/>
            </a:endParaRPr>
          </a:p>
          <a:p>
            <a:pPr marL="988434" marR="0" lvl="0" indent="0" algn="l" defTabSz="121914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262626"/>
                </a:solidFill>
                <a:effectLst/>
                <a:uLnTx/>
                <a:uFillTx/>
                <a:latin typeface="Arial"/>
                <a:ea typeface="+mn-ea"/>
                <a:cs typeface="Arial"/>
              </a:rPr>
              <a:t>89.6%</a:t>
            </a:r>
            <a:r>
              <a:rPr kumimoji="0" lang="en-US" sz="3733" b="0" i="0" u="none" strike="noStrike" kern="1200" cap="none" spc="0" normalizeH="0" baseline="0" noProof="0" dirty="0">
                <a:ln>
                  <a:noFill/>
                </a:ln>
                <a:solidFill>
                  <a:srgbClr val="262626"/>
                </a:solidFill>
                <a:effectLst/>
                <a:uLnTx/>
                <a:uFillTx/>
                <a:latin typeface="Arial"/>
                <a:ea typeface="+mn-ea"/>
                <a:cs typeface="Arial"/>
              </a:rPr>
              <a:t> </a:t>
            </a:r>
            <a:r>
              <a:rPr kumimoji="0" lang="en-US" sz="1467" b="0" i="0" u="none" strike="noStrike" kern="1200" cap="none" spc="-7" normalizeH="0" baseline="0" noProof="0" dirty="0">
                <a:ln>
                  <a:noFill/>
                </a:ln>
                <a:solidFill>
                  <a:srgbClr val="262626"/>
                </a:solidFill>
                <a:effectLst/>
                <a:uLnTx/>
                <a:uFillTx/>
                <a:latin typeface="Arial"/>
                <a:ea typeface="+mn-ea"/>
                <a:cs typeface="Arial"/>
              </a:rPr>
              <a:t>of </a:t>
            </a:r>
            <a:r>
              <a:rPr kumimoji="0" lang="en-US" sz="1400" b="0" i="0" u="none" strike="noStrike" kern="1200" cap="none" spc="-7" normalizeH="0" baseline="0" noProof="0" dirty="0">
                <a:ln>
                  <a:noFill/>
                </a:ln>
                <a:solidFill>
                  <a:srgbClr val="262626"/>
                </a:solidFill>
                <a:effectLst/>
                <a:uLnTx/>
                <a:uFillTx/>
                <a:latin typeface="Arial"/>
                <a:ea typeface="+mn-ea"/>
                <a:cs typeface="Arial"/>
              </a:rPr>
              <a:t>Californian’s total population </a:t>
            </a:r>
            <a:r>
              <a:rPr kumimoji="0" lang="en-US" sz="1400" b="0" i="0" u="none" strike="noStrike" kern="1200" cap="none" spc="-13" normalizeH="0" baseline="0" noProof="0" dirty="0">
                <a:ln>
                  <a:noFill/>
                </a:ln>
                <a:solidFill>
                  <a:srgbClr val="262626"/>
                </a:solidFill>
                <a:effectLst/>
                <a:uLnTx/>
                <a:uFillTx/>
                <a:latin typeface="Arial"/>
                <a:ea typeface="+mn-ea"/>
                <a:cs typeface="Arial"/>
              </a:rPr>
              <a:t>lives </a:t>
            </a:r>
            <a:r>
              <a:rPr kumimoji="0" lang="en-US" sz="1400" b="0" i="0" u="none" strike="noStrike" kern="1200" cap="none" spc="-7" normalizeH="0" baseline="0" noProof="0" dirty="0">
                <a:ln>
                  <a:noFill/>
                </a:ln>
                <a:solidFill>
                  <a:srgbClr val="262626"/>
                </a:solidFill>
                <a:effectLst/>
                <a:uLnTx/>
                <a:uFillTx/>
                <a:latin typeface="Arial"/>
                <a:ea typeface="+mn-ea"/>
                <a:cs typeface="Arial"/>
              </a:rPr>
              <a:t>within </a:t>
            </a:r>
            <a:r>
              <a:rPr kumimoji="0" lang="en-US" sz="1400" b="0" i="0" u="none" strike="noStrike" kern="1200" cap="none" spc="0" normalizeH="0" baseline="0" noProof="0" dirty="0">
                <a:ln>
                  <a:noFill/>
                </a:ln>
                <a:solidFill>
                  <a:srgbClr val="262626"/>
                </a:solidFill>
                <a:effectLst/>
                <a:uLnTx/>
                <a:uFillTx/>
                <a:latin typeface="Arial"/>
                <a:ea typeface="+mn-ea"/>
                <a:cs typeface="Arial"/>
              </a:rPr>
              <a:t>a </a:t>
            </a:r>
            <a:r>
              <a:rPr kumimoji="0" lang="en-US" sz="1400" b="0" i="0" u="none" strike="noStrike" kern="1200" cap="none" spc="-7" normalizeH="0" baseline="0" noProof="0" dirty="0">
                <a:ln>
                  <a:noFill/>
                </a:ln>
                <a:solidFill>
                  <a:srgbClr val="262626"/>
                </a:solidFill>
                <a:effectLst/>
                <a:uLnTx/>
                <a:uFillTx/>
                <a:latin typeface="Arial"/>
                <a:ea typeface="+mn-ea"/>
                <a:cs typeface="Arial"/>
              </a:rPr>
              <a:t>15-minute drive </a:t>
            </a:r>
            <a:r>
              <a:rPr kumimoji="0" lang="en-US" sz="1400" b="0" i="0" u="none" strike="noStrike" kern="1200" cap="none" spc="0" normalizeH="0" baseline="0" noProof="0" dirty="0">
                <a:ln>
                  <a:noFill/>
                </a:ln>
                <a:solidFill>
                  <a:srgbClr val="262626"/>
                </a:solidFill>
                <a:effectLst/>
                <a:uLnTx/>
                <a:uFillTx/>
                <a:latin typeface="Arial"/>
                <a:ea typeface="+mn-ea"/>
                <a:cs typeface="Arial"/>
              </a:rPr>
              <a:t>time </a:t>
            </a:r>
            <a:r>
              <a:rPr kumimoji="0" lang="en-US" sz="1400" b="0" i="0" u="none" strike="noStrike" kern="1200" cap="none" spc="-7" normalizeH="0" baseline="0" noProof="0" dirty="0">
                <a:ln>
                  <a:noFill/>
                </a:ln>
                <a:solidFill>
                  <a:srgbClr val="262626"/>
                </a:solidFill>
                <a:effectLst/>
                <a:uLnTx/>
                <a:uFillTx/>
                <a:latin typeface="Arial"/>
                <a:ea typeface="+mn-ea"/>
                <a:cs typeface="Arial"/>
              </a:rPr>
              <a:t>of </a:t>
            </a:r>
            <a:r>
              <a:rPr kumimoji="0" lang="en-US" sz="1400" b="0" i="0" u="none" strike="noStrike" kern="1200" cap="none" spc="0" normalizeH="0" baseline="0" noProof="0" dirty="0">
                <a:ln>
                  <a:noFill/>
                </a:ln>
                <a:solidFill>
                  <a:srgbClr val="262626"/>
                </a:solidFill>
                <a:effectLst/>
                <a:uLnTx/>
                <a:uFillTx/>
                <a:latin typeface="Arial"/>
                <a:ea typeface="+mn-ea"/>
                <a:cs typeface="Arial"/>
              </a:rPr>
              <a:t>a </a:t>
            </a:r>
            <a:r>
              <a:rPr kumimoji="0" lang="en-US" sz="1400" b="0" i="0" u="none" strike="noStrike" kern="1200" cap="none" spc="-7" normalizeH="0" baseline="0" noProof="0" dirty="0">
                <a:ln>
                  <a:noFill/>
                </a:ln>
                <a:solidFill>
                  <a:srgbClr val="262626"/>
                </a:solidFill>
                <a:effectLst/>
                <a:uLnTx/>
                <a:uFillTx/>
                <a:latin typeface="Arial"/>
                <a:ea typeface="+mn-ea"/>
                <a:cs typeface="Arial"/>
              </a:rPr>
              <a:t>Navigator</a:t>
            </a:r>
            <a:r>
              <a:rPr kumimoji="0" lang="en-US" sz="1400" b="0" i="0" u="none" strike="noStrike" kern="1200" cap="none" spc="-47" normalizeH="0" baseline="0" noProof="0" dirty="0">
                <a:ln>
                  <a:noFill/>
                </a:ln>
                <a:solidFill>
                  <a:srgbClr val="262626"/>
                </a:solidFill>
                <a:effectLst/>
                <a:uLnTx/>
                <a:uFillTx/>
                <a:latin typeface="Arial"/>
                <a:ea typeface="+mn-ea"/>
                <a:cs typeface="Arial"/>
              </a:rPr>
              <a:t> </a:t>
            </a:r>
            <a:r>
              <a:rPr kumimoji="0" lang="en-US" sz="1400" b="0" i="0" u="none" strike="noStrike" kern="1200" cap="none" spc="-7" normalizeH="0" baseline="0" noProof="0" dirty="0">
                <a:ln>
                  <a:noFill/>
                </a:ln>
                <a:solidFill>
                  <a:srgbClr val="262626"/>
                </a:solidFill>
                <a:effectLst/>
                <a:uLnTx/>
                <a:uFillTx/>
                <a:latin typeface="Arial"/>
                <a:ea typeface="+mn-ea"/>
                <a:cs typeface="Arial"/>
              </a:rPr>
              <a:t>location</a:t>
            </a:r>
            <a:r>
              <a:rPr kumimoji="0" lang="en-US" sz="1467" b="0" i="0" u="none" strike="noStrike" kern="1200" cap="none" spc="-7" normalizeH="0" baseline="0" noProof="0" dirty="0">
                <a:ln>
                  <a:noFill/>
                </a:ln>
                <a:solidFill>
                  <a:srgbClr val="262626"/>
                </a:solidFill>
                <a:effectLst/>
                <a:uLnTx/>
                <a:uFillTx/>
                <a:latin typeface="Arial"/>
                <a:ea typeface="+mn-ea"/>
                <a:cs typeface="Arial"/>
              </a:rPr>
              <a:t>.</a:t>
            </a:r>
            <a:endParaRPr kumimoji="0" lang="en-US" sz="1467" b="0" i="0" u="none" strike="noStrike" kern="1200" cap="none" spc="0" normalizeH="0" baseline="0" noProof="0" dirty="0">
              <a:ln>
                <a:noFill/>
              </a:ln>
              <a:solidFill>
                <a:srgbClr val="262626"/>
              </a:solidFill>
              <a:effectLst/>
              <a:uLnTx/>
              <a:uFillTx/>
              <a:latin typeface="Arial"/>
              <a:ea typeface="+mn-ea"/>
              <a:cs typeface="Arial"/>
            </a:endParaRPr>
          </a:p>
        </p:txBody>
      </p:sp>
      <p:sp>
        <p:nvSpPr>
          <p:cNvPr id="5" name="TextBox 4">
            <a:extLst>
              <a:ext uri="{FF2B5EF4-FFF2-40B4-BE49-F238E27FC236}">
                <a16:creationId xmlns:a16="http://schemas.microsoft.com/office/drawing/2014/main" id="{7F099227-D3FF-FFD5-5D50-83FBBCB070A8}"/>
              </a:ext>
            </a:extLst>
          </p:cNvPr>
          <p:cNvSpPr txBox="1"/>
          <p:nvPr/>
        </p:nvSpPr>
        <p:spPr>
          <a:xfrm>
            <a:off x="1532709" y="6414505"/>
            <a:ext cx="1576252" cy="230832"/>
          </a:xfrm>
          <a:prstGeom prst="rect">
            <a:avLst/>
          </a:prstGeom>
          <a:noFill/>
        </p:spPr>
        <p:txBody>
          <a:bodyPr wrap="square">
            <a:spAutoFit/>
          </a:bodyPr>
          <a:lstStyle/>
          <a:p>
            <a:pPr defTabSz="914377">
              <a:defRPr/>
            </a:pPr>
            <a:r>
              <a:rPr lang="en-US" sz="900" dirty="0">
                <a:solidFill>
                  <a:prstClr val="black"/>
                </a:solidFill>
                <a:latin typeface="Arial" panose="020B0604020202020204" pitchFamily="34" charset="0"/>
                <a:cs typeface="Arial" panose="020B0604020202020204" pitchFamily="34" charset="0"/>
              </a:rPr>
              <a:t>*Data as of 2/3/2023</a:t>
            </a:r>
          </a:p>
        </p:txBody>
      </p:sp>
    </p:spTree>
    <p:extLst>
      <p:ext uri="{BB962C8B-B14F-4D97-AF65-F5344CB8AC3E}">
        <p14:creationId xmlns:p14="http://schemas.microsoft.com/office/powerpoint/2010/main" val="1828421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87F7-95A9-430D-B351-4C99038AFCF5}"/>
              </a:ext>
            </a:extLst>
          </p:cNvPr>
          <p:cNvSpPr>
            <a:spLocks noGrp="1"/>
          </p:cNvSpPr>
          <p:nvPr>
            <p:ph type="title"/>
          </p:nvPr>
        </p:nvSpPr>
        <p:spPr/>
        <p:txBody>
          <a:bodyPr/>
          <a:lstStyle/>
          <a:p>
            <a:r>
              <a:rPr lang="en-US" dirty="0"/>
              <a:t>CONSUMER COLLATERAL MATERIALS</a:t>
            </a:r>
          </a:p>
        </p:txBody>
      </p:sp>
      <p:sp>
        <p:nvSpPr>
          <p:cNvPr id="3" name="Text Placeholder 2">
            <a:extLst>
              <a:ext uri="{FF2B5EF4-FFF2-40B4-BE49-F238E27FC236}">
                <a16:creationId xmlns:a16="http://schemas.microsoft.com/office/drawing/2014/main" id="{A2D01C07-55DA-44E0-89A2-A0436968730E}"/>
              </a:ext>
            </a:extLst>
          </p:cNvPr>
          <p:cNvSpPr>
            <a:spLocks noGrp="1"/>
          </p:cNvSpPr>
          <p:nvPr>
            <p:ph type="body" sz="quarter" idx="13"/>
          </p:nvPr>
        </p:nvSpPr>
        <p:spPr>
          <a:xfrm>
            <a:off x="609189" y="1106785"/>
            <a:ext cx="11582811" cy="5074611"/>
          </a:xfrm>
        </p:spPr>
        <p:txBody>
          <a:bodyPr/>
          <a:lstStyle/>
          <a:p>
            <a:r>
              <a:rPr kumimoji="0" lang="en-US" sz="1800" b="0" i="0" u="none" strike="noStrike" kern="1200" cap="none" spc="0" normalizeH="0" baseline="0" noProof="0" dirty="0">
                <a:ln>
                  <a:noFill/>
                </a:ln>
                <a:solidFill>
                  <a:prstClr val="black"/>
                </a:solidFill>
                <a:effectLst/>
                <a:uLnTx/>
                <a:uFillTx/>
                <a:latin typeface="Arial "/>
                <a:ea typeface="+mn-ea"/>
                <a:cs typeface="+mn-cs"/>
                <a:hlinkClick r:id="rId2"/>
              </a:rPr>
              <a:t>https://hbex.coveredca.com/toolkit/collateral.html</a:t>
            </a:r>
            <a:r>
              <a:rPr kumimoji="0" lang="en-US" sz="1800" b="0" i="0" u="none" strike="noStrike" kern="1200" cap="none" spc="0" normalizeH="0" baseline="0" noProof="0" dirty="0">
                <a:ln>
                  <a:noFill/>
                </a:ln>
                <a:solidFill>
                  <a:prstClr val="black"/>
                </a:solidFill>
                <a:effectLst/>
                <a:uLnTx/>
                <a:uFillTx/>
                <a:latin typeface="Arial "/>
                <a:ea typeface="+mn-ea"/>
                <a:cs typeface="+mn-cs"/>
              </a:rPr>
              <a:t> </a:t>
            </a:r>
          </a:p>
          <a:p>
            <a:endParaRPr lang="en-US" dirty="0"/>
          </a:p>
        </p:txBody>
      </p:sp>
      <p:sp>
        <p:nvSpPr>
          <p:cNvPr id="4" name="Slide Number Placeholder 3">
            <a:extLst>
              <a:ext uri="{FF2B5EF4-FFF2-40B4-BE49-F238E27FC236}">
                <a16:creationId xmlns:a16="http://schemas.microsoft.com/office/drawing/2014/main" id="{9084B60E-7D44-4F9D-A1D5-1937084CE274}"/>
              </a:ext>
            </a:extLst>
          </p:cNvPr>
          <p:cNvSpPr>
            <a:spLocks noGrp="1"/>
          </p:cNvSpPr>
          <p:nvPr>
            <p:ph type="sldNum" sz="quarter" idx="10"/>
          </p:nvPr>
        </p:nvSpPr>
        <p:spPr>
          <a:xfrm>
            <a:off x="10911705" y="6402172"/>
            <a:ext cx="975492" cy="365125"/>
          </a:xfrm>
        </p:spPr>
        <p:txBody>
          <a:bodyPr/>
          <a:lstStyle/>
          <a:p>
            <a:fld id="{C8146628-1A01-9741-8A8B-916D51547CC7}" type="slidenum">
              <a:rPr lang="en-US" smtClean="0"/>
              <a:pPr/>
              <a:t>25</a:t>
            </a:fld>
            <a:endParaRPr lang="en-US" dirty="0"/>
          </a:p>
        </p:txBody>
      </p:sp>
      <p:sp>
        <p:nvSpPr>
          <p:cNvPr id="5" name="Rectangle 4">
            <a:extLst>
              <a:ext uri="{FF2B5EF4-FFF2-40B4-BE49-F238E27FC236}">
                <a16:creationId xmlns:a16="http://schemas.microsoft.com/office/drawing/2014/main" id="{9DD3E24F-5D06-4B82-B1DE-32B86638C3DD}"/>
              </a:ext>
            </a:extLst>
          </p:cNvPr>
          <p:cNvSpPr/>
          <p:nvPr/>
        </p:nvSpPr>
        <p:spPr>
          <a:xfrm>
            <a:off x="609189" y="1659285"/>
            <a:ext cx="4535601" cy="3539430"/>
          </a:xfrm>
          <a:prstGeom prst="rect">
            <a:avLst/>
          </a:prstGeom>
        </p:spPr>
        <p:txBody>
          <a:bodyPr wrap="none">
            <a:spAutoFit/>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Paper Calculator</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Get Affordable Health Coverage Brochure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Enrollment Guide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Now That You're Enrolled</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Special Enrollment Fact Sheets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Immigration Fact Sheet</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Penalty Comparison Chart</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Consumer Protection Fact Sheet</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646065"/>
                </a:solidFill>
                <a:effectLst/>
                <a:uLnTx/>
                <a:uFillTx/>
                <a:latin typeface="Arial "/>
                <a:ea typeface="+mn-ea"/>
                <a:cs typeface="+mn-cs"/>
              </a:rPr>
              <a:t>Tax Penalty Fact Sheet</a:t>
            </a:r>
          </a:p>
        </p:txBody>
      </p:sp>
      <p:pic>
        <p:nvPicPr>
          <p:cNvPr id="6" name="Picture 5">
            <a:extLst>
              <a:ext uri="{FF2B5EF4-FFF2-40B4-BE49-F238E27FC236}">
                <a16:creationId xmlns:a16="http://schemas.microsoft.com/office/drawing/2014/main" id="{D50E7DD2-BB77-4F4C-94C4-6343508EFFEA}"/>
              </a:ext>
            </a:extLst>
          </p:cNvPr>
          <p:cNvPicPr>
            <a:picLocks noChangeAspect="1"/>
          </p:cNvPicPr>
          <p:nvPr/>
        </p:nvPicPr>
        <p:blipFill>
          <a:blip r:embed="rId3"/>
          <a:stretch>
            <a:fillRect/>
          </a:stretch>
        </p:blipFill>
        <p:spPr>
          <a:xfrm>
            <a:off x="8234111" y="703446"/>
            <a:ext cx="3653086" cy="4671272"/>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953E717-EC04-4256-BA16-91C3F07BEFC0}"/>
              </a:ext>
            </a:extLst>
          </p:cNvPr>
          <p:cNvPicPr>
            <a:picLocks noChangeAspect="1"/>
          </p:cNvPicPr>
          <p:nvPr/>
        </p:nvPicPr>
        <p:blipFill>
          <a:blip r:embed="rId4"/>
          <a:stretch>
            <a:fillRect/>
          </a:stretch>
        </p:blipFill>
        <p:spPr>
          <a:xfrm>
            <a:off x="7052775" y="1742870"/>
            <a:ext cx="3094791" cy="4008345"/>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B0FC08F5-5BD1-4E48-B9D5-FEFD54BEF2CF}"/>
              </a:ext>
            </a:extLst>
          </p:cNvPr>
          <p:cNvPicPr>
            <a:picLocks noChangeAspect="1"/>
          </p:cNvPicPr>
          <p:nvPr/>
        </p:nvPicPr>
        <p:blipFill>
          <a:blip r:embed="rId5"/>
          <a:stretch>
            <a:fillRect/>
          </a:stretch>
        </p:blipFill>
        <p:spPr>
          <a:xfrm>
            <a:off x="4740093" y="3102188"/>
            <a:ext cx="3667843" cy="2872667"/>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03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10" dirty="0"/>
              <a:t>COVERED</a:t>
            </a:r>
            <a:r>
              <a:rPr lang="en-US" spc="35" dirty="0"/>
              <a:t> </a:t>
            </a:r>
            <a:r>
              <a:rPr lang="en-US" spc="-10" dirty="0"/>
              <a:t>CALIFORNIA</a:t>
            </a:r>
            <a:r>
              <a:rPr lang="en-US" spc="-185" dirty="0"/>
              <a:t> </a:t>
            </a:r>
            <a:r>
              <a:rPr lang="en-US" spc="-55" dirty="0"/>
              <a:t>ENROLLMENT</a:t>
            </a:r>
            <a:r>
              <a:rPr lang="en-US" spc="30" dirty="0"/>
              <a:t> </a:t>
            </a:r>
            <a:r>
              <a:rPr lang="en-US" spc="-114" dirty="0"/>
              <a:t>DATA</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26</a:t>
            </a:fld>
            <a:endParaRPr lang="en-US" dirty="0"/>
          </a:p>
        </p:txBody>
      </p:sp>
      <p:sp>
        <p:nvSpPr>
          <p:cNvPr id="4" name="Text Placeholder 2">
            <a:extLst>
              <a:ext uri="{FF2B5EF4-FFF2-40B4-BE49-F238E27FC236}">
                <a16:creationId xmlns:a16="http://schemas.microsoft.com/office/drawing/2014/main" id="{039F262E-98DE-8649-8BE3-1623FD0BE33E}"/>
              </a:ext>
            </a:extLst>
          </p:cNvPr>
          <p:cNvSpPr txBox="1">
            <a:spLocks/>
          </p:cNvSpPr>
          <p:nvPr/>
        </p:nvSpPr>
        <p:spPr>
          <a:xfrm>
            <a:off x="731889" y="1340749"/>
            <a:ext cx="10728221" cy="4850292"/>
          </a:xfrm>
          <a:prstGeom prst="rect">
            <a:avLst/>
          </a:prstGeom>
        </p:spPr>
        <p:txBody>
          <a:bodyPr vert="horz" lIns="91440" tIns="0" rIns="91440" bIns="457200" rtlCol="0">
            <a:normAutofit/>
          </a:bodyPr>
          <a:lstStyle>
            <a:lvl1pPr marL="0" indent="0" algn="l" defTabSz="685800" rtl="0" eaLnBrk="1" latinLnBrk="0" hangingPunct="1">
              <a:spcBef>
                <a:spcPts val="0"/>
              </a:spcBef>
              <a:buFont typeface="Arial" pitchFamily="34" charset="0"/>
              <a:buNone/>
              <a:defRPr sz="1800" kern="1200" baseline="0">
                <a:solidFill>
                  <a:srgbClr val="554D56"/>
                </a:solidFill>
                <a:latin typeface="Arial" pitchFamily="34" charset="0"/>
                <a:ea typeface="+mn-ea"/>
                <a:cs typeface="Arial" pitchFamily="34" charset="0"/>
              </a:defRPr>
            </a:lvl1pPr>
            <a:lvl2pPr marL="557213" indent="-214313" algn="l" defTabSz="685800"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66" indent="-169069" algn="l" defTabSz="685800"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3013" indent="-129779" algn="l" defTabSz="685800"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50" indent="-171450" algn="l" defTabSz="685800"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99085" marR="5080" indent="-287020">
              <a:lnSpc>
                <a:spcPct val="100000"/>
              </a:lnSpc>
              <a:spcBef>
                <a:spcPts val="105"/>
              </a:spcBef>
              <a:buSzPct val="75000"/>
              <a:buFont typeface="Courier New"/>
              <a:buChar char="o"/>
              <a:tabLst>
                <a:tab pos="299085" algn="l"/>
                <a:tab pos="299720" algn="l"/>
              </a:tabLst>
            </a:pPr>
            <a:r>
              <a:rPr lang="en-US" sz="2400" spc="-130" dirty="0">
                <a:solidFill>
                  <a:srgbClr val="544D56"/>
                </a:solidFill>
                <a:latin typeface="Arial"/>
                <a:cs typeface="Arial"/>
              </a:rPr>
              <a:t>Covered California’s  </a:t>
            </a:r>
            <a:r>
              <a:rPr lang="en-US" sz="2400" spc="-5" dirty="0">
                <a:solidFill>
                  <a:srgbClr val="544D56"/>
                </a:solidFill>
                <a:latin typeface="Arial"/>
                <a:cs typeface="Arial"/>
              </a:rPr>
              <a:t>Active</a:t>
            </a:r>
            <a:r>
              <a:rPr lang="en-US" sz="2400" spc="-10" dirty="0">
                <a:solidFill>
                  <a:srgbClr val="646065"/>
                </a:solidFill>
                <a:latin typeface="Arial"/>
                <a:cs typeface="Arial"/>
              </a:rPr>
              <a:t> </a:t>
            </a:r>
            <a:r>
              <a:rPr lang="en-US" sz="2400" dirty="0">
                <a:solidFill>
                  <a:srgbClr val="646065"/>
                </a:solidFill>
                <a:latin typeface="Arial"/>
                <a:cs typeface="Arial"/>
              </a:rPr>
              <a:t>Member</a:t>
            </a:r>
            <a:r>
              <a:rPr lang="en-US" sz="2400" spc="-45" dirty="0">
                <a:solidFill>
                  <a:srgbClr val="646065"/>
                </a:solidFill>
                <a:latin typeface="Arial"/>
                <a:cs typeface="Arial"/>
              </a:rPr>
              <a:t> </a:t>
            </a:r>
            <a:r>
              <a:rPr lang="en-US" sz="2400" dirty="0">
                <a:solidFill>
                  <a:srgbClr val="544D56"/>
                </a:solidFill>
                <a:latin typeface="Arial"/>
                <a:cs typeface="Arial"/>
              </a:rPr>
              <a:t>Profile</a:t>
            </a:r>
            <a:r>
              <a:rPr lang="en-US" sz="2400" spc="-5" dirty="0">
                <a:solidFill>
                  <a:srgbClr val="544D56"/>
                </a:solidFill>
                <a:latin typeface="Arial"/>
                <a:cs typeface="Arial"/>
              </a:rPr>
              <a:t> </a:t>
            </a:r>
            <a:r>
              <a:rPr lang="en-US" sz="2400" dirty="0">
                <a:solidFill>
                  <a:srgbClr val="544D56"/>
                </a:solidFill>
                <a:latin typeface="Arial"/>
                <a:cs typeface="Arial"/>
              </a:rPr>
              <a:t>shows</a:t>
            </a:r>
            <a:r>
              <a:rPr lang="en-US" sz="2400" spc="-15" dirty="0">
                <a:solidFill>
                  <a:srgbClr val="544D56"/>
                </a:solidFill>
                <a:latin typeface="Arial"/>
                <a:cs typeface="Arial"/>
              </a:rPr>
              <a:t> </a:t>
            </a:r>
            <a:r>
              <a:rPr lang="en-US" sz="2400" dirty="0">
                <a:solidFill>
                  <a:srgbClr val="544D56"/>
                </a:solidFill>
                <a:latin typeface="Arial"/>
                <a:cs typeface="Arial"/>
              </a:rPr>
              <a:t>counts</a:t>
            </a:r>
            <a:r>
              <a:rPr lang="en-US" sz="2400" spc="-35" dirty="0">
                <a:solidFill>
                  <a:srgbClr val="544D56"/>
                </a:solidFill>
                <a:latin typeface="Arial"/>
                <a:cs typeface="Arial"/>
              </a:rPr>
              <a:t> </a:t>
            </a:r>
            <a:r>
              <a:rPr lang="en-US" sz="2400" spc="-10" dirty="0">
                <a:solidFill>
                  <a:srgbClr val="544D56"/>
                </a:solidFill>
                <a:latin typeface="Arial"/>
                <a:cs typeface="Arial"/>
              </a:rPr>
              <a:t>of</a:t>
            </a:r>
            <a:r>
              <a:rPr lang="en-US" sz="2400" spc="10" dirty="0">
                <a:solidFill>
                  <a:srgbClr val="544D56"/>
                </a:solidFill>
                <a:latin typeface="Arial"/>
                <a:cs typeface="Arial"/>
              </a:rPr>
              <a:t> </a:t>
            </a:r>
            <a:r>
              <a:rPr lang="en-US" sz="2400" dirty="0">
                <a:solidFill>
                  <a:srgbClr val="544D56"/>
                </a:solidFill>
                <a:latin typeface="Arial"/>
                <a:cs typeface="Arial"/>
              </a:rPr>
              <a:t>enrollees</a:t>
            </a:r>
            <a:r>
              <a:rPr lang="en-US" sz="2400" spc="-35" dirty="0">
                <a:solidFill>
                  <a:srgbClr val="544D56"/>
                </a:solidFill>
                <a:latin typeface="Arial"/>
                <a:cs typeface="Arial"/>
              </a:rPr>
              <a:t> </a:t>
            </a:r>
            <a:r>
              <a:rPr lang="en-US" sz="2400" spc="5" dirty="0">
                <a:solidFill>
                  <a:srgbClr val="544D56"/>
                </a:solidFill>
                <a:latin typeface="Arial"/>
                <a:cs typeface="Arial"/>
              </a:rPr>
              <a:t>who</a:t>
            </a:r>
            <a:r>
              <a:rPr lang="en-US" sz="2400" spc="-30" dirty="0">
                <a:solidFill>
                  <a:srgbClr val="544D56"/>
                </a:solidFill>
                <a:latin typeface="Arial"/>
                <a:cs typeface="Arial"/>
              </a:rPr>
              <a:t> </a:t>
            </a:r>
            <a:r>
              <a:rPr lang="en-US" sz="2400" spc="-5" dirty="0">
                <a:solidFill>
                  <a:srgbClr val="544D56"/>
                </a:solidFill>
                <a:latin typeface="Arial"/>
                <a:cs typeface="Arial"/>
              </a:rPr>
              <a:t>have</a:t>
            </a:r>
            <a:r>
              <a:rPr lang="en-US" sz="2400" spc="-10" dirty="0">
                <a:solidFill>
                  <a:srgbClr val="544D56"/>
                </a:solidFill>
                <a:latin typeface="Arial"/>
                <a:cs typeface="Arial"/>
              </a:rPr>
              <a:t> </a:t>
            </a:r>
            <a:r>
              <a:rPr lang="en-US" sz="2400" spc="-5" dirty="0">
                <a:solidFill>
                  <a:srgbClr val="544D56"/>
                </a:solidFill>
                <a:latin typeface="Arial"/>
                <a:cs typeface="Arial"/>
              </a:rPr>
              <a:t>paid </a:t>
            </a:r>
            <a:r>
              <a:rPr lang="en-US" sz="2400" spc="-540" dirty="0">
                <a:solidFill>
                  <a:srgbClr val="544D56"/>
                </a:solidFill>
                <a:latin typeface="Arial"/>
                <a:cs typeface="Arial"/>
              </a:rPr>
              <a:t> </a:t>
            </a:r>
            <a:r>
              <a:rPr lang="en-US" sz="2400" spc="-5" dirty="0">
                <a:solidFill>
                  <a:srgbClr val="544D56"/>
                </a:solidFill>
                <a:latin typeface="Arial"/>
                <a:cs typeface="Arial"/>
              </a:rPr>
              <a:t>and have </a:t>
            </a:r>
            <a:r>
              <a:rPr lang="en-US" sz="2400" spc="-10" dirty="0">
                <a:solidFill>
                  <a:srgbClr val="544D56"/>
                </a:solidFill>
                <a:latin typeface="Arial"/>
                <a:cs typeface="Arial"/>
              </a:rPr>
              <a:t>effective </a:t>
            </a:r>
            <a:r>
              <a:rPr lang="en-US" sz="2400" dirty="0">
                <a:solidFill>
                  <a:srgbClr val="544D56"/>
                </a:solidFill>
                <a:latin typeface="Arial"/>
                <a:cs typeface="Arial"/>
              </a:rPr>
              <a:t>coverage through Covered California during </a:t>
            </a:r>
            <a:r>
              <a:rPr lang="en-US" sz="2400" spc="-5" dirty="0">
                <a:solidFill>
                  <a:srgbClr val="544D56"/>
                </a:solidFill>
                <a:latin typeface="Arial"/>
                <a:cs typeface="Arial"/>
              </a:rPr>
              <a:t>specified </a:t>
            </a:r>
            <a:r>
              <a:rPr lang="en-US" sz="2400" dirty="0">
                <a:solidFill>
                  <a:srgbClr val="544D56"/>
                </a:solidFill>
                <a:latin typeface="Arial"/>
                <a:cs typeface="Arial"/>
              </a:rPr>
              <a:t>reporting</a:t>
            </a:r>
            <a:r>
              <a:rPr lang="en-US" sz="2400" spc="-55" dirty="0">
                <a:solidFill>
                  <a:srgbClr val="544D56"/>
                </a:solidFill>
                <a:latin typeface="Arial"/>
                <a:cs typeface="Arial"/>
              </a:rPr>
              <a:t> </a:t>
            </a:r>
            <a:r>
              <a:rPr lang="en-US" sz="2400" spc="-5" dirty="0">
                <a:solidFill>
                  <a:srgbClr val="544D56"/>
                </a:solidFill>
                <a:latin typeface="Arial"/>
                <a:cs typeface="Arial"/>
              </a:rPr>
              <a:t>months.</a:t>
            </a:r>
            <a:endParaRPr lang="en-US" sz="2400" dirty="0">
              <a:latin typeface="Arial"/>
              <a:cs typeface="Arial"/>
            </a:endParaRPr>
          </a:p>
          <a:p>
            <a:pPr>
              <a:lnSpc>
                <a:spcPct val="100000"/>
              </a:lnSpc>
              <a:spcBef>
                <a:spcPts val="40"/>
              </a:spcBef>
              <a:buClr>
                <a:srgbClr val="544D56"/>
              </a:buClr>
            </a:pPr>
            <a:endParaRPr lang="en-US" sz="2800" dirty="0">
              <a:latin typeface="Arial"/>
              <a:cs typeface="Arial"/>
            </a:endParaRPr>
          </a:p>
          <a:p>
            <a:pPr marL="299085" marR="131445" indent="-287020">
              <a:lnSpc>
                <a:spcPct val="100000"/>
              </a:lnSpc>
              <a:buSzPct val="75000"/>
              <a:buFont typeface="Courier New"/>
              <a:buChar char="o"/>
              <a:tabLst>
                <a:tab pos="299085" algn="l"/>
                <a:tab pos="299720" algn="l"/>
              </a:tabLst>
            </a:pPr>
            <a:r>
              <a:rPr lang="en-US" sz="2400" dirty="0">
                <a:solidFill>
                  <a:srgbClr val="544D56"/>
                </a:solidFill>
                <a:latin typeface="Arial"/>
                <a:cs typeface="Arial"/>
              </a:rPr>
              <a:t>Data </a:t>
            </a:r>
            <a:r>
              <a:rPr lang="en-US" sz="2400" spc="-5" dirty="0">
                <a:solidFill>
                  <a:srgbClr val="544D56"/>
                </a:solidFill>
                <a:latin typeface="Arial"/>
                <a:cs typeface="Arial"/>
              </a:rPr>
              <a:t>is </a:t>
            </a:r>
            <a:r>
              <a:rPr lang="en-US" sz="2400" dirty="0">
                <a:solidFill>
                  <a:srgbClr val="544D56"/>
                </a:solidFill>
                <a:latin typeface="Arial"/>
                <a:cs typeface="Arial"/>
              </a:rPr>
              <a:t>available by </a:t>
            </a:r>
            <a:r>
              <a:rPr lang="en-US" sz="2400" spc="-5" dirty="0">
                <a:solidFill>
                  <a:srgbClr val="544D56"/>
                </a:solidFill>
                <a:latin typeface="Arial"/>
                <a:cs typeface="Arial"/>
              </a:rPr>
              <a:t>various </a:t>
            </a:r>
            <a:r>
              <a:rPr lang="en-US" sz="2400" dirty="0">
                <a:solidFill>
                  <a:srgbClr val="544D56"/>
                </a:solidFill>
                <a:latin typeface="Arial"/>
                <a:cs typeface="Arial"/>
              </a:rPr>
              <a:t>cross sections including </a:t>
            </a:r>
            <a:r>
              <a:rPr lang="en-US" sz="2400" spc="-20" dirty="0">
                <a:solidFill>
                  <a:srgbClr val="544D56"/>
                </a:solidFill>
                <a:latin typeface="Arial"/>
                <a:cs typeface="Arial"/>
              </a:rPr>
              <a:t>ethnicity, </a:t>
            </a:r>
            <a:r>
              <a:rPr lang="en-US" sz="2400" spc="-545" dirty="0">
                <a:solidFill>
                  <a:srgbClr val="544D56"/>
                </a:solidFill>
                <a:latin typeface="Arial"/>
                <a:cs typeface="Arial"/>
              </a:rPr>
              <a:t> </a:t>
            </a:r>
            <a:r>
              <a:rPr lang="en-US" sz="2400" dirty="0">
                <a:solidFill>
                  <a:srgbClr val="544D56"/>
                </a:solidFill>
                <a:latin typeface="Arial"/>
                <a:cs typeface="Arial"/>
              </a:rPr>
              <a:t>age, product, health plan, </a:t>
            </a:r>
            <a:r>
              <a:rPr lang="en-US" sz="2400" spc="-20" dirty="0">
                <a:solidFill>
                  <a:srgbClr val="544D56"/>
                </a:solidFill>
                <a:latin typeface="Arial"/>
                <a:cs typeface="Arial"/>
              </a:rPr>
              <a:t>county, </a:t>
            </a:r>
            <a:r>
              <a:rPr lang="en-US" sz="2400" spc="5" dirty="0">
                <a:solidFill>
                  <a:srgbClr val="544D56"/>
                </a:solidFill>
                <a:latin typeface="Arial"/>
                <a:cs typeface="Arial"/>
              </a:rPr>
              <a:t>zip </a:t>
            </a:r>
            <a:r>
              <a:rPr lang="en-US" sz="2400" dirty="0">
                <a:solidFill>
                  <a:srgbClr val="544D56"/>
                </a:solidFill>
                <a:latin typeface="Arial"/>
                <a:cs typeface="Arial"/>
              </a:rPr>
              <a:t>code, congressional </a:t>
            </a:r>
            <a:r>
              <a:rPr lang="en-US" sz="2400" spc="5" dirty="0">
                <a:solidFill>
                  <a:srgbClr val="544D56"/>
                </a:solidFill>
                <a:latin typeface="Arial"/>
                <a:cs typeface="Arial"/>
              </a:rPr>
              <a:t>and </a:t>
            </a:r>
            <a:r>
              <a:rPr lang="en-US" sz="2400" spc="10" dirty="0">
                <a:solidFill>
                  <a:srgbClr val="544D56"/>
                </a:solidFill>
                <a:latin typeface="Arial"/>
                <a:cs typeface="Arial"/>
              </a:rPr>
              <a:t> </a:t>
            </a:r>
            <a:r>
              <a:rPr lang="en-US" sz="2400" spc="-5" dirty="0">
                <a:solidFill>
                  <a:srgbClr val="544D56"/>
                </a:solidFill>
                <a:latin typeface="Arial"/>
                <a:cs typeface="Arial"/>
              </a:rPr>
              <a:t>legislative</a:t>
            </a:r>
            <a:r>
              <a:rPr lang="en-US" sz="2400" spc="-15" dirty="0">
                <a:solidFill>
                  <a:srgbClr val="544D56"/>
                </a:solidFill>
                <a:latin typeface="Arial"/>
                <a:cs typeface="Arial"/>
              </a:rPr>
              <a:t> </a:t>
            </a:r>
            <a:r>
              <a:rPr lang="en-US" sz="2400" dirty="0">
                <a:solidFill>
                  <a:srgbClr val="544D56"/>
                </a:solidFill>
                <a:latin typeface="Arial"/>
                <a:cs typeface="Arial"/>
              </a:rPr>
              <a:t>districts.</a:t>
            </a:r>
            <a:endParaRPr lang="en-US" sz="2400" dirty="0">
              <a:latin typeface="Arial"/>
              <a:cs typeface="Arial"/>
            </a:endParaRPr>
          </a:p>
        </p:txBody>
      </p:sp>
      <p:sp>
        <p:nvSpPr>
          <p:cNvPr id="5" name="object 4">
            <a:extLst>
              <a:ext uri="{FF2B5EF4-FFF2-40B4-BE49-F238E27FC236}">
                <a16:creationId xmlns:a16="http://schemas.microsoft.com/office/drawing/2014/main" id="{864EC94E-17B3-784F-8FCD-90D640926F00}"/>
              </a:ext>
            </a:extLst>
          </p:cNvPr>
          <p:cNvSpPr txBox="1"/>
          <p:nvPr/>
        </p:nvSpPr>
        <p:spPr>
          <a:xfrm>
            <a:off x="3052105" y="4629685"/>
            <a:ext cx="5326380" cy="330835"/>
          </a:xfrm>
          <a:prstGeom prst="rect">
            <a:avLst/>
          </a:prstGeom>
        </p:spPr>
        <p:txBody>
          <a:bodyPr vert="horz" wrap="square" lIns="0" tIns="13335" rIns="0" bIns="0" rtlCol="0">
            <a:spAutoFit/>
          </a:bodyPr>
          <a:lstStyle/>
          <a:p>
            <a:pPr marL="12700">
              <a:lnSpc>
                <a:spcPct val="100000"/>
              </a:lnSpc>
              <a:spcBef>
                <a:spcPts val="105"/>
              </a:spcBef>
            </a:pPr>
            <a:r>
              <a:rPr sz="2000" spc="-10" dirty="0">
                <a:solidFill>
                  <a:srgbClr val="544D56"/>
                </a:solidFill>
                <a:latin typeface="Arial"/>
                <a:cs typeface="Arial"/>
              </a:rPr>
              <a:t>Visit:</a:t>
            </a:r>
            <a:r>
              <a:rPr sz="2000" spc="-20" dirty="0">
                <a:solidFill>
                  <a:srgbClr val="544D56"/>
                </a:solidFill>
                <a:latin typeface="Arial"/>
                <a:cs typeface="Arial"/>
              </a:rPr>
              <a:t> </a:t>
            </a:r>
            <a:r>
              <a:rPr sz="2000" u="sng" spc="-5" dirty="0">
                <a:solidFill>
                  <a:srgbClr val="0000FF"/>
                </a:solidFill>
                <a:uFill>
                  <a:solidFill>
                    <a:srgbClr val="0000FF"/>
                  </a:solidFill>
                </a:uFill>
                <a:latin typeface="Arial"/>
                <a:cs typeface="Arial"/>
                <a:hlinkClick r:id="rId2"/>
              </a:rPr>
              <a:t>http://hbex.coveredca.com/data-research/</a:t>
            </a:r>
            <a:endParaRPr sz="2000" dirty="0">
              <a:latin typeface="Arial"/>
              <a:cs typeface="Arial"/>
            </a:endParaRPr>
          </a:p>
        </p:txBody>
      </p:sp>
    </p:spTree>
    <p:extLst>
      <p:ext uri="{BB962C8B-B14F-4D97-AF65-F5344CB8AC3E}">
        <p14:creationId xmlns:p14="http://schemas.microsoft.com/office/powerpoint/2010/main" val="28622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CC11C-73A2-4743-88CB-89E3A0A05A1C}"/>
              </a:ext>
            </a:extLst>
          </p:cNvPr>
          <p:cNvSpPr>
            <a:spLocks noGrp="1"/>
          </p:cNvSpPr>
          <p:nvPr>
            <p:ph type="title"/>
          </p:nvPr>
        </p:nvSpPr>
        <p:spPr>
          <a:xfrm>
            <a:off x="304800" y="3053205"/>
            <a:ext cx="11582400" cy="849121"/>
          </a:xfrm>
        </p:spPr>
        <p:txBody>
          <a:bodyPr>
            <a:normAutofit/>
          </a:bodyPr>
          <a:lstStyle/>
          <a:p>
            <a:r>
              <a:rPr lang="en-US" sz="3600" cap="all" dirty="0">
                <a:latin typeface="Arial" panose="020B0604020202020204" pitchFamily="34" charset="0"/>
                <a:cs typeface="Arial" panose="020B0604020202020204" pitchFamily="34" charset="0"/>
              </a:rPr>
              <a:t>CASEWORK</a:t>
            </a:r>
            <a:endParaRPr lang="en-US" dirty="0"/>
          </a:p>
        </p:txBody>
      </p:sp>
      <p:sp>
        <p:nvSpPr>
          <p:cNvPr id="4" name="Text Placeholder 3">
            <a:extLst>
              <a:ext uri="{FF2B5EF4-FFF2-40B4-BE49-F238E27FC236}">
                <a16:creationId xmlns:a16="http://schemas.microsoft.com/office/drawing/2014/main" id="{6F810E42-ACE6-4575-86A6-C8858E00F7D7}"/>
              </a:ext>
            </a:extLst>
          </p:cNvPr>
          <p:cNvSpPr>
            <a:spLocks noGrp="1"/>
          </p:cNvSpPr>
          <p:nvPr>
            <p:ph type="body" idx="1"/>
          </p:nvPr>
        </p:nvSpPr>
        <p:spPr/>
        <p:txBody>
          <a:bodyPr/>
          <a:lstStyle/>
          <a:p>
            <a:pPr algn="ctr"/>
            <a:endParaRPr lang="en-US" sz="4400" dirty="0"/>
          </a:p>
          <a:p>
            <a:pPr algn="ctr"/>
            <a:endParaRPr lang="en-US" sz="4400" dirty="0"/>
          </a:p>
        </p:txBody>
      </p:sp>
      <p:sp>
        <p:nvSpPr>
          <p:cNvPr id="3" name="Slide Number Placeholder 2">
            <a:extLst>
              <a:ext uri="{FF2B5EF4-FFF2-40B4-BE49-F238E27FC236}">
                <a16:creationId xmlns:a16="http://schemas.microsoft.com/office/drawing/2014/main" id="{81471406-CDF0-48EA-AB71-E38FB9D444D7}"/>
              </a:ext>
            </a:extLst>
          </p:cNvPr>
          <p:cNvSpPr>
            <a:spLocks noGrp="1"/>
          </p:cNvSpPr>
          <p:nvPr>
            <p:ph type="sldNum" sz="quarter" idx="10"/>
          </p:nvPr>
        </p:nvSpPr>
        <p:spPr>
          <a:xfrm>
            <a:off x="10911710" y="6359603"/>
            <a:ext cx="975492" cy="365125"/>
          </a:xfrm>
        </p:spPr>
        <p:txBody>
          <a:bodyPr/>
          <a:lstStyle/>
          <a:p>
            <a:fld id="{C8146628-1A01-9741-8A8B-916D51547CC7}" type="slidenum">
              <a:rPr lang="en-US" smtClean="0"/>
              <a:pPr/>
              <a:t>27</a:t>
            </a:fld>
            <a:endParaRPr lang="en-US" dirty="0"/>
          </a:p>
        </p:txBody>
      </p:sp>
    </p:spTree>
    <p:extLst>
      <p:ext uri="{BB962C8B-B14F-4D97-AF65-F5344CB8AC3E}">
        <p14:creationId xmlns:p14="http://schemas.microsoft.com/office/powerpoint/2010/main" val="1827751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dirty="0"/>
              <a:t>ESCALATING CONSTITUENT ISSUES</a:t>
            </a:r>
            <a:endParaRPr lang="en-US"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51BC0623-ECAC-492D-82FC-EFB4AC677EE8}" type="slidenum">
              <a:rPr lang="en-US" smtClean="0"/>
              <a:t>28</a:t>
            </a:fld>
            <a:endParaRPr lang="en-US" dirty="0"/>
          </a:p>
        </p:txBody>
      </p:sp>
      <p:sp>
        <p:nvSpPr>
          <p:cNvPr id="4" name="Text Placeholder 2">
            <a:extLst>
              <a:ext uri="{FF2B5EF4-FFF2-40B4-BE49-F238E27FC236}">
                <a16:creationId xmlns:a16="http://schemas.microsoft.com/office/drawing/2014/main" id="{039F262E-98DE-8649-8BE3-1623FD0BE33E}"/>
              </a:ext>
            </a:extLst>
          </p:cNvPr>
          <p:cNvSpPr txBox="1">
            <a:spLocks/>
          </p:cNvSpPr>
          <p:nvPr/>
        </p:nvSpPr>
        <p:spPr>
          <a:xfrm>
            <a:off x="731889" y="1340749"/>
            <a:ext cx="10728221" cy="4850292"/>
          </a:xfrm>
          <a:prstGeom prst="rect">
            <a:avLst/>
          </a:prstGeom>
        </p:spPr>
        <p:txBody>
          <a:bodyPr vert="horz" lIns="91440" tIns="0" rIns="91440" bIns="457200" rtlCol="0">
            <a:normAutofit/>
          </a:bodyPr>
          <a:lstStyle>
            <a:lvl1pPr marL="0" indent="0" algn="l" defTabSz="685800" rtl="0" eaLnBrk="1" latinLnBrk="0" hangingPunct="1">
              <a:spcBef>
                <a:spcPts val="0"/>
              </a:spcBef>
              <a:buFont typeface="Arial" pitchFamily="34" charset="0"/>
              <a:buNone/>
              <a:defRPr sz="1800" kern="1200" baseline="0">
                <a:solidFill>
                  <a:srgbClr val="554D56"/>
                </a:solidFill>
                <a:latin typeface="Arial" pitchFamily="34" charset="0"/>
                <a:ea typeface="+mn-ea"/>
                <a:cs typeface="Arial" pitchFamily="34" charset="0"/>
              </a:defRPr>
            </a:lvl1pPr>
            <a:lvl2pPr marL="557213" indent="-214313" algn="l" defTabSz="685800"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66" indent="-169069" algn="l" defTabSz="685800"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3013" indent="-129779" algn="l" defTabSz="685800"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50" indent="-171450" algn="l" defTabSz="685800"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00" dirty="0"/>
              <a:t>If your office needs assistance with Covered CA constituent issue, you can email us to at </a:t>
            </a:r>
            <a:r>
              <a:rPr lang="en-US" sz="2400" u="sng" dirty="0">
                <a:hlinkClick r:id="rId2"/>
              </a:rPr>
              <a:t>externalaffairs@covered.ca.gov</a:t>
            </a:r>
            <a:r>
              <a:rPr lang="en-US" sz="2400" dirty="0"/>
              <a:t>. </a:t>
            </a:r>
          </a:p>
          <a:p>
            <a:endParaRPr lang="en-US" sz="2400" dirty="0"/>
          </a:p>
          <a:p>
            <a:r>
              <a:rPr lang="en-US" sz="2400" dirty="0"/>
              <a:t>It is helpful to include the following information in your email to help us research the case: </a:t>
            </a:r>
          </a:p>
          <a:p>
            <a:endParaRPr lang="en-US" sz="2400" dirty="0"/>
          </a:p>
          <a:p>
            <a:r>
              <a:rPr lang="en-US" sz="2400" dirty="0"/>
              <a:t>Constituent’s Name, </a:t>
            </a:r>
          </a:p>
          <a:p>
            <a:r>
              <a:rPr lang="en-US" sz="2400" dirty="0"/>
              <a:t>Constituent’s Telephone Number,</a:t>
            </a:r>
          </a:p>
          <a:p>
            <a:r>
              <a:rPr lang="en-US" sz="2400" dirty="0"/>
              <a:t>Case # or Application ID # (optional),</a:t>
            </a:r>
          </a:p>
          <a:p>
            <a:r>
              <a:rPr lang="en-US" sz="2400" dirty="0"/>
              <a:t>Constituent’s Date of Birth, and</a:t>
            </a:r>
          </a:p>
          <a:p>
            <a:r>
              <a:rPr lang="en-US" sz="2400" dirty="0"/>
              <a:t>Description of the issue.</a:t>
            </a:r>
          </a:p>
        </p:txBody>
      </p:sp>
    </p:spTree>
    <p:extLst>
      <p:ext uri="{BB962C8B-B14F-4D97-AF65-F5344CB8AC3E}">
        <p14:creationId xmlns:p14="http://schemas.microsoft.com/office/powerpoint/2010/main" val="183246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652003"/>
          </a:xfrm>
        </p:spPr>
        <p:txBody>
          <a:bodyPr/>
          <a:lstStyle/>
          <a:p>
            <a:r>
              <a:rPr lang="en-US" sz="2800" cap="none" dirty="0"/>
              <a:t>FEDERAL REFORMS UNDER THE AFFORDABLE CARE ACT</a:t>
            </a:r>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2</a:t>
            </a:fld>
            <a:endParaRPr lang="en-US" dirty="0"/>
          </a:p>
        </p:txBody>
      </p:sp>
      <p:sp>
        <p:nvSpPr>
          <p:cNvPr id="4" name="Text Placeholder 2">
            <a:extLst>
              <a:ext uri="{FF2B5EF4-FFF2-40B4-BE49-F238E27FC236}">
                <a16:creationId xmlns:a16="http://schemas.microsoft.com/office/drawing/2014/main" id="{039F262E-98DE-8649-8BE3-1623FD0BE33E}"/>
              </a:ext>
            </a:extLst>
          </p:cNvPr>
          <p:cNvSpPr txBox="1">
            <a:spLocks/>
          </p:cNvSpPr>
          <p:nvPr/>
        </p:nvSpPr>
        <p:spPr>
          <a:xfrm>
            <a:off x="664546" y="747643"/>
            <a:ext cx="10862907" cy="5362713"/>
          </a:xfrm>
          <a:prstGeom prst="rect">
            <a:avLst/>
          </a:prstGeom>
        </p:spPr>
        <p:txBody>
          <a:bodyPr vert="horz" lIns="91440" tIns="0" rIns="91440" bIns="457200" rtlCol="0">
            <a:noAutofit/>
          </a:bodyPr>
          <a:lstStyle>
            <a:lvl1pPr marL="0" indent="0" algn="l" defTabSz="685800" rtl="0" eaLnBrk="1" latinLnBrk="0" hangingPunct="1">
              <a:spcBef>
                <a:spcPts val="0"/>
              </a:spcBef>
              <a:buFont typeface="Arial" pitchFamily="34" charset="0"/>
              <a:buNone/>
              <a:defRPr sz="1800" kern="1200" baseline="0">
                <a:solidFill>
                  <a:srgbClr val="554D56"/>
                </a:solidFill>
                <a:latin typeface="Arial" pitchFamily="34" charset="0"/>
                <a:ea typeface="+mn-ea"/>
                <a:cs typeface="Arial" pitchFamily="34" charset="0"/>
              </a:defRPr>
            </a:lvl1pPr>
            <a:lvl2pPr marL="557213" indent="-214313" algn="l" defTabSz="685800"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66" indent="-169069" algn="l" defTabSz="685800"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3013" indent="-129779" algn="l" defTabSz="685800"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50" indent="-171450" algn="l" defTabSz="685800"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905">
              <a:spcBef>
                <a:spcPts val="1585"/>
              </a:spcBef>
              <a:spcAft>
                <a:spcPts val="1200"/>
              </a:spcAft>
            </a:pPr>
            <a:r>
              <a:rPr lang="en-US" sz="2000" b="0" i="0" dirty="0">
                <a:solidFill>
                  <a:srgbClr val="333333"/>
                </a:solidFill>
                <a:effectLst/>
              </a:rPr>
              <a:t>The Patient Protection and Affordable Care Act (ACA) was signed into federal law in March 2010. This act included groundbreaking provisions that expanded coverage and reformed the health care </a:t>
            </a:r>
            <a:r>
              <a:rPr lang="en-US" sz="2000" dirty="0">
                <a:solidFill>
                  <a:srgbClr val="333333"/>
                </a:solidFill>
              </a:rPr>
              <a:t>and insurance markets. Three core provisions of the Affordable Care Act included:  </a:t>
            </a:r>
            <a:endParaRPr lang="en-US" sz="2000" b="1" spc="-5" dirty="0">
              <a:solidFill>
                <a:srgbClr val="544D56"/>
              </a:solidFill>
            </a:endParaRPr>
          </a:p>
          <a:p>
            <a:pPr marL="344805" indent="-342900">
              <a:spcBef>
                <a:spcPts val="1585"/>
              </a:spcBef>
              <a:spcAft>
                <a:spcPts val="1200"/>
              </a:spcAft>
              <a:buFont typeface="Arial" panose="020B0604020202020204" pitchFamily="34" charset="0"/>
              <a:buChar char="•"/>
            </a:pPr>
            <a:r>
              <a:rPr lang="en-US" sz="2000" b="1" spc="-5" dirty="0">
                <a:solidFill>
                  <a:srgbClr val="544D56"/>
                </a:solidFill>
              </a:rPr>
              <a:t>Health Benefit Exchanges and Federal Subsidies:</a:t>
            </a:r>
            <a:br>
              <a:rPr lang="en-US" sz="2000" b="1" spc="-5" dirty="0">
                <a:solidFill>
                  <a:srgbClr val="544D56"/>
                </a:solidFill>
              </a:rPr>
            </a:br>
            <a:r>
              <a:rPr lang="en-US" sz="2000" spc="-5" dirty="0">
                <a:solidFill>
                  <a:srgbClr val="544D56"/>
                </a:solidFill>
              </a:rPr>
              <a:t>The ACA created Federal and state-based marketplaces to buy health insurance and receive financial assistance.</a:t>
            </a:r>
          </a:p>
          <a:p>
            <a:pPr marL="344805" indent="-342900">
              <a:spcBef>
                <a:spcPts val="1585"/>
              </a:spcBef>
              <a:spcAft>
                <a:spcPts val="1200"/>
              </a:spcAft>
              <a:buFont typeface="Arial" panose="020B0604020202020204" pitchFamily="34" charset="0"/>
              <a:buChar char="•"/>
            </a:pPr>
            <a:r>
              <a:rPr lang="en-US" sz="2000" b="1" spc="-5" dirty="0">
                <a:solidFill>
                  <a:srgbClr val="544D56"/>
                </a:solidFill>
              </a:rPr>
              <a:t>Insurance</a:t>
            </a:r>
            <a:r>
              <a:rPr lang="en-US" sz="2000" b="1" dirty="0">
                <a:solidFill>
                  <a:srgbClr val="544D56"/>
                </a:solidFill>
              </a:rPr>
              <a:t> </a:t>
            </a:r>
            <a:r>
              <a:rPr lang="en-US" sz="2000" b="1" spc="-5" dirty="0">
                <a:solidFill>
                  <a:srgbClr val="544D56"/>
                </a:solidFill>
              </a:rPr>
              <a:t>Market</a:t>
            </a:r>
            <a:r>
              <a:rPr lang="en-US" sz="2000" b="1" spc="-10" dirty="0">
                <a:solidFill>
                  <a:srgbClr val="544D56"/>
                </a:solidFill>
              </a:rPr>
              <a:t> </a:t>
            </a:r>
            <a:r>
              <a:rPr lang="en-US" sz="2000" b="1" spc="-5" dirty="0">
                <a:solidFill>
                  <a:srgbClr val="544D56"/>
                </a:solidFill>
              </a:rPr>
              <a:t>Reforms:</a:t>
            </a:r>
            <a:br>
              <a:rPr lang="en-US" sz="2000" b="1" dirty="0"/>
            </a:br>
            <a:r>
              <a:rPr lang="en-US" sz="2000" dirty="0"/>
              <a:t>The ACA changed the insurance market to allow for </a:t>
            </a:r>
            <a:r>
              <a:rPr lang="en-US" sz="2000" spc="-5" dirty="0">
                <a:solidFill>
                  <a:srgbClr val="544D56"/>
                </a:solidFill>
              </a:rPr>
              <a:t>guaranteed</a:t>
            </a:r>
            <a:r>
              <a:rPr lang="en-US" sz="2000" spc="30" dirty="0">
                <a:solidFill>
                  <a:srgbClr val="544D56"/>
                </a:solidFill>
              </a:rPr>
              <a:t> </a:t>
            </a:r>
            <a:r>
              <a:rPr lang="en-US" sz="2000" dirty="0">
                <a:solidFill>
                  <a:srgbClr val="544D56"/>
                </a:solidFill>
              </a:rPr>
              <a:t>issue</a:t>
            </a:r>
            <a:r>
              <a:rPr lang="en-US" sz="2000" spc="-10" dirty="0">
                <a:solidFill>
                  <a:srgbClr val="544D56"/>
                </a:solidFill>
              </a:rPr>
              <a:t> and</a:t>
            </a:r>
            <a:r>
              <a:rPr lang="en-US" sz="2000" spc="10" dirty="0">
                <a:solidFill>
                  <a:srgbClr val="544D56"/>
                </a:solidFill>
              </a:rPr>
              <a:t> </a:t>
            </a:r>
            <a:r>
              <a:rPr lang="en-US" sz="2000" spc="-5" dirty="0">
                <a:solidFill>
                  <a:srgbClr val="544D56"/>
                </a:solidFill>
              </a:rPr>
              <a:t>renewal;</a:t>
            </a:r>
            <a:r>
              <a:rPr lang="en-US" sz="2000" spc="5" dirty="0">
                <a:solidFill>
                  <a:srgbClr val="544D56"/>
                </a:solidFill>
              </a:rPr>
              <a:t> </a:t>
            </a:r>
            <a:r>
              <a:rPr lang="en-US" sz="2000" dirty="0">
                <a:solidFill>
                  <a:srgbClr val="544D56"/>
                </a:solidFill>
              </a:rPr>
              <a:t>no</a:t>
            </a:r>
            <a:r>
              <a:rPr lang="en-US" sz="2000" spc="-10" dirty="0">
                <a:solidFill>
                  <a:srgbClr val="544D56"/>
                </a:solidFill>
              </a:rPr>
              <a:t> </a:t>
            </a:r>
            <a:r>
              <a:rPr lang="en-US" sz="2000" spc="-5" dirty="0">
                <a:solidFill>
                  <a:srgbClr val="544D56"/>
                </a:solidFill>
              </a:rPr>
              <a:t>annual </a:t>
            </a:r>
            <a:r>
              <a:rPr lang="en-US" sz="2000" dirty="0">
                <a:solidFill>
                  <a:srgbClr val="544D56"/>
                </a:solidFill>
              </a:rPr>
              <a:t>or</a:t>
            </a:r>
            <a:r>
              <a:rPr lang="en-US" sz="2000" spc="15" dirty="0">
                <a:solidFill>
                  <a:srgbClr val="544D56"/>
                </a:solidFill>
              </a:rPr>
              <a:t> </a:t>
            </a:r>
            <a:r>
              <a:rPr lang="en-US" sz="2000" spc="-5" dirty="0">
                <a:solidFill>
                  <a:srgbClr val="544D56"/>
                </a:solidFill>
              </a:rPr>
              <a:t>lifetime</a:t>
            </a:r>
            <a:r>
              <a:rPr lang="en-US" sz="2000" spc="10" dirty="0">
                <a:solidFill>
                  <a:srgbClr val="544D56"/>
                </a:solidFill>
              </a:rPr>
              <a:t> </a:t>
            </a:r>
            <a:r>
              <a:rPr lang="en-US" sz="2000" spc="-5" dirty="0">
                <a:solidFill>
                  <a:srgbClr val="544D56"/>
                </a:solidFill>
              </a:rPr>
              <a:t>limits; </a:t>
            </a:r>
            <a:r>
              <a:rPr lang="en-US" sz="2000" dirty="0">
                <a:solidFill>
                  <a:srgbClr val="544D56"/>
                </a:solidFill>
              </a:rPr>
              <a:t> </a:t>
            </a:r>
            <a:r>
              <a:rPr lang="en-US" sz="2000" spc="-5" dirty="0">
                <a:solidFill>
                  <a:srgbClr val="544D56"/>
                </a:solidFill>
              </a:rPr>
              <a:t>coverage</a:t>
            </a:r>
            <a:r>
              <a:rPr lang="en-US" sz="2000" spc="10" dirty="0">
                <a:solidFill>
                  <a:srgbClr val="544D56"/>
                </a:solidFill>
              </a:rPr>
              <a:t> </a:t>
            </a:r>
            <a:r>
              <a:rPr lang="en-US" sz="2000" dirty="0">
                <a:solidFill>
                  <a:srgbClr val="544D56"/>
                </a:solidFill>
              </a:rPr>
              <a:t>for</a:t>
            </a:r>
            <a:r>
              <a:rPr lang="en-US" sz="2000" spc="20" dirty="0">
                <a:solidFill>
                  <a:srgbClr val="544D56"/>
                </a:solidFill>
              </a:rPr>
              <a:t> </a:t>
            </a:r>
            <a:r>
              <a:rPr lang="en-US" sz="2000" spc="-5" dirty="0">
                <a:solidFill>
                  <a:srgbClr val="544D56"/>
                </a:solidFill>
              </a:rPr>
              <a:t>essential</a:t>
            </a:r>
            <a:r>
              <a:rPr lang="en-US" sz="2000" spc="-25" dirty="0">
                <a:solidFill>
                  <a:srgbClr val="544D56"/>
                </a:solidFill>
              </a:rPr>
              <a:t> </a:t>
            </a:r>
            <a:r>
              <a:rPr lang="en-US" sz="2000" spc="-5" dirty="0">
                <a:solidFill>
                  <a:srgbClr val="544D56"/>
                </a:solidFill>
              </a:rPr>
              <a:t>health</a:t>
            </a:r>
            <a:r>
              <a:rPr lang="en-US" sz="2000" spc="-10" dirty="0">
                <a:solidFill>
                  <a:srgbClr val="544D56"/>
                </a:solidFill>
              </a:rPr>
              <a:t> </a:t>
            </a:r>
            <a:r>
              <a:rPr lang="en-US" sz="2000" dirty="0">
                <a:solidFill>
                  <a:srgbClr val="544D56"/>
                </a:solidFill>
              </a:rPr>
              <a:t>benefits;</a:t>
            </a:r>
            <a:r>
              <a:rPr lang="en-US" sz="2000" spc="-10" dirty="0">
                <a:solidFill>
                  <a:srgbClr val="544D56"/>
                </a:solidFill>
              </a:rPr>
              <a:t> </a:t>
            </a:r>
            <a:r>
              <a:rPr lang="en-US" sz="2000" dirty="0">
                <a:solidFill>
                  <a:srgbClr val="544D56"/>
                </a:solidFill>
              </a:rPr>
              <a:t>and</a:t>
            </a:r>
            <a:r>
              <a:rPr lang="en-US" sz="2000" spc="10" dirty="0">
                <a:solidFill>
                  <a:srgbClr val="544D56"/>
                </a:solidFill>
              </a:rPr>
              <a:t> </a:t>
            </a:r>
            <a:r>
              <a:rPr lang="en-US" sz="2000" spc="-5" dirty="0">
                <a:solidFill>
                  <a:srgbClr val="544D56"/>
                </a:solidFill>
              </a:rPr>
              <a:t>dependent</a:t>
            </a:r>
            <a:r>
              <a:rPr lang="en-US" sz="2000" spc="35" dirty="0">
                <a:solidFill>
                  <a:srgbClr val="544D56"/>
                </a:solidFill>
              </a:rPr>
              <a:t> </a:t>
            </a:r>
            <a:r>
              <a:rPr lang="en-US" sz="2000" spc="-5" dirty="0">
                <a:solidFill>
                  <a:srgbClr val="544D56"/>
                </a:solidFill>
              </a:rPr>
              <a:t>coverage</a:t>
            </a:r>
            <a:r>
              <a:rPr lang="en-US" sz="2000" spc="10" dirty="0">
                <a:solidFill>
                  <a:srgbClr val="544D56"/>
                </a:solidFill>
              </a:rPr>
              <a:t> </a:t>
            </a:r>
            <a:r>
              <a:rPr lang="en-US" sz="2000" dirty="0">
                <a:solidFill>
                  <a:srgbClr val="544D56"/>
                </a:solidFill>
              </a:rPr>
              <a:t>up </a:t>
            </a:r>
            <a:r>
              <a:rPr lang="en-US" sz="2000" spc="-595" dirty="0">
                <a:solidFill>
                  <a:srgbClr val="544D56"/>
                </a:solidFill>
              </a:rPr>
              <a:t> </a:t>
            </a:r>
            <a:r>
              <a:rPr lang="en-US" sz="2000" spc="-5" dirty="0">
                <a:solidFill>
                  <a:srgbClr val="544D56"/>
                </a:solidFill>
              </a:rPr>
              <a:t>to</a:t>
            </a:r>
            <a:r>
              <a:rPr lang="en-US" sz="2000" spc="-15" dirty="0">
                <a:solidFill>
                  <a:srgbClr val="544D56"/>
                </a:solidFill>
              </a:rPr>
              <a:t> </a:t>
            </a:r>
            <a:r>
              <a:rPr lang="en-US" sz="2000" dirty="0">
                <a:solidFill>
                  <a:srgbClr val="544D56"/>
                </a:solidFill>
              </a:rPr>
              <a:t>age</a:t>
            </a:r>
            <a:r>
              <a:rPr lang="en-US" sz="2000" spc="10" dirty="0">
                <a:solidFill>
                  <a:srgbClr val="544D56"/>
                </a:solidFill>
              </a:rPr>
              <a:t> </a:t>
            </a:r>
            <a:r>
              <a:rPr lang="en-US" sz="2000" spc="-10" dirty="0">
                <a:solidFill>
                  <a:srgbClr val="544D56"/>
                </a:solidFill>
              </a:rPr>
              <a:t>26.</a:t>
            </a:r>
            <a:endParaRPr lang="en-US" sz="2000" dirty="0"/>
          </a:p>
          <a:p>
            <a:pPr marL="344805" indent="-342900">
              <a:spcBef>
                <a:spcPts val="1605"/>
              </a:spcBef>
              <a:spcAft>
                <a:spcPts val="1200"/>
              </a:spcAft>
              <a:buFont typeface="Arial" panose="020B0604020202020204" pitchFamily="34" charset="0"/>
              <a:buChar char="•"/>
            </a:pPr>
            <a:r>
              <a:rPr lang="en-US" sz="2000" b="1" spc="-5" dirty="0">
                <a:solidFill>
                  <a:srgbClr val="544D56"/>
                </a:solidFill>
              </a:rPr>
              <a:t>Medicaid</a:t>
            </a:r>
            <a:r>
              <a:rPr lang="en-US" sz="2000" b="1" spc="-15" dirty="0">
                <a:solidFill>
                  <a:srgbClr val="544D56"/>
                </a:solidFill>
              </a:rPr>
              <a:t> </a:t>
            </a:r>
            <a:r>
              <a:rPr lang="en-US" sz="2000" b="1" spc="-5" dirty="0">
                <a:solidFill>
                  <a:srgbClr val="544D56"/>
                </a:solidFill>
              </a:rPr>
              <a:t>Expansion:</a:t>
            </a:r>
            <a:br>
              <a:rPr lang="en-US" sz="2000" b="1" spc="-5" dirty="0">
                <a:solidFill>
                  <a:srgbClr val="544D56"/>
                </a:solidFill>
              </a:rPr>
            </a:br>
            <a:r>
              <a:rPr lang="en-US" sz="2000" spc="-5" dirty="0">
                <a:solidFill>
                  <a:srgbClr val="544D56"/>
                </a:solidFill>
              </a:rPr>
              <a:t>The ACA expanded Medicaid to low-income</a:t>
            </a:r>
            <a:r>
              <a:rPr lang="en-US" sz="2000" spc="5" dirty="0">
                <a:solidFill>
                  <a:srgbClr val="544D56"/>
                </a:solidFill>
              </a:rPr>
              <a:t> </a:t>
            </a:r>
            <a:r>
              <a:rPr lang="en-US" sz="2000" dirty="0">
                <a:solidFill>
                  <a:srgbClr val="544D56"/>
                </a:solidFill>
              </a:rPr>
              <a:t>childless </a:t>
            </a:r>
            <a:r>
              <a:rPr lang="en-US" sz="2000" spc="-5" dirty="0">
                <a:solidFill>
                  <a:srgbClr val="544D56"/>
                </a:solidFill>
              </a:rPr>
              <a:t>adults.</a:t>
            </a:r>
            <a:endParaRPr lang="en-US" sz="2000" dirty="0"/>
          </a:p>
        </p:txBody>
      </p:sp>
    </p:spTree>
    <p:extLst>
      <p:ext uri="{BB962C8B-B14F-4D97-AF65-F5344CB8AC3E}">
        <p14:creationId xmlns:p14="http://schemas.microsoft.com/office/powerpoint/2010/main" val="347779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CC11C-73A2-4743-88CB-89E3A0A05A1C}"/>
              </a:ext>
            </a:extLst>
          </p:cNvPr>
          <p:cNvSpPr>
            <a:spLocks noGrp="1"/>
          </p:cNvSpPr>
          <p:nvPr>
            <p:ph type="title"/>
          </p:nvPr>
        </p:nvSpPr>
        <p:spPr>
          <a:xfrm>
            <a:off x="304800" y="2688080"/>
            <a:ext cx="11582400" cy="1241003"/>
          </a:xfrm>
        </p:spPr>
        <p:txBody>
          <a:bodyPr>
            <a:normAutofit/>
          </a:bodyPr>
          <a:lstStyle/>
          <a:p>
            <a:r>
              <a:rPr lang="en-US" sz="3600" dirty="0"/>
              <a:t>FOR </a:t>
            </a:r>
            <a:r>
              <a:rPr lang="en-US" sz="3600" spc="-5" dirty="0"/>
              <a:t>QUESTIONS </a:t>
            </a:r>
            <a:r>
              <a:rPr lang="en-US" sz="3600" spc="-15" dirty="0"/>
              <a:t>OR </a:t>
            </a:r>
            <a:r>
              <a:rPr lang="en-US" sz="3600" spc="-20" dirty="0"/>
              <a:t>TO </a:t>
            </a:r>
            <a:r>
              <a:rPr lang="en-US" sz="3600" dirty="0"/>
              <a:t>REQUEST </a:t>
            </a:r>
            <a:r>
              <a:rPr lang="en-US" sz="3600" spc="-990" dirty="0"/>
              <a:t> </a:t>
            </a:r>
            <a:br>
              <a:rPr lang="en-US" sz="3600" spc="-990" dirty="0"/>
            </a:br>
            <a:r>
              <a:rPr lang="en-US" sz="3600" spc="-5" dirty="0"/>
              <a:t>MORE</a:t>
            </a:r>
            <a:r>
              <a:rPr lang="en-US" sz="3600" spc="-15" dirty="0"/>
              <a:t> </a:t>
            </a:r>
            <a:r>
              <a:rPr lang="en-US" sz="3600" spc="-30" dirty="0"/>
              <a:t>INFORMATION</a:t>
            </a:r>
            <a:r>
              <a:rPr lang="en-US" sz="3600" spc="10" dirty="0"/>
              <a:t> </a:t>
            </a:r>
            <a:r>
              <a:rPr lang="en-US" sz="3600" spc="-90" dirty="0"/>
              <a:t>CONTACT:</a:t>
            </a:r>
            <a:endParaRPr lang="en-US" dirty="0"/>
          </a:p>
        </p:txBody>
      </p:sp>
      <p:sp>
        <p:nvSpPr>
          <p:cNvPr id="4" name="Text Placeholder 3">
            <a:extLst>
              <a:ext uri="{FF2B5EF4-FFF2-40B4-BE49-F238E27FC236}">
                <a16:creationId xmlns:a16="http://schemas.microsoft.com/office/drawing/2014/main" id="{6F810E42-ACE6-4575-86A6-C8858E00F7D7}"/>
              </a:ext>
            </a:extLst>
          </p:cNvPr>
          <p:cNvSpPr>
            <a:spLocks noGrp="1"/>
          </p:cNvSpPr>
          <p:nvPr>
            <p:ph type="body" idx="1"/>
          </p:nvPr>
        </p:nvSpPr>
        <p:spPr/>
        <p:txBody>
          <a:bodyPr/>
          <a:lstStyle/>
          <a:p>
            <a:pPr algn="ctr"/>
            <a:endParaRPr lang="en-US" sz="4400" dirty="0"/>
          </a:p>
          <a:p>
            <a:pPr algn="ctr"/>
            <a:endParaRPr lang="en-US" sz="4400" dirty="0"/>
          </a:p>
        </p:txBody>
      </p:sp>
      <p:sp>
        <p:nvSpPr>
          <p:cNvPr id="3" name="Slide Number Placeholder 2">
            <a:extLst>
              <a:ext uri="{FF2B5EF4-FFF2-40B4-BE49-F238E27FC236}">
                <a16:creationId xmlns:a16="http://schemas.microsoft.com/office/drawing/2014/main" id="{81471406-CDF0-48EA-AB71-E38FB9D444D7}"/>
              </a:ext>
            </a:extLst>
          </p:cNvPr>
          <p:cNvSpPr>
            <a:spLocks noGrp="1"/>
          </p:cNvSpPr>
          <p:nvPr>
            <p:ph type="sldNum" sz="quarter" idx="10"/>
          </p:nvPr>
        </p:nvSpPr>
        <p:spPr>
          <a:xfrm>
            <a:off x="10911710" y="6359603"/>
            <a:ext cx="975492" cy="365125"/>
          </a:xfrm>
        </p:spPr>
        <p:txBody>
          <a:bodyPr/>
          <a:lstStyle/>
          <a:p>
            <a:fld id="{C8146628-1A01-9741-8A8B-916D51547CC7}" type="slidenum">
              <a:rPr lang="en-US" smtClean="0"/>
              <a:pPr/>
              <a:t>29</a:t>
            </a:fld>
            <a:endParaRPr lang="en-US" dirty="0"/>
          </a:p>
        </p:txBody>
      </p:sp>
      <p:sp>
        <p:nvSpPr>
          <p:cNvPr id="5" name="object 3">
            <a:extLst>
              <a:ext uri="{FF2B5EF4-FFF2-40B4-BE49-F238E27FC236}">
                <a16:creationId xmlns:a16="http://schemas.microsoft.com/office/drawing/2014/main" id="{44809FFB-DBF8-1C47-85A0-CB00974196D1}"/>
              </a:ext>
            </a:extLst>
          </p:cNvPr>
          <p:cNvSpPr txBox="1"/>
          <p:nvPr/>
        </p:nvSpPr>
        <p:spPr>
          <a:xfrm>
            <a:off x="2309812" y="4738846"/>
            <a:ext cx="7572375" cy="482600"/>
          </a:xfrm>
          <a:prstGeom prst="rect">
            <a:avLst/>
          </a:prstGeom>
        </p:spPr>
        <p:txBody>
          <a:bodyPr vert="horz" wrap="square" lIns="0" tIns="12700" rIns="0" bIns="0" rtlCol="0">
            <a:spAutoFit/>
          </a:bodyPr>
          <a:lstStyle/>
          <a:p>
            <a:pPr marL="12700" algn="ctr">
              <a:lnSpc>
                <a:spcPct val="100000"/>
              </a:lnSpc>
              <a:spcBef>
                <a:spcPts val="100"/>
              </a:spcBef>
            </a:pPr>
            <a:r>
              <a:rPr lang="en-US" sz="3000" b="1" spc="-10" dirty="0">
                <a:solidFill>
                  <a:srgbClr val="FFFFFF"/>
                </a:solidFill>
                <a:latin typeface="Arial"/>
                <a:cs typeface="Arial"/>
                <a:hlinkClick r:id="rId2"/>
              </a:rPr>
              <a:t>externalaffairs@covered.ca.gov</a:t>
            </a:r>
            <a:endParaRPr lang="en-US" sz="3000" dirty="0">
              <a:latin typeface="Arial"/>
              <a:cs typeface="Arial"/>
            </a:endParaRPr>
          </a:p>
        </p:txBody>
      </p:sp>
    </p:spTree>
    <p:extLst>
      <p:ext uri="{BB962C8B-B14F-4D97-AF65-F5344CB8AC3E}">
        <p14:creationId xmlns:p14="http://schemas.microsoft.com/office/powerpoint/2010/main" val="4612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71211"/>
            <a:ext cx="11582400" cy="986159"/>
          </a:xfrm>
        </p:spPr>
        <p:txBody>
          <a:bodyPr/>
          <a:lstStyle/>
          <a:p>
            <a:r>
              <a:rPr lang="en-US" sz="2800" cap="none" dirty="0"/>
              <a:t>COVERED CALIFORNIA’S ESTABLISHMENT AND GOVERNANCE</a:t>
            </a:r>
            <a:br>
              <a:rPr lang="en-US" sz="2800" cap="none" dirty="0"/>
            </a:br>
            <a:endParaRPr lang="en-US" sz="2800"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3</a:t>
            </a:fld>
            <a:endParaRPr lang="en-US" dirty="0"/>
          </a:p>
        </p:txBody>
      </p:sp>
      <p:sp>
        <p:nvSpPr>
          <p:cNvPr id="4" name="Text Placeholder 2">
            <a:extLst>
              <a:ext uri="{FF2B5EF4-FFF2-40B4-BE49-F238E27FC236}">
                <a16:creationId xmlns:a16="http://schemas.microsoft.com/office/drawing/2014/main" id="{039F262E-98DE-8649-8BE3-1623FD0BE33E}"/>
              </a:ext>
            </a:extLst>
          </p:cNvPr>
          <p:cNvSpPr txBox="1">
            <a:spLocks/>
          </p:cNvSpPr>
          <p:nvPr/>
        </p:nvSpPr>
        <p:spPr>
          <a:xfrm>
            <a:off x="442401" y="1157369"/>
            <a:ext cx="11582400" cy="4957103"/>
          </a:xfrm>
          <a:prstGeom prst="rect">
            <a:avLst/>
          </a:prstGeom>
        </p:spPr>
        <p:txBody>
          <a:bodyPr vert="horz" lIns="91440" tIns="0" rIns="91440" bIns="457200" rtlCol="0">
            <a:normAutofit/>
          </a:bodyPr>
          <a:lstStyle>
            <a:lvl1pPr marL="0" indent="0" algn="l" defTabSz="685800" rtl="0" eaLnBrk="1" latinLnBrk="0" hangingPunct="1">
              <a:spcBef>
                <a:spcPts val="0"/>
              </a:spcBef>
              <a:buFont typeface="Arial" pitchFamily="34" charset="0"/>
              <a:buNone/>
              <a:defRPr sz="1800" kern="1200" baseline="0">
                <a:solidFill>
                  <a:srgbClr val="554D56"/>
                </a:solidFill>
                <a:latin typeface="Arial" pitchFamily="34" charset="0"/>
                <a:ea typeface="+mn-ea"/>
                <a:cs typeface="Arial" pitchFamily="34" charset="0"/>
              </a:defRPr>
            </a:lvl1pPr>
            <a:lvl2pPr marL="557213" indent="-214313" algn="l" defTabSz="685800"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66" indent="-169069" algn="l" defTabSz="685800"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3013" indent="-129779" algn="l" defTabSz="685800"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50" indent="-171450" algn="l" defTabSz="685800"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54965" marR="338455" indent="-342900">
              <a:lnSpc>
                <a:spcPct val="100000"/>
              </a:lnSpc>
              <a:spcBef>
                <a:spcPts val="105"/>
              </a:spcBef>
              <a:buChar char="•"/>
              <a:tabLst>
                <a:tab pos="355600" algn="l"/>
                <a:tab pos="356870" algn="l"/>
              </a:tabLst>
            </a:pPr>
            <a:r>
              <a:rPr lang="en-US" sz="2000" dirty="0">
                <a:solidFill>
                  <a:srgbClr val="544D56"/>
                </a:solidFill>
                <a:latin typeface="Arial"/>
                <a:cs typeface="Arial"/>
              </a:rPr>
              <a:t>California </a:t>
            </a:r>
            <a:r>
              <a:rPr lang="en-US" sz="2000" spc="5" dirty="0">
                <a:solidFill>
                  <a:srgbClr val="544D56"/>
                </a:solidFill>
                <a:latin typeface="Arial"/>
                <a:cs typeface="Arial"/>
              </a:rPr>
              <a:t>became </a:t>
            </a:r>
            <a:r>
              <a:rPr lang="en-US" sz="2000" spc="-5" dirty="0">
                <a:solidFill>
                  <a:srgbClr val="544D56"/>
                </a:solidFill>
                <a:latin typeface="Arial"/>
                <a:cs typeface="Arial"/>
              </a:rPr>
              <a:t>first the state in </a:t>
            </a:r>
            <a:r>
              <a:rPr lang="en-US" sz="2000" dirty="0">
                <a:solidFill>
                  <a:srgbClr val="544D56"/>
                </a:solidFill>
                <a:latin typeface="Arial"/>
                <a:cs typeface="Arial"/>
              </a:rPr>
              <a:t>nation </a:t>
            </a:r>
            <a:r>
              <a:rPr lang="en-US" sz="2000" spc="-10" dirty="0">
                <a:solidFill>
                  <a:srgbClr val="544D56"/>
                </a:solidFill>
                <a:latin typeface="Arial"/>
                <a:cs typeface="Arial"/>
              </a:rPr>
              <a:t>to </a:t>
            </a:r>
            <a:r>
              <a:rPr lang="en-US" sz="2000" dirty="0">
                <a:solidFill>
                  <a:srgbClr val="544D56"/>
                </a:solidFill>
                <a:latin typeface="Arial"/>
                <a:cs typeface="Arial"/>
              </a:rPr>
              <a:t>enact </a:t>
            </a:r>
            <a:r>
              <a:rPr lang="en-US" sz="2000" spc="-5" dirty="0">
                <a:solidFill>
                  <a:srgbClr val="544D56"/>
                </a:solidFill>
                <a:latin typeface="Arial"/>
                <a:cs typeface="Arial"/>
              </a:rPr>
              <a:t>legislation creating </a:t>
            </a:r>
            <a:r>
              <a:rPr lang="en-US" sz="2000" dirty="0">
                <a:solidFill>
                  <a:srgbClr val="544D56"/>
                </a:solidFill>
                <a:latin typeface="Arial"/>
                <a:cs typeface="Arial"/>
              </a:rPr>
              <a:t>a health </a:t>
            </a:r>
            <a:r>
              <a:rPr lang="en-US" sz="2000" spc="-545" dirty="0">
                <a:solidFill>
                  <a:srgbClr val="544D56"/>
                </a:solidFill>
                <a:latin typeface="Arial"/>
                <a:cs typeface="Arial"/>
              </a:rPr>
              <a:t> </a:t>
            </a:r>
            <a:r>
              <a:rPr lang="en-US" sz="2000" spc="-5" dirty="0">
                <a:solidFill>
                  <a:srgbClr val="544D56"/>
                </a:solidFill>
                <a:latin typeface="Arial"/>
                <a:cs typeface="Arial"/>
              </a:rPr>
              <a:t>benefit</a:t>
            </a:r>
            <a:r>
              <a:rPr lang="en-US" sz="2000" spc="-15" dirty="0">
                <a:solidFill>
                  <a:srgbClr val="544D56"/>
                </a:solidFill>
                <a:latin typeface="Arial"/>
                <a:cs typeface="Arial"/>
              </a:rPr>
              <a:t> </a:t>
            </a:r>
            <a:r>
              <a:rPr lang="en-US" sz="2000" dirty="0">
                <a:solidFill>
                  <a:srgbClr val="544D56"/>
                </a:solidFill>
                <a:latin typeface="Arial"/>
                <a:cs typeface="Arial"/>
              </a:rPr>
              <a:t>exchange</a:t>
            </a:r>
            <a:r>
              <a:rPr lang="en-US" sz="2000" spc="-30" dirty="0">
                <a:solidFill>
                  <a:srgbClr val="544D56"/>
                </a:solidFill>
                <a:latin typeface="Arial"/>
                <a:cs typeface="Arial"/>
              </a:rPr>
              <a:t> </a:t>
            </a:r>
            <a:r>
              <a:rPr lang="en-US" sz="2000" dirty="0">
                <a:solidFill>
                  <a:srgbClr val="544D56"/>
                </a:solidFill>
                <a:latin typeface="Arial"/>
                <a:cs typeface="Arial"/>
              </a:rPr>
              <a:t>under</a:t>
            </a:r>
            <a:r>
              <a:rPr lang="en-US" sz="2000" spc="-45" dirty="0">
                <a:solidFill>
                  <a:srgbClr val="544D56"/>
                </a:solidFill>
                <a:latin typeface="Arial"/>
                <a:cs typeface="Arial"/>
              </a:rPr>
              <a:t> </a:t>
            </a:r>
            <a:r>
              <a:rPr lang="en-US" sz="2000" dirty="0">
                <a:solidFill>
                  <a:srgbClr val="544D56"/>
                </a:solidFill>
                <a:latin typeface="Arial"/>
                <a:cs typeface="Arial"/>
              </a:rPr>
              <a:t>the</a:t>
            </a:r>
            <a:r>
              <a:rPr lang="en-US" sz="2000" spc="-130" dirty="0">
                <a:solidFill>
                  <a:srgbClr val="544D56"/>
                </a:solidFill>
                <a:latin typeface="Arial"/>
                <a:cs typeface="Arial"/>
              </a:rPr>
              <a:t> </a:t>
            </a:r>
            <a:r>
              <a:rPr lang="en-US" sz="2000" spc="-10" dirty="0">
                <a:solidFill>
                  <a:srgbClr val="544D56"/>
                </a:solidFill>
                <a:latin typeface="Arial"/>
                <a:cs typeface="Arial"/>
              </a:rPr>
              <a:t>Affordable </a:t>
            </a:r>
            <a:r>
              <a:rPr lang="en-US" sz="2000" spc="-5" dirty="0">
                <a:solidFill>
                  <a:srgbClr val="544D56"/>
                </a:solidFill>
                <a:latin typeface="Arial"/>
                <a:cs typeface="Arial"/>
              </a:rPr>
              <a:t>Care</a:t>
            </a:r>
            <a:r>
              <a:rPr lang="en-US" sz="2000" spc="-130" dirty="0">
                <a:solidFill>
                  <a:srgbClr val="544D56"/>
                </a:solidFill>
                <a:latin typeface="Arial"/>
                <a:cs typeface="Arial"/>
              </a:rPr>
              <a:t> </a:t>
            </a:r>
            <a:r>
              <a:rPr lang="en-US" sz="2000" spc="-5" dirty="0">
                <a:solidFill>
                  <a:srgbClr val="544D56"/>
                </a:solidFill>
                <a:latin typeface="Arial"/>
                <a:cs typeface="Arial"/>
              </a:rPr>
              <a:t>Act:</a:t>
            </a:r>
            <a:endParaRPr lang="en-US" sz="2000" dirty="0">
              <a:latin typeface="Arial"/>
              <a:cs typeface="Arial"/>
            </a:endParaRPr>
          </a:p>
          <a:p>
            <a:pPr marL="756285" marR="257810" lvl="1" indent="-287020">
              <a:spcBef>
                <a:spcPts val="10"/>
              </a:spcBef>
              <a:buSzPct val="73529"/>
              <a:buFont typeface="Courier New"/>
              <a:buChar char="o"/>
              <a:tabLst>
                <a:tab pos="755650" algn="l"/>
                <a:tab pos="756920" algn="l"/>
              </a:tabLst>
            </a:pPr>
            <a:r>
              <a:rPr lang="en-US" sz="1600" dirty="0">
                <a:solidFill>
                  <a:srgbClr val="544D56"/>
                </a:solidFill>
                <a:latin typeface="Arial"/>
                <a:cs typeface="Arial"/>
              </a:rPr>
              <a:t>Assembly Bill 1602 </a:t>
            </a:r>
            <a:r>
              <a:rPr lang="en-US" sz="1600" spc="-5" dirty="0">
                <a:solidFill>
                  <a:srgbClr val="544D56"/>
                </a:solidFill>
                <a:latin typeface="Arial"/>
                <a:cs typeface="Arial"/>
              </a:rPr>
              <a:t>[Chapter 655, Statutes of 2010 (Pérez)] </a:t>
            </a:r>
            <a:r>
              <a:rPr lang="en-US" sz="1600" dirty="0">
                <a:solidFill>
                  <a:srgbClr val="544D56"/>
                </a:solidFill>
                <a:latin typeface="Arial"/>
                <a:cs typeface="Arial"/>
              </a:rPr>
              <a:t>- California Patient Protection </a:t>
            </a:r>
            <a:r>
              <a:rPr lang="en-US" sz="1600" spc="-5" dirty="0">
                <a:solidFill>
                  <a:srgbClr val="544D56"/>
                </a:solidFill>
                <a:latin typeface="Arial"/>
                <a:cs typeface="Arial"/>
              </a:rPr>
              <a:t>and Affordable </a:t>
            </a:r>
            <a:r>
              <a:rPr lang="en-US" sz="1600" spc="-459" dirty="0">
                <a:solidFill>
                  <a:srgbClr val="544D56"/>
                </a:solidFill>
                <a:latin typeface="Arial"/>
                <a:cs typeface="Arial"/>
              </a:rPr>
              <a:t> </a:t>
            </a:r>
            <a:r>
              <a:rPr lang="en-US" sz="1600" spc="-5" dirty="0">
                <a:solidFill>
                  <a:srgbClr val="544D56"/>
                </a:solidFill>
                <a:latin typeface="Arial"/>
                <a:cs typeface="Arial"/>
              </a:rPr>
              <a:t>Care</a:t>
            </a:r>
            <a:r>
              <a:rPr lang="en-US" sz="1600" spc="-100" dirty="0">
                <a:solidFill>
                  <a:srgbClr val="544D56"/>
                </a:solidFill>
                <a:latin typeface="Arial"/>
                <a:cs typeface="Arial"/>
              </a:rPr>
              <a:t> </a:t>
            </a:r>
            <a:r>
              <a:rPr lang="en-US" sz="1600" dirty="0">
                <a:solidFill>
                  <a:srgbClr val="544D56"/>
                </a:solidFill>
                <a:latin typeface="Arial"/>
                <a:cs typeface="Arial"/>
              </a:rPr>
              <a:t>Act</a:t>
            </a:r>
            <a:r>
              <a:rPr lang="en-US" sz="1600" spc="-10" dirty="0">
                <a:solidFill>
                  <a:srgbClr val="544D56"/>
                </a:solidFill>
                <a:latin typeface="Arial"/>
                <a:cs typeface="Arial"/>
              </a:rPr>
              <a:t> </a:t>
            </a:r>
            <a:r>
              <a:rPr lang="en-US" sz="1600" spc="5" dirty="0">
                <a:solidFill>
                  <a:srgbClr val="544D56"/>
                </a:solidFill>
                <a:latin typeface="Arial"/>
                <a:cs typeface="Arial"/>
              </a:rPr>
              <a:t>in</a:t>
            </a:r>
            <a:r>
              <a:rPr lang="en-US" sz="1600" spc="-10" dirty="0">
                <a:solidFill>
                  <a:srgbClr val="544D56"/>
                </a:solidFill>
                <a:latin typeface="Arial"/>
                <a:cs typeface="Arial"/>
              </a:rPr>
              <a:t> </a:t>
            </a:r>
            <a:r>
              <a:rPr lang="en-US" sz="1600" dirty="0">
                <a:solidFill>
                  <a:srgbClr val="544D56"/>
                </a:solidFill>
                <a:latin typeface="Arial"/>
                <a:cs typeface="Arial"/>
              </a:rPr>
              <a:t>California</a:t>
            </a:r>
            <a:endParaRPr lang="en-US" sz="1600" dirty="0">
              <a:latin typeface="Arial"/>
              <a:cs typeface="Arial"/>
            </a:endParaRPr>
          </a:p>
          <a:p>
            <a:pPr marL="756285" marR="396240" lvl="1" indent="-287020">
              <a:buSzPct val="73529"/>
              <a:buFont typeface="Courier New"/>
              <a:buChar char="o"/>
              <a:tabLst>
                <a:tab pos="755650" algn="l"/>
                <a:tab pos="756920" algn="l"/>
              </a:tabLst>
            </a:pPr>
            <a:r>
              <a:rPr lang="en-US" sz="1600" spc="-5" dirty="0">
                <a:solidFill>
                  <a:srgbClr val="544D56"/>
                </a:solidFill>
                <a:latin typeface="Arial"/>
                <a:cs typeface="Arial"/>
              </a:rPr>
              <a:t>Senate</a:t>
            </a:r>
            <a:r>
              <a:rPr lang="en-US" sz="1600" spc="30" dirty="0">
                <a:solidFill>
                  <a:srgbClr val="544D56"/>
                </a:solidFill>
                <a:latin typeface="Arial"/>
                <a:cs typeface="Arial"/>
              </a:rPr>
              <a:t> </a:t>
            </a:r>
            <a:r>
              <a:rPr lang="en-US" sz="1600" dirty="0">
                <a:solidFill>
                  <a:srgbClr val="544D56"/>
                </a:solidFill>
                <a:latin typeface="Arial"/>
                <a:cs typeface="Arial"/>
              </a:rPr>
              <a:t>Bill</a:t>
            </a:r>
            <a:r>
              <a:rPr lang="en-US" sz="1600" spc="-30" dirty="0">
                <a:solidFill>
                  <a:srgbClr val="544D56"/>
                </a:solidFill>
                <a:latin typeface="Arial"/>
                <a:cs typeface="Arial"/>
              </a:rPr>
              <a:t> </a:t>
            </a:r>
            <a:r>
              <a:rPr lang="en-US" sz="1600" spc="5" dirty="0">
                <a:solidFill>
                  <a:srgbClr val="544D56"/>
                </a:solidFill>
                <a:latin typeface="Arial"/>
                <a:cs typeface="Arial"/>
              </a:rPr>
              <a:t>900</a:t>
            </a:r>
            <a:r>
              <a:rPr lang="en-US" sz="1600" spc="-5" dirty="0">
                <a:solidFill>
                  <a:srgbClr val="544D56"/>
                </a:solidFill>
                <a:latin typeface="Arial"/>
                <a:cs typeface="Arial"/>
              </a:rPr>
              <a:t> [Chapter 659, Statutes of 2010 (</a:t>
            </a:r>
            <a:r>
              <a:rPr lang="en-US" sz="1600" dirty="0">
                <a:solidFill>
                  <a:srgbClr val="544D56"/>
                </a:solidFill>
                <a:latin typeface="Arial"/>
                <a:cs typeface="Arial"/>
              </a:rPr>
              <a:t>Alquist)] established</a:t>
            </a:r>
            <a:r>
              <a:rPr lang="en-US" sz="1600" spc="-5" dirty="0">
                <a:solidFill>
                  <a:srgbClr val="544D56"/>
                </a:solidFill>
                <a:latin typeface="Arial"/>
                <a:cs typeface="Arial"/>
              </a:rPr>
              <a:t> structure</a:t>
            </a:r>
            <a:r>
              <a:rPr lang="en-US" sz="1600" spc="35" dirty="0">
                <a:solidFill>
                  <a:srgbClr val="544D56"/>
                </a:solidFill>
                <a:latin typeface="Arial"/>
                <a:cs typeface="Arial"/>
              </a:rPr>
              <a:t> </a:t>
            </a:r>
            <a:r>
              <a:rPr lang="en-US" sz="1600" spc="-5" dirty="0">
                <a:solidFill>
                  <a:srgbClr val="544D56"/>
                </a:solidFill>
                <a:latin typeface="Arial"/>
                <a:cs typeface="Arial"/>
              </a:rPr>
              <a:t>and</a:t>
            </a:r>
            <a:r>
              <a:rPr lang="en-US" sz="1600" spc="15" dirty="0">
                <a:solidFill>
                  <a:srgbClr val="544D56"/>
                </a:solidFill>
                <a:latin typeface="Arial"/>
                <a:cs typeface="Arial"/>
              </a:rPr>
              <a:t> </a:t>
            </a:r>
            <a:r>
              <a:rPr lang="en-US" sz="1600" spc="-5" dirty="0">
                <a:solidFill>
                  <a:srgbClr val="544D56"/>
                </a:solidFill>
                <a:latin typeface="Arial"/>
                <a:cs typeface="Arial"/>
              </a:rPr>
              <a:t>requirements</a:t>
            </a:r>
            <a:r>
              <a:rPr lang="en-US" sz="1600" spc="5" dirty="0">
                <a:solidFill>
                  <a:srgbClr val="544D56"/>
                </a:solidFill>
                <a:latin typeface="Arial"/>
                <a:cs typeface="Arial"/>
              </a:rPr>
              <a:t> </a:t>
            </a:r>
            <a:r>
              <a:rPr lang="en-US" sz="1600" spc="-5" dirty="0">
                <a:solidFill>
                  <a:srgbClr val="544D56"/>
                </a:solidFill>
                <a:latin typeface="Arial"/>
                <a:cs typeface="Arial"/>
              </a:rPr>
              <a:t>for</a:t>
            </a:r>
            <a:r>
              <a:rPr lang="en-US" sz="1600" dirty="0">
                <a:solidFill>
                  <a:srgbClr val="544D56"/>
                </a:solidFill>
                <a:latin typeface="Arial"/>
                <a:cs typeface="Arial"/>
              </a:rPr>
              <a:t> </a:t>
            </a:r>
            <a:r>
              <a:rPr lang="en-US" sz="1600" spc="-5" dirty="0">
                <a:solidFill>
                  <a:srgbClr val="544D56"/>
                </a:solidFill>
                <a:latin typeface="Arial"/>
                <a:cs typeface="Arial"/>
              </a:rPr>
              <a:t>the </a:t>
            </a:r>
            <a:r>
              <a:rPr lang="en-US" sz="1600" spc="-455" dirty="0">
                <a:solidFill>
                  <a:srgbClr val="544D56"/>
                </a:solidFill>
                <a:latin typeface="Arial"/>
                <a:cs typeface="Arial"/>
              </a:rPr>
              <a:t> </a:t>
            </a:r>
            <a:r>
              <a:rPr lang="en-US" sz="1600" spc="-10" dirty="0">
                <a:solidFill>
                  <a:srgbClr val="544D56"/>
                </a:solidFill>
                <a:latin typeface="Arial"/>
                <a:cs typeface="Arial"/>
              </a:rPr>
              <a:t>state’s</a:t>
            </a:r>
            <a:r>
              <a:rPr lang="en-US" sz="1600" spc="-5" dirty="0">
                <a:solidFill>
                  <a:srgbClr val="544D56"/>
                </a:solidFill>
                <a:latin typeface="Arial"/>
                <a:cs typeface="Arial"/>
              </a:rPr>
              <a:t> </a:t>
            </a:r>
            <a:r>
              <a:rPr lang="en-US" sz="1600" dirty="0">
                <a:solidFill>
                  <a:srgbClr val="544D56"/>
                </a:solidFill>
                <a:latin typeface="Arial"/>
                <a:cs typeface="Arial"/>
              </a:rPr>
              <a:t>health</a:t>
            </a:r>
            <a:r>
              <a:rPr lang="en-US" sz="1600" spc="10" dirty="0">
                <a:solidFill>
                  <a:srgbClr val="544D56"/>
                </a:solidFill>
                <a:latin typeface="Arial"/>
                <a:cs typeface="Arial"/>
              </a:rPr>
              <a:t> </a:t>
            </a:r>
            <a:r>
              <a:rPr lang="en-US" sz="1600" dirty="0">
                <a:solidFill>
                  <a:srgbClr val="544D56"/>
                </a:solidFill>
                <a:latin typeface="Arial"/>
                <a:cs typeface="Arial"/>
              </a:rPr>
              <a:t>benefit</a:t>
            </a:r>
            <a:r>
              <a:rPr lang="en-US" sz="1600" spc="-10" dirty="0">
                <a:solidFill>
                  <a:srgbClr val="544D56"/>
                </a:solidFill>
                <a:latin typeface="Arial"/>
                <a:cs typeface="Arial"/>
              </a:rPr>
              <a:t> </a:t>
            </a:r>
            <a:r>
              <a:rPr lang="en-US" sz="1600" dirty="0">
                <a:solidFill>
                  <a:srgbClr val="544D56"/>
                </a:solidFill>
                <a:latin typeface="Arial"/>
                <a:cs typeface="Arial"/>
              </a:rPr>
              <a:t>exchange.</a:t>
            </a:r>
            <a:endParaRPr lang="en-US" sz="1600" dirty="0">
              <a:latin typeface="Arial"/>
              <a:cs typeface="Arial"/>
            </a:endParaRPr>
          </a:p>
          <a:p>
            <a:pPr lvl="1">
              <a:spcBef>
                <a:spcPts val="30"/>
              </a:spcBef>
              <a:buClr>
                <a:srgbClr val="544D56"/>
              </a:buClr>
              <a:buFont typeface="Courier New"/>
              <a:buChar char="o"/>
            </a:pPr>
            <a:endParaRPr lang="en-US" sz="2000" dirty="0">
              <a:latin typeface="Arial"/>
              <a:cs typeface="Arial"/>
            </a:endParaRPr>
          </a:p>
          <a:p>
            <a:pPr marL="356235" indent="-344170">
              <a:lnSpc>
                <a:spcPct val="100000"/>
              </a:lnSpc>
              <a:buChar char="•"/>
              <a:tabLst>
                <a:tab pos="355600" algn="l"/>
                <a:tab pos="356870" algn="l"/>
              </a:tabLst>
            </a:pPr>
            <a:r>
              <a:rPr lang="en-US" sz="2000" spc="-5" dirty="0">
                <a:solidFill>
                  <a:srgbClr val="544D56"/>
                </a:solidFill>
                <a:latin typeface="Arial"/>
                <a:cs typeface="Arial"/>
              </a:rPr>
              <a:t>Covered California was established in law as an independent</a:t>
            </a:r>
            <a:r>
              <a:rPr lang="en-US" sz="2000" spc="-30" dirty="0">
                <a:solidFill>
                  <a:srgbClr val="544D56"/>
                </a:solidFill>
                <a:latin typeface="Arial"/>
                <a:cs typeface="Arial"/>
              </a:rPr>
              <a:t> </a:t>
            </a:r>
            <a:r>
              <a:rPr lang="en-US" sz="2000" spc="-5" dirty="0">
                <a:solidFill>
                  <a:srgbClr val="544D56"/>
                </a:solidFill>
                <a:latin typeface="Arial"/>
                <a:cs typeface="Arial"/>
              </a:rPr>
              <a:t>public</a:t>
            </a:r>
            <a:r>
              <a:rPr lang="en-US" sz="2000" spc="-10" dirty="0">
                <a:solidFill>
                  <a:srgbClr val="544D56"/>
                </a:solidFill>
                <a:latin typeface="Arial"/>
                <a:cs typeface="Arial"/>
              </a:rPr>
              <a:t> </a:t>
            </a:r>
            <a:r>
              <a:rPr lang="en-US" sz="2000" spc="-25" dirty="0">
                <a:solidFill>
                  <a:srgbClr val="544D56"/>
                </a:solidFill>
                <a:latin typeface="Arial"/>
                <a:cs typeface="Arial"/>
              </a:rPr>
              <a:t>entity, </a:t>
            </a:r>
            <a:r>
              <a:rPr lang="en-US" sz="2000" dirty="0">
                <a:solidFill>
                  <a:srgbClr val="544D56"/>
                </a:solidFill>
                <a:latin typeface="Arial"/>
                <a:cs typeface="Arial"/>
              </a:rPr>
              <a:t>governed</a:t>
            </a:r>
            <a:r>
              <a:rPr lang="en-US" sz="2000" spc="-25" dirty="0">
                <a:solidFill>
                  <a:srgbClr val="544D56"/>
                </a:solidFill>
                <a:latin typeface="Arial"/>
                <a:cs typeface="Arial"/>
              </a:rPr>
              <a:t> </a:t>
            </a:r>
            <a:r>
              <a:rPr lang="en-US" sz="2000" spc="-10" dirty="0">
                <a:solidFill>
                  <a:srgbClr val="544D56"/>
                </a:solidFill>
                <a:latin typeface="Arial"/>
                <a:cs typeface="Arial"/>
              </a:rPr>
              <a:t>by</a:t>
            </a:r>
            <a:r>
              <a:rPr lang="en-US" sz="2000" spc="15" dirty="0">
                <a:solidFill>
                  <a:srgbClr val="544D56"/>
                </a:solidFill>
                <a:latin typeface="Arial"/>
                <a:cs typeface="Arial"/>
              </a:rPr>
              <a:t> </a:t>
            </a:r>
            <a:r>
              <a:rPr lang="en-US" sz="2000" dirty="0">
                <a:solidFill>
                  <a:srgbClr val="544D56"/>
                </a:solidFill>
                <a:latin typeface="Arial"/>
                <a:cs typeface="Arial"/>
              </a:rPr>
              <a:t>a</a:t>
            </a:r>
            <a:r>
              <a:rPr lang="en-US" sz="2000" spc="-25" dirty="0">
                <a:solidFill>
                  <a:srgbClr val="544D56"/>
                </a:solidFill>
                <a:latin typeface="Arial"/>
                <a:cs typeface="Arial"/>
              </a:rPr>
              <a:t> </a:t>
            </a:r>
            <a:r>
              <a:rPr lang="en-US" sz="2000" spc="-5" dirty="0">
                <a:solidFill>
                  <a:srgbClr val="544D56"/>
                </a:solidFill>
                <a:latin typeface="Arial"/>
                <a:cs typeface="Arial"/>
              </a:rPr>
              <a:t>five-member</a:t>
            </a:r>
            <a:r>
              <a:rPr lang="en-US" sz="2000" spc="-15" dirty="0">
                <a:solidFill>
                  <a:srgbClr val="544D56"/>
                </a:solidFill>
                <a:latin typeface="Arial"/>
                <a:cs typeface="Arial"/>
              </a:rPr>
              <a:t> </a:t>
            </a:r>
            <a:r>
              <a:rPr lang="en-US" sz="2000" dirty="0">
                <a:solidFill>
                  <a:srgbClr val="544D56"/>
                </a:solidFill>
                <a:latin typeface="Arial"/>
                <a:cs typeface="Arial"/>
              </a:rPr>
              <a:t>Board:</a:t>
            </a:r>
            <a:endParaRPr lang="en-US" sz="2000" dirty="0">
              <a:latin typeface="Arial"/>
              <a:cs typeface="Arial"/>
            </a:endParaRPr>
          </a:p>
          <a:p>
            <a:pPr marL="756285" lvl="1" indent="-287655">
              <a:spcBef>
                <a:spcPts val="10"/>
              </a:spcBef>
              <a:buSzPct val="73529"/>
              <a:buFont typeface="Courier New"/>
              <a:buChar char="o"/>
              <a:tabLst>
                <a:tab pos="755650" algn="l"/>
                <a:tab pos="756920" algn="l"/>
              </a:tabLst>
            </a:pPr>
            <a:r>
              <a:rPr lang="en-US" sz="1600" spc="-40" dirty="0">
                <a:solidFill>
                  <a:srgbClr val="544D56"/>
                </a:solidFill>
                <a:latin typeface="Arial"/>
                <a:cs typeface="Arial"/>
              </a:rPr>
              <a:t>Two</a:t>
            </a:r>
            <a:r>
              <a:rPr lang="en-US" sz="1600" spc="5" dirty="0">
                <a:solidFill>
                  <a:srgbClr val="544D56"/>
                </a:solidFill>
                <a:latin typeface="Arial"/>
                <a:cs typeface="Arial"/>
              </a:rPr>
              <a:t> </a:t>
            </a:r>
            <a:r>
              <a:rPr lang="en-US" sz="1600" spc="-5" dirty="0">
                <a:solidFill>
                  <a:srgbClr val="544D56"/>
                </a:solidFill>
                <a:latin typeface="Arial"/>
                <a:cs typeface="Arial"/>
              </a:rPr>
              <a:t>members </a:t>
            </a:r>
            <a:r>
              <a:rPr lang="en-US" sz="1600" dirty="0">
                <a:solidFill>
                  <a:srgbClr val="544D56"/>
                </a:solidFill>
                <a:latin typeface="Arial"/>
                <a:cs typeface="Arial"/>
              </a:rPr>
              <a:t>appointed</a:t>
            </a:r>
            <a:r>
              <a:rPr lang="en-US" sz="1600" spc="5" dirty="0">
                <a:solidFill>
                  <a:srgbClr val="544D56"/>
                </a:solidFill>
                <a:latin typeface="Arial"/>
                <a:cs typeface="Arial"/>
              </a:rPr>
              <a:t> </a:t>
            </a:r>
            <a:r>
              <a:rPr lang="en-US" sz="1600" spc="-10" dirty="0">
                <a:solidFill>
                  <a:srgbClr val="544D56"/>
                </a:solidFill>
                <a:latin typeface="Arial"/>
                <a:cs typeface="Arial"/>
              </a:rPr>
              <a:t>by</a:t>
            </a:r>
            <a:r>
              <a:rPr lang="en-US" sz="1600" spc="-5" dirty="0">
                <a:solidFill>
                  <a:srgbClr val="544D56"/>
                </a:solidFill>
                <a:latin typeface="Arial"/>
                <a:cs typeface="Arial"/>
              </a:rPr>
              <a:t> the</a:t>
            </a:r>
            <a:r>
              <a:rPr lang="en-US" sz="1600" spc="5" dirty="0">
                <a:solidFill>
                  <a:srgbClr val="544D56"/>
                </a:solidFill>
                <a:latin typeface="Arial"/>
                <a:cs typeface="Arial"/>
              </a:rPr>
              <a:t> </a:t>
            </a:r>
            <a:r>
              <a:rPr lang="en-US" sz="1600" spc="-5" dirty="0">
                <a:solidFill>
                  <a:srgbClr val="544D56"/>
                </a:solidFill>
                <a:latin typeface="Arial"/>
                <a:cs typeface="Arial"/>
              </a:rPr>
              <a:t>Governor</a:t>
            </a:r>
            <a:endParaRPr lang="en-US" sz="1600" dirty="0">
              <a:latin typeface="Arial"/>
              <a:cs typeface="Arial"/>
            </a:endParaRPr>
          </a:p>
          <a:p>
            <a:pPr marL="756285" lvl="1" indent="-287655">
              <a:buSzPct val="73529"/>
              <a:buFont typeface="Courier New"/>
              <a:buChar char="o"/>
              <a:tabLst>
                <a:tab pos="755650" algn="l"/>
                <a:tab pos="756920" algn="l"/>
              </a:tabLst>
            </a:pPr>
            <a:r>
              <a:rPr lang="en-US" sz="1600" spc="-5" dirty="0">
                <a:solidFill>
                  <a:srgbClr val="544D56"/>
                </a:solidFill>
                <a:latin typeface="Arial"/>
                <a:cs typeface="Arial"/>
              </a:rPr>
              <a:t>One</a:t>
            </a:r>
            <a:r>
              <a:rPr lang="en-US" sz="1600" spc="10" dirty="0">
                <a:solidFill>
                  <a:srgbClr val="544D56"/>
                </a:solidFill>
                <a:latin typeface="Arial"/>
                <a:cs typeface="Arial"/>
              </a:rPr>
              <a:t> </a:t>
            </a:r>
            <a:r>
              <a:rPr lang="en-US" sz="1600" spc="-5" dirty="0">
                <a:solidFill>
                  <a:srgbClr val="544D56"/>
                </a:solidFill>
                <a:latin typeface="Arial"/>
                <a:cs typeface="Arial"/>
              </a:rPr>
              <a:t>member </a:t>
            </a:r>
            <a:r>
              <a:rPr lang="en-US" sz="1600" dirty="0">
                <a:solidFill>
                  <a:srgbClr val="544D56"/>
                </a:solidFill>
                <a:latin typeface="Arial"/>
                <a:cs typeface="Arial"/>
              </a:rPr>
              <a:t>appointed</a:t>
            </a:r>
            <a:r>
              <a:rPr lang="en-US" sz="1600" spc="10" dirty="0">
                <a:solidFill>
                  <a:srgbClr val="544D56"/>
                </a:solidFill>
                <a:latin typeface="Arial"/>
                <a:cs typeface="Arial"/>
              </a:rPr>
              <a:t> </a:t>
            </a:r>
            <a:r>
              <a:rPr lang="en-US" sz="1600" dirty="0">
                <a:solidFill>
                  <a:srgbClr val="544D56"/>
                </a:solidFill>
                <a:latin typeface="Arial"/>
                <a:cs typeface="Arial"/>
              </a:rPr>
              <a:t>by </a:t>
            </a:r>
            <a:r>
              <a:rPr lang="en-US" sz="1600" spc="-5" dirty="0">
                <a:solidFill>
                  <a:srgbClr val="544D56"/>
                </a:solidFill>
                <a:latin typeface="Arial"/>
                <a:cs typeface="Arial"/>
              </a:rPr>
              <a:t>Senate</a:t>
            </a:r>
            <a:r>
              <a:rPr lang="en-US" sz="1600" spc="10" dirty="0">
                <a:solidFill>
                  <a:srgbClr val="544D56"/>
                </a:solidFill>
                <a:latin typeface="Arial"/>
                <a:cs typeface="Arial"/>
              </a:rPr>
              <a:t> </a:t>
            </a:r>
            <a:r>
              <a:rPr lang="en-US" sz="1600" spc="5" dirty="0">
                <a:solidFill>
                  <a:srgbClr val="544D56"/>
                </a:solidFill>
                <a:latin typeface="Arial"/>
                <a:cs typeface="Arial"/>
              </a:rPr>
              <a:t>Rules</a:t>
            </a:r>
            <a:r>
              <a:rPr lang="en-US" sz="1600" spc="-15" dirty="0">
                <a:solidFill>
                  <a:srgbClr val="544D56"/>
                </a:solidFill>
                <a:latin typeface="Arial"/>
                <a:cs typeface="Arial"/>
              </a:rPr>
              <a:t> </a:t>
            </a:r>
            <a:r>
              <a:rPr lang="en-US" sz="1600" spc="-5" dirty="0">
                <a:solidFill>
                  <a:srgbClr val="544D56"/>
                </a:solidFill>
                <a:latin typeface="Arial"/>
                <a:cs typeface="Arial"/>
              </a:rPr>
              <a:t>Committee</a:t>
            </a:r>
            <a:endParaRPr lang="en-US" sz="1600" dirty="0">
              <a:latin typeface="Arial"/>
              <a:cs typeface="Arial"/>
            </a:endParaRPr>
          </a:p>
          <a:p>
            <a:pPr marL="756285" lvl="1" indent="-287655">
              <a:buSzPct val="73529"/>
              <a:buFont typeface="Courier New"/>
              <a:buChar char="o"/>
              <a:tabLst>
                <a:tab pos="755650" algn="l"/>
                <a:tab pos="756920" algn="l"/>
              </a:tabLst>
            </a:pPr>
            <a:r>
              <a:rPr lang="en-US" sz="1600" spc="-5" dirty="0">
                <a:solidFill>
                  <a:srgbClr val="544D56"/>
                </a:solidFill>
                <a:latin typeface="Arial"/>
                <a:cs typeface="Arial"/>
              </a:rPr>
              <a:t>One</a:t>
            </a:r>
            <a:r>
              <a:rPr lang="en-US" sz="1600" spc="10" dirty="0">
                <a:solidFill>
                  <a:srgbClr val="544D56"/>
                </a:solidFill>
                <a:latin typeface="Arial"/>
                <a:cs typeface="Arial"/>
              </a:rPr>
              <a:t> </a:t>
            </a:r>
            <a:r>
              <a:rPr lang="en-US" sz="1600" spc="-5" dirty="0">
                <a:solidFill>
                  <a:srgbClr val="544D56"/>
                </a:solidFill>
                <a:latin typeface="Arial"/>
                <a:cs typeface="Arial"/>
              </a:rPr>
              <a:t>member </a:t>
            </a:r>
            <a:r>
              <a:rPr lang="en-US" sz="1600" dirty="0">
                <a:solidFill>
                  <a:srgbClr val="544D56"/>
                </a:solidFill>
                <a:latin typeface="Arial"/>
                <a:cs typeface="Arial"/>
              </a:rPr>
              <a:t>appointed</a:t>
            </a:r>
            <a:r>
              <a:rPr lang="en-US" sz="1600" spc="10" dirty="0">
                <a:solidFill>
                  <a:srgbClr val="544D56"/>
                </a:solidFill>
                <a:latin typeface="Arial"/>
                <a:cs typeface="Arial"/>
              </a:rPr>
              <a:t> </a:t>
            </a:r>
            <a:r>
              <a:rPr lang="en-US" sz="1600" dirty="0">
                <a:solidFill>
                  <a:srgbClr val="544D56"/>
                </a:solidFill>
                <a:latin typeface="Arial"/>
                <a:cs typeface="Arial"/>
              </a:rPr>
              <a:t>by Speaker</a:t>
            </a:r>
            <a:r>
              <a:rPr lang="en-US" sz="1600" spc="-5" dirty="0">
                <a:solidFill>
                  <a:srgbClr val="544D56"/>
                </a:solidFill>
                <a:latin typeface="Arial"/>
                <a:cs typeface="Arial"/>
              </a:rPr>
              <a:t> </a:t>
            </a:r>
            <a:r>
              <a:rPr lang="en-US" sz="1600" dirty="0">
                <a:solidFill>
                  <a:srgbClr val="544D56"/>
                </a:solidFill>
                <a:latin typeface="Arial"/>
                <a:cs typeface="Arial"/>
              </a:rPr>
              <a:t>of</a:t>
            </a:r>
            <a:r>
              <a:rPr lang="en-US" sz="1600" spc="10" dirty="0">
                <a:solidFill>
                  <a:srgbClr val="544D56"/>
                </a:solidFill>
                <a:latin typeface="Arial"/>
                <a:cs typeface="Arial"/>
              </a:rPr>
              <a:t> </a:t>
            </a:r>
            <a:r>
              <a:rPr lang="en-US" sz="1600" spc="-5" dirty="0">
                <a:solidFill>
                  <a:srgbClr val="544D56"/>
                </a:solidFill>
                <a:latin typeface="Arial"/>
                <a:cs typeface="Arial"/>
              </a:rPr>
              <a:t>the</a:t>
            </a:r>
            <a:r>
              <a:rPr lang="en-US" sz="1600" spc="-75" dirty="0">
                <a:solidFill>
                  <a:srgbClr val="544D56"/>
                </a:solidFill>
                <a:latin typeface="Arial"/>
                <a:cs typeface="Arial"/>
              </a:rPr>
              <a:t> </a:t>
            </a:r>
            <a:r>
              <a:rPr lang="en-US" sz="1600" spc="-5" dirty="0">
                <a:solidFill>
                  <a:srgbClr val="544D56"/>
                </a:solidFill>
                <a:latin typeface="Arial"/>
                <a:cs typeface="Arial"/>
              </a:rPr>
              <a:t>Assembly</a:t>
            </a:r>
            <a:endParaRPr lang="en-US" sz="1600" dirty="0">
              <a:latin typeface="Arial"/>
              <a:cs typeface="Arial"/>
            </a:endParaRPr>
          </a:p>
          <a:p>
            <a:pPr marL="756285" marR="5080" lvl="1" indent="-287020">
              <a:buSzPct val="73529"/>
              <a:buFont typeface="Courier New"/>
              <a:buChar char="o"/>
              <a:tabLst>
                <a:tab pos="755650" algn="l"/>
                <a:tab pos="756920" algn="l"/>
              </a:tabLst>
            </a:pPr>
            <a:r>
              <a:rPr lang="en-US" sz="1600" spc="-5" dirty="0">
                <a:solidFill>
                  <a:srgbClr val="544D56"/>
                </a:solidFill>
                <a:latin typeface="Arial"/>
                <a:cs typeface="Arial"/>
              </a:rPr>
              <a:t>Secretary </a:t>
            </a:r>
            <a:r>
              <a:rPr lang="en-US" sz="1600" spc="-10" dirty="0">
                <a:solidFill>
                  <a:srgbClr val="544D56"/>
                </a:solidFill>
                <a:latin typeface="Arial"/>
                <a:cs typeface="Arial"/>
              </a:rPr>
              <a:t>of </a:t>
            </a:r>
            <a:r>
              <a:rPr lang="en-US" sz="1600" spc="-5" dirty="0">
                <a:solidFill>
                  <a:srgbClr val="544D56"/>
                </a:solidFill>
                <a:latin typeface="Arial"/>
                <a:cs typeface="Arial"/>
              </a:rPr>
              <a:t>the </a:t>
            </a:r>
            <a:r>
              <a:rPr lang="en-US" sz="1600" dirty="0">
                <a:solidFill>
                  <a:srgbClr val="544D56"/>
                </a:solidFill>
                <a:latin typeface="Arial"/>
                <a:cs typeface="Arial"/>
              </a:rPr>
              <a:t>California Health </a:t>
            </a:r>
            <a:r>
              <a:rPr lang="en-US" sz="1600" spc="-5" dirty="0">
                <a:solidFill>
                  <a:srgbClr val="544D56"/>
                </a:solidFill>
                <a:latin typeface="Arial"/>
                <a:cs typeface="Arial"/>
              </a:rPr>
              <a:t>and </a:t>
            </a:r>
            <a:r>
              <a:rPr lang="en-US" sz="1600" dirty="0">
                <a:solidFill>
                  <a:srgbClr val="544D56"/>
                </a:solidFill>
                <a:latin typeface="Arial"/>
                <a:cs typeface="Arial"/>
              </a:rPr>
              <a:t>Human Services Agency - </a:t>
            </a:r>
            <a:r>
              <a:rPr lang="en-US" sz="1600" spc="-10" dirty="0">
                <a:solidFill>
                  <a:srgbClr val="544D56"/>
                </a:solidFill>
                <a:latin typeface="Arial"/>
                <a:cs typeface="Arial"/>
              </a:rPr>
              <a:t>ex-officio, </a:t>
            </a:r>
            <a:r>
              <a:rPr lang="en-US" sz="1600" dirty="0">
                <a:solidFill>
                  <a:srgbClr val="544D56"/>
                </a:solidFill>
                <a:latin typeface="Arial"/>
                <a:cs typeface="Arial"/>
              </a:rPr>
              <a:t>voting </a:t>
            </a:r>
            <a:r>
              <a:rPr lang="en-US" sz="1600" spc="-459" dirty="0">
                <a:solidFill>
                  <a:srgbClr val="544D56"/>
                </a:solidFill>
                <a:latin typeface="Arial"/>
                <a:cs typeface="Arial"/>
              </a:rPr>
              <a:t> </a:t>
            </a:r>
            <a:r>
              <a:rPr lang="en-US" sz="1600" spc="-5" dirty="0">
                <a:solidFill>
                  <a:srgbClr val="544D56"/>
                </a:solidFill>
                <a:latin typeface="Arial"/>
                <a:cs typeface="Arial"/>
              </a:rPr>
              <a:t>member</a:t>
            </a:r>
          </a:p>
          <a:p>
            <a:pPr marL="469265" marR="5080" lvl="1" indent="0">
              <a:buSzPct val="73529"/>
              <a:buNone/>
              <a:tabLst>
                <a:tab pos="755650" algn="l"/>
                <a:tab pos="756920" algn="l"/>
              </a:tabLst>
            </a:pPr>
            <a:endParaRPr lang="en-US" sz="1800" spc="-5" dirty="0">
              <a:solidFill>
                <a:srgbClr val="544D56"/>
              </a:solidFill>
              <a:latin typeface="Arial"/>
              <a:cs typeface="Arial"/>
            </a:endParaRPr>
          </a:p>
        </p:txBody>
      </p:sp>
    </p:spTree>
    <p:extLst>
      <p:ext uri="{BB962C8B-B14F-4D97-AF65-F5344CB8AC3E}">
        <p14:creationId xmlns:p14="http://schemas.microsoft.com/office/powerpoint/2010/main" val="388659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9DF2-A772-4168-9927-562D2650E02E}"/>
              </a:ext>
            </a:extLst>
          </p:cNvPr>
          <p:cNvSpPr>
            <a:spLocks noGrp="1"/>
          </p:cNvSpPr>
          <p:nvPr>
            <p:ph type="title"/>
          </p:nvPr>
        </p:nvSpPr>
        <p:spPr>
          <a:xfrm>
            <a:off x="304800" y="182884"/>
            <a:ext cx="11582400" cy="986159"/>
          </a:xfrm>
        </p:spPr>
        <p:txBody>
          <a:bodyPr/>
          <a:lstStyle/>
          <a:p>
            <a:r>
              <a:rPr lang="en-US" spc="-5" dirty="0"/>
              <a:t>COVERED</a:t>
            </a:r>
            <a:r>
              <a:rPr lang="en-US" spc="-30" dirty="0"/>
              <a:t> </a:t>
            </a:r>
            <a:r>
              <a:rPr lang="en-US" spc="-10" dirty="0"/>
              <a:t>CALIFORNIA’S</a:t>
            </a:r>
            <a:r>
              <a:rPr lang="en-US" spc="35" dirty="0"/>
              <a:t> MISSION AND </a:t>
            </a:r>
            <a:r>
              <a:rPr lang="en-US" spc="-10" dirty="0"/>
              <a:t>CORE</a:t>
            </a:r>
            <a:r>
              <a:rPr lang="en-US" spc="10" dirty="0"/>
              <a:t> </a:t>
            </a:r>
            <a:r>
              <a:rPr lang="en-US" spc="-5" dirty="0"/>
              <a:t>PRINCIPLES</a:t>
            </a:r>
            <a:endParaRPr lang="en-US" sz="2800" cap="none" dirty="0"/>
          </a:p>
        </p:txBody>
      </p:sp>
      <p:sp>
        <p:nvSpPr>
          <p:cNvPr id="3" name="Slide Number Placeholder 2">
            <a:extLst>
              <a:ext uri="{FF2B5EF4-FFF2-40B4-BE49-F238E27FC236}">
                <a16:creationId xmlns:a16="http://schemas.microsoft.com/office/drawing/2014/main" id="{68944F13-D9C5-441C-A3F9-77DF2996B2BA}"/>
              </a:ext>
            </a:extLst>
          </p:cNvPr>
          <p:cNvSpPr>
            <a:spLocks noGrp="1"/>
          </p:cNvSpPr>
          <p:nvPr>
            <p:ph type="sldNum" sz="quarter" idx="4"/>
          </p:nvPr>
        </p:nvSpPr>
        <p:spPr/>
        <p:txBody>
          <a:bodyPr/>
          <a:lstStyle/>
          <a:p>
            <a:fld id="{C8146628-1A01-9741-8A8B-916D51547CC7}" type="slidenum">
              <a:rPr lang="en-US" smtClean="0"/>
              <a:pPr/>
              <a:t>4</a:t>
            </a:fld>
            <a:endParaRPr lang="en-US" dirty="0"/>
          </a:p>
        </p:txBody>
      </p:sp>
      <p:sp>
        <p:nvSpPr>
          <p:cNvPr id="4" name="Text Placeholder 2">
            <a:extLst>
              <a:ext uri="{FF2B5EF4-FFF2-40B4-BE49-F238E27FC236}">
                <a16:creationId xmlns:a16="http://schemas.microsoft.com/office/drawing/2014/main" id="{039F262E-98DE-8649-8BE3-1623FD0BE33E}"/>
              </a:ext>
            </a:extLst>
          </p:cNvPr>
          <p:cNvSpPr txBox="1">
            <a:spLocks/>
          </p:cNvSpPr>
          <p:nvPr/>
        </p:nvSpPr>
        <p:spPr>
          <a:xfrm>
            <a:off x="689392" y="877160"/>
            <a:ext cx="10813215" cy="5103680"/>
          </a:xfrm>
          <a:prstGeom prst="rect">
            <a:avLst/>
          </a:prstGeom>
        </p:spPr>
        <p:txBody>
          <a:bodyPr vert="horz" lIns="91440" tIns="0" rIns="91440" bIns="457200" rtlCol="0">
            <a:noAutofit/>
          </a:bodyPr>
          <a:lstStyle>
            <a:lvl1pPr marL="0" indent="0" algn="l" defTabSz="685800" rtl="0" eaLnBrk="1" latinLnBrk="0" hangingPunct="1">
              <a:spcBef>
                <a:spcPts val="0"/>
              </a:spcBef>
              <a:buFont typeface="Arial" pitchFamily="34" charset="0"/>
              <a:buNone/>
              <a:defRPr sz="1800" kern="1200" baseline="0">
                <a:solidFill>
                  <a:srgbClr val="554D56"/>
                </a:solidFill>
                <a:latin typeface="Arial" pitchFamily="34" charset="0"/>
                <a:ea typeface="+mn-ea"/>
                <a:cs typeface="Arial" pitchFamily="34" charset="0"/>
              </a:defRPr>
            </a:lvl1pPr>
            <a:lvl2pPr marL="557213" indent="-214313" algn="l" defTabSz="685800" rtl="0" eaLnBrk="1" latinLnBrk="0" hangingPunct="1">
              <a:spcBef>
                <a:spcPts val="0"/>
              </a:spcBef>
              <a:buSzPct val="75000"/>
              <a:buFont typeface="Courier New" pitchFamily="49" charset="0"/>
              <a:buChar char="o"/>
              <a:defRPr sz="1500" kern="1200">
                <a:solidFill>
                  <a:srgbClr val="554D56"/>
                </a:solidFill>
                <a:latin typeface="Arial" pitchFamily="34" charset="0"/>
                <a:ea typeface="+mn-ea"/>
                <a:cs typeface="Arial" pitchFamily="34" charset="0"/>
              </a:defRPr>
            </a:lvl2pPr>
            <a:lvl3pPr marL="944166" indent="-169069" algn="l" defTabSz="685800" rtl="0" eaLnBrk="1" latinLnBrk="0" hangingPunct="1">
              <a:spcBef>
                <a:spcPts val="0"/>
              </a:spcBef>
              <a:buFont typeface="Wingdings" pitchFamily="2" charset="2"/>
              <a:buChar char="§"/>
              <a:defRPr sz="1350" kern="1200">
                <a:solidFill>
                  <a:srgbClr val="554D56"/>
                </a:solidFill>
                <a:latin typeface="Arial" pitchFamily="34" charset="0"/>
                <a:ea typeface="+mn-ea"/>
                <a:cs typeface="Arial" pitchFamily="34" charset="0"/>
              </a:defRPr>
            </a:lvl3pPr>
            <a:lvl4pPr marL="1243013" indent="-129779" algn="l" defTabSz="685800" rtl="0" eaLnBrk="1" latinLnBrk="0" hangingPunct="1">
              <a:spcBef>
                <a:spcPts val="0"/>
              </a:spcBef>
              <a:buFont typeface="Arial" pitchFamily="34" charset="0"/>
              <a:buChar char="•"/>
              <a:defRPr sz="1200" kern="1200">
                <a:solidFill>
                  <a:srgbClr val="554D56"/>
                </a:solidFill>
                <a:latin typeface="Arial" pitchFamily="34" charset="0"/>
                <a:ea typeface="+mn-ea"/>
                <a:cs typeface="Arial" pitchFamily="34" charset="0"/>
              </a:defRPr>
            </a:lvl4pPr>
            <a:lvl5pPr marL="1543050" indent="-171450" algn="l" defTabSz="685800" rtl="0" eaLnBrk="1" latinLnBrk="0" hangingPunct="1">
              <a:spcBef>
                <a:spcPts val="0"/>
              </a:spcBef>
              <a:buFont typeface="Arial" pitchFamily="34" charset="0"/>
              <a:buChar char="»"/>
              <a:defRPr sz="1050" kern="1200">
                <a:solidFill>
                  <a:srgbClr val="554D56"/>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9144" marR="411480">
              <a:spcBef>
                <a:spcPts val="1920"/>
              </a:spcBef>
              <a:tabLst>
                <a:tab pos="355600" algn="l"/>
                <a:tab pos="356870" algn="l"/>
              </a:tabLst>
            </a:pPr>
            <a:r>
              <a:rPr lang="en-US" b="0" i="0" dirty="0">
                <a:solidFill>
                  <a:schemeClr val="tx1"/>
                </a:solidFill>
                <a:effectLst/>
              </a:rPr>
              <a:t>Covered California’s mission is to increase the number of insured Californians, improve health care quality, lower costs, and reduce health disparities through an innovative, competitive marketplace that empowers consumers to choose the health plan and providers that give them the best value.</a:t>
            </a:r>
            <a:endParaRPr lang="en-US" dirty="0">
              <a:solidFill>
                <a:schemeClr val="tx1"/>
              </a:solidFill>
            </a:endParaRPr>
          </a:p>
          <a:p>
            <a:pPr marL="356616" marR="411480" indent="-347472">
              <a:spcBef>
                <a:spcPts val="1920"/>
              </a:spcBef>
              <a:buFont typeface="Arial" panose="020B0604020202020204" pitchFamily="34" charset="0"/>
              <a:buChar char="•"/>
              <a:tabLst>
                <a:tab pos="355600" algn="l"/>
                <a:tab pos="356870" algn="l"/>
              </a:tabLst>
            </a:pPr>
            <a:r>
              <a:rPr lang="en-US" dirty="0">
                <a:solidFill>
                  <a:schemeClr val="tx1"/>
                </a:solidFill>
                <a:latin typeface="Arial"/>
                <a:cs typeface="Arial"/>
              </a:rPr>
              <a:t>State-based</a:t>
            </a:r>
            <a:r>
              <a:rPr lang="en-US" spc="-50" dirty="0">
                <a:solidFill>
                  <a:schemeClr val="tx1"/>
                </a:solidFill>
                <a:latin typeface="Arial"/>
                <a:cs typeface="Arial"/>
              </a:rPr>
              <a:t> </a:t>
            </a:r>
            <a:r>
              <a:rPr lang="en-US" dirty="0">
                <a:solidFill>
                  <a:schemeClr val="tx1"/>
                </a:solidFill>
                <a:latin typeface="Arial"/>
                <a:cs typeface="Arial"/>
              </a:rPr>
              <a:t>exchange</a:t>
            </a:r>
            <a:r>
              <a:rPr lang="en-US" spc="-25" dirty="0">
                <a:solidFill>
                  <a:schemeClr val="tx1"/>
                </a:solidFill>
                <a:latin typeface="Arial"/>
                <a:cs typeface="Arial"/>
              </a:rPr>
              <a:t> </a:t>
            </a:r>
            <a:r>
              <a:rPr lang="en-US" spc="5" dirty="0">
                <a:solidFill>
                  <a:schemeClr val="tx1"/>
                </a:solidFill>
                <a:latin typeface="Arial"/>
                <a:cs typeface="Arial"/>
              </a:rPr>
              <a:t>where</a:t>
            </a:r>
            <a:r>
              <a:rPr lang="en-US" spc="-30" dirty="0">
                <a:solidFill>
                  <a:schemeClr val="tx1"/>
                </a:solidFill>
                <a:latin typeface="Arial"/>
                <a:cs typeface="Arial"/>
              </a:rPr>
              <a:t> </a:t>
            </a:r>
            <a:r>
              <a:rPr lang="en-US" dirty="0">
                <a:solidFill>
                  <a:schemeClr val="tx1"/>
                </a:solidFill>
                <a:latin typeface="Arial"/>
                <a:cs typeface="Arial"/>
              </a:rPr>
              <a:t>eligible</a:t>
            </a:r>
            <a:r>
              <a:rPr lang="en-US" spc="-5" dirty="0">
                <a:solidFill>
                  <a:schemeClr val="tx1"/>
                </a:solidFill>
                <a:latin typeface="Arial"/>
                <a:cs typeface="Arial"/>
              </a:rPr>
              <a:t> Californians</a:t>
            </a:r>
            <a:r>
              <a:rPr lang="en-US" spc="-10" dirty="0">
                <a:solidFill>
                  <a:schemeClr val="tx1"/>
                </a:solidFill>
                <a:latin typeface="Arial"/>
                <a:cs typeface="Arial"/>
              </a:rPr>
              <a:t> </a:t>
            </a:r>
            <a:r>
              <a:rPr lang="en-US" dirty="0">
                <a:solidFill>
                  <a:schemeClr val="tx1"/>
                </a:solidFill>
                <a:latin typeface="Arial"/>
                <a:cs typeface="Arial"/>
              </a:rPr>
              <a:t>can</a:t>
            </a:r>
            <a:r>
              <a:rPr lang="en-US" spc="-30" dirty="0">
                <a:solidFill>
                  <a:schemeClr val="tx1"/>
                </a:solidFill>
                <a:latin typeface="Arial"/>
                <a:cs typeface="Arial"/>
              </a:rPr>
              <a:t> </a:t>
            </a:r>
            <a:r>
              <a:rPr lang="en-US" dirty="0">
                <a:solidFill>
                  <a:schemeClr val="tx1"/>
                </a:solidFill>
                <a:latin typeface="Arial"/>
                <a:cs typeface="Arial"/>
              </a:rPr>
              <a:t>compare</a:t>
            </a:r>
            <a:r>
              <a:rPr lang="en-US" spc="-45" dirty="0">
                <a:solidFill>
                  <a:schemeClr val="tx1"/>
                </a:solidFill>
                <a:latin typeface="Arial"/>
                <a:cs typeface="Arial"/>
              </a:rPr>
              <a:t> </a:t>
            </a:r>
            <a:r>
              <a:rPr lang="en-US" spc="-5" dirty="0">
                <a:solidFill>
                  <a:schemeClr val="tx1"/>
                </a:solidFill>
                <a:latin typeface="Arial"/>
                <a:cs typeface="Arial"/>
              </a:rPr>
              <a:t>and </a:t>
            </a:r>
            <a:r>
              <a:rPr lang="en-US" spc="-540" dirty="0">
                <a:solidFill>
                  <a:schemeClr val="tx1"/>
                </a:solidFill>
                <a:latin typeface="Arial"/>
                <a:cs typeface="Arial"/>
              </a:rPr>
              <a:t> </a:t>
            </a:r>
            <a:r>
              <a:rPr lang="en-US" dirty="0">
                <a:solidFill>
                  <a:schemeClr val="tx1"/>
                </a:solidFill>
                <a:latin typeface="Arial"/>
                <a:cs typeface="Arial"/>
              </a:rPr>
              <a:t>shop</a:t>
            </a:r>
            <a:r>
              <a:rPr lang="en-US" spc="-35" dirty="0">
                <a:solidFill>
                  <a:schemeClr val="tx1"/>
                </a:solidFill>
                <a:latin typeface="Arial"/>
                <a:cs typeface="Arial"/>
              </a:rPr>
              <a:t> </a:t>
            </a:r>
            <a:r>
              <a:rPr lang="en-US" spc="-5" dirty="0">
                <a:solidFill>
                  <a:schemeClr val="tx1"/>
                </a:solidFill>
                <a:latin typeface="Arial"/>
                <a:cs typeface="Arial"/>
              </a:rPr>
              <a:t>for</a:t>
            </a:r>
            <a:r>
              <a:rPr lang="en-US" spc="-25" dirty="0">
                <a:solidFill>
                  <a:schemeClr val="tx1"/>
                </a:solidFill>
                <a:latin typeface="Arial"/>
                <a:cs typeface="Arial"/>
              </a:rPr>
              <a:t> </a:t>
            </a:r>
            <a:r>
              <a:rPr lang="en-US" dirty="0">
                <a:solidFill>
                  <a:schemeClr val="tx1"/>
                </a:solidFill>
                <a:latin typeface="Arial"/>
                <a:cs typeface="Arial"/>
              </a:rPr>
              <a:t>health</a:t>
            </a:r>
            <a:r>
              <a:rPr lang="en-US" spc="-10" dirty="0">
                <a:solidFill>
                  <a:schemeClr val="tx1"/>
                </a:solidFill>
                <a:latin typeface="Arial"/>
                <a:cs typeface="Arial"/>
              </a:rPr>
              <a:t> </a:t>
            </a:r>
            <a:r>
              <a:rPr lang="en-US" dirty="0">
                <a:solidFill>
                  <a:schemeClr val="tx1"/>
                </a:solidFill>
                <a:latin typeface="Arial"/>
                <a:cs typeface="Arial"/>
              </a:rPr>
              <a:t>insurance</a:t>
            </a:r>
            <a:r>
              <a:rPr lang="en-US" spc="-50" dirty="0">
                <a:solidFill>
                  <a:schemeClr val="tx1"/>
                </a:solidFill>
                <a:latin typeface="Arial"/>
                <a:cs typeface="Arial"/>
              </a:rPr>
              <a:t> </a:t>
            </a:r>
            <a:r>
              <a:rPr lang="en-US" dirty="0">
                <a:solidFill>
                  <a:schemeClr val="tx1"/>
                </a:solidFill>
                <a:latin typeface="Arial"/>
                <a:cs typeface="Arial"/>
              </a:rPr>
              <a:t>plans</a:t>
            </a:r>
            <a:r>
              <a:rPr lang="en-US" spc="-35" dirty="0">
                <a:solidFill>
                  <a:schemeClr val="tx1"/>
                </a:solidFill>
                <a:latin typeface="Arial"/>
                <a:cs typeface="Arial"/>
              </a:rPr>
              <a:t> </a:t>
            </a:r>
            <a:r>
              <a:rPr lang="en-US" dirty="0">
                <a:solidFill>
                  <a:schemeClr val="tx1"/>
                </a:solidFill>
                <a:latin typeface="Arial"/>
                <a:cs typeface="Arial"/>
              </a:rPr>
              <a:t>on</a:t>
            </a:r>
            <a:r>
              <a:rPr lang="en-US" spc="-10" dirty="0">
                <a:solidFill>
                  <a:schemeClr val="tx1"/>
                </a:solidFill>
                <a:latin typeface="Arial"/>
                <a:cs typeface="Arial"/>
              </a:rPr>
              <a:t> </a:t>
            </a:r>
            <a:r>
              <a:rPr lang="en-US" spc="-5" dirty="0">
                <a:solidFill>
                  <a:schemeClr val="tx1"/>
                </a:solidFill>
                <a:latin typeface="Arial"/>
                <a:cs typeface="Arial"/>
              </a:rPr>
              <a:t>the</a:t>
            </a:r>
            <a:r>
              <a:rPr lang="en-US" spc="-10" dirty="0">
                <a:solidFill>
                  <a:schemeClr val="tx1"/>
                </a:solidFill>
                <a:latin typeface="Arial"/>
                <a:cs typeface="Arial"/>
              </a:rPr>
              <a:t> </a:t>
            </a:r>
            <a:r>
              <a:rPr lang="en-US" dirty="0">
                <a:solidFill>
                  <a:schemeClr val="tx1"/>
                </a:solidFill>
                <a:latin typeface="Arial"/>
                <a:cs typeface="Arial"/>
              </a:rPr>
              <a:t>individual</a:t>
            </a:r>
            <a:r>
              <a:rPr lang="en-US" spc="-20" dirty="0">
                <a:solidFill>
                  <a:schemeClr val="tx1"/>
                </a:solidFill>
                <a:latin typeface="Arial"/>
                <a:cs typeface="Arial"/>
              </a:rPr>
              <a:t> </a:t>
            </a:r>
            <a:r>
              <a:rPr lang="en-US" dirty="0">
                <a:solidFill>
                  <a:schemeClr val="tx1"/>
                </a:solidFill>
                <a:latin typeface="Arial"/>
                <a:cs typeface="Arial"/>
              </a:rPr>
              <a:t>market.</a:t>
            </a:r>
          </a:p>
          <a:p>
            <a:pPr marL="356616" marR="5080" indent="-347472">
              <a:spcBef>
                <a:spcPts val="1920"/>
              </a:spcBef>
              <a:buChar char="•"/>
              <a:tabLst>
                <a:tab pos="355600" algn="l"/>
                <a:tab pos="356870" algn="l"/>
              </a:tabLst>
            </a:pPr>
            <a:r>
              <a:rPr lang="en-US" spc="-5" dirty="0">
                <a:solidFill>
                  <a:schemeClr val="tx1"/>
                </a:solidFill>
                <a:latin typeface="Arial"/>
                <a:cs typeface="Arial"/>
              </a:rPr>
              <a:t>The </a:t>
            </a:r>
            <a:r>
              <a:rPr lang="en-US" dirty="0">
                <a:solidFill>
                  <a:schemeClr val="tx1"/>
                </a:solidFill>
                <a:latin typeface="Arial"/>
                <a:cs typeface="Arial"/>
              </a:rPr>
              <a:t>only place </a:t>
            </a:r>
            <a:r>
              <a:rPr lang="en-US" spc="5" dirty="0">
                <a:solidFill>
                  <a:schemeClr val="tx1"/>
                </a:solidFill>
                <a:latin typeface="Arial"/>
                <a:cs typeface="Arial"/>
              </a:rPr>
              <a:t>where </a:t>
            </a:r>
            <a:r>
              <a:rPr lang="en-US" spc="-5" dirty="0">
                <a:solidFill>
                  <a:schemeClr val="tx1"/>
                </a:solidFill>
                <a:latin typeface="Arial"/>
                <a:cs typeface="Arial"/>
              </a:rPr>
              <a:t>eligible </a:t>
            </a:r>
            <a:r>
              <a:rPr lang="en-US" dirty="0">
                <a:solidFill>
                  <a:schemeClr val="tx1"/>
                </a:solidFill>
                <a:latin typeface="Arial"/>
                <a:cs typeface="Arial"/>
              </a:rPr>
              <a:t>Californians can receive financial assistance to </a:t>
            </a:r>
            <a:r>
              <a:rPr lang="en-US" spc="-5" dirty="0">
                <a:solidFill>
                  <a:schemeClr val="tx1"/>
                </a:solidFill>
                <a:latin typeface="Arial"/>
                <a:cs typeface="Arial"/>
              </a:rPr>
              <a:t>help </a:t>
            </a:r>
            <a:r>
              <a:rPr lang="en-US" spc="5" dirty="0">
                <a:solidFill>
                  <a:schemeClr val="tx1"/>
                </a:solidFill>
                <a:latin typeface="Arial"/>
                <a:cs typeface="Arial"/>
              </a:rPr>
              <a:t>pay </a:t>
            </a:r>
            <a:r>
              <a:rPr lang="en-US" dirty="0">
                <a:solidFill>
                  <a:schemeClr val="tx1"/>
                </a:solidFill>
                <a:latin typeface="Arial"/>
                <a:cs typeface="Arial"/>
              </a:rPr>
              <a:t>for health </a:t>
            </a:r>
            <a:r>
              <a:rPr lang="en-US" spc="-5" dirty="0">
                <a:solidFill>
                  <a:schemeClr val="tx1"/>
                </a:solidFill>
                <a:latin typeface="Arial"/>
                <a:cs typeface="Arial"/>
              </a:rPr>
              <a:t>plan premiums and out-of-</a:t>
            </a:r>
            <a:r>
              <a:rPr lang="en-US" dirty="0">
                <a:solidFill>
                  <a:schemeClr val="tx1"/>
                </a:solidFill>
                <a:latin typeface="Arial"/>
                <a:cs typeface="Arial"/>
              </a:rPr>
              <a:t>pocket</a:t>
            </a:r>
            <a:r>
              <a:rPr lang="en-US" spc="-50" dirty="0">
                <a:solidFill>
                  <a:schemeClr val="tx1"/>
                </a:solidFill>
                <a:latin typeface="Arial"/>
                <a:cs typeface="Arial"/>
              </a:rPr>
              <a:t> </a:t>
            </a:r>
            <a:r>
              <a:rPr lang="en-US" dirty="0">
                <a:solidFill>
                  <a:schemeClr val="tx1"/>
                </a:solidFill>
                <a:latin typeface="Arial"/>
                <a:cs typeface="Arial"/>
              </a:rPr>
              <a:t>costs.</a:t>
            </a:r>
            <a:r>
              <a:rPr lang="en-US" spc="-155" dirty="0">
                <a:solidFill>
                  <a:schemeClr val="tx1"/>
                </a:solidFill>
                <a:latin typeface="Arial"/>
                <a:cs typeface="Arial"/>
              </a:rPr>
              <a:t> </a:t>
            </a:r>
          </a:p>
          <a:p>
            <a:pPr marL="356616" marR="5080" indent="-347472">
              <a:spcBef>
                <a:spcPts val="1920"/>
              </a:spcBef>
              <a:buChar char="•"/>
              <a:tabLst>
                <a:tab pos="355600" algn="l"/>
                <a:tab pos="356870" algn="l"/>
              </a:tabLst>
            </a:pPr>
            <a:r>
              <a:rPr lang="en-US" dirty="0">
                <a:solidFill>
                  <a:schemeClr val="tx1"/>
                </a:solidFill>
                <a:latin typeface="Arial"/>
                <a:cs typeface="Arial"/>
              </a:rPr>
              <a:t>Active purchaser that fosters a </a:t>
            </a:r>
            <a:r>
              <a:rPr lang="en-US" spc="-5" dirty="0">
                <a:solidFill>
                  <a:schemeClr val="tx1"/>
                </a:solidFill>
                <a:latin typeface="Arial"/>
                <a:cs typeface="Arial"/>
              </a:rPr>
              <a:t>competitive marketplace </a:t>
            </a:r>
            <a:r>
              <a:rPr lang="en-US" dirty="0">
                <a:solidFill>
                  <a:schemeClr val="tx1"/>
                </a:solidFill>
                <a:latin typeface="Arial"/>
                <a:cs typeface="Arial"/>
              </a:rPr>
              <a:t>by selective contracting </a:t>
            </a:r>
            <a:r>
              <a:rPr lang="en-US" spc="-5" dirty="0">
                <a:solidFill>
                  <a:schemeClr val="tx1"/>
                </a:solidFill>
                <a:latin typeface="Arial"/>
                <a:cs typeface="Arial"/>
              </a:rPr>
              <a:t>with health </a:t>
            </a:r>
            <a:r>
              <a:rPr lang="en-US" spc="-545" dirty="0">
                <a:solidFill>
                  <a:schemeClr val="tx1"/>
                </a:solidFill>
                <a:latin typeface="Arial"/>
                <a:cs typeface="Arial"/>
              </a:rPr>
              <a:t> </a:t>
            </a:r>
            <a:r>
              <a:rPr lang="en-US" dirty="0">
                <a:solidFill>
                  <a:schemeClr val="tx1"/>
                </a:solidFill>
                <a:latin typeface="Arial"/>
                <a:cs typeface="Arial"/>
              </a:rPr>
              <a:t>insurance</a:t>
            </a:r>
            <a:r>
              <a:rPr lang="en-US" spc="-50" dirty="0">
                <a:solidFill>
                  <a:schemeClr val="tx1"/>
                </a:solidFill>
                <a:latin typeface="Arial"/>
                <a:cs typeface="Arial"/>
              </a:rPr>
              <a:t> </a:t>
            </a:r>
            <a:r>
              <a:rPr lang="en-US" dirty="0">
                <a:solidFill>
                  <a:schemeClr val="tx1"/>
                </a:solidFill>
                <a:latin typeface="Arial"/>
                <a:cs typeface="Arial"/>
              </a:rPr>
              <a:t>carriers</a:t>
            </a:r>
            <a:r>
              <a:rPr lang="en-US" spc="-55" dirty="0">
                <a:solidFill>
                  <a:schemeClr val="tx1"/>
                </a:solidFill>
                <a:latin typeface="Arial"/>
                <a:cs typeface="Arial"/>
              </a:rPr>
              <a:t> </a:t>
            </a:r>
            <a:r>
              <a:rPr lang="en-US" dirty="0">
                <a:solidFill>
                  <a:schemeClr val="tx1"/>
                </a:solidFill>
                <a:latin typeface="Arial"/>
                <a:cs typeface="Arial"/>
              </a:rPr>
              <a:t>to</a:t>
            </a:r>
            <a:r>
              <a:rPr lang="en-US" spc="-10" dirty="0">
                <a:solidFill>
                  <a:schemeClr val="tx1"/>
                </a:solidFill>
                <a:latin typeface="Arial"/>
                <a:cs typeface="Arial"/>
              </a:rPr>
              <a:t> </a:t>
            </a:r>
            <a:r>
              <a:rPr lang="en-US" spc="-15" dirty="0">
                <a:solidFill>
                  <a:schemeClr val="tx1"/>
                </a:solidFill>
                <a:latin typeface="Arial"/>
                <a:cs typeface="Arial"/>
              </a:rPr>
              <a:t>offer</a:t>
            </a:r>
            <a:r>
              <a:rPr lang="en-US" spc="-25" dirty="0">
                <a:solidFill>
                  <a:schemeClr val="tx1"/>
                </a:solidFill>
                <a:latin typeface="Arial"/>
                <a:cs typeface="Arial"/>
              </a:rPr>
              <a:t> </a:t>
            </a:r>
            <a:r>
              <a:rPr lang="en-US" dirty="0">
                <a:solidFill>
                  <a:schemeClr val="tx1"/>
                </a:solidFill>
                <a:latin typeface="Arial"/>
                <a:cs typeface="Arial"/>
              </a:rPr>
              <a:t>coverage throughout the state.  Covered California n</a:t>
            </a:r>
            <a:r>
              <a:rPr lang="en-US" spc="-5" dirty="0">
                <a:solidFill>
                  <a:schemeClr val="tx1"/>
                </a:solidFill>
                <a:latin typeface="Arial"/>
                <a:cs typeface="Arial"/>
              </a:rPr>
              <a:t>egotiates</a:t>
            </a:r>
            <a:r>
              <a:rPr lang="en-US" spc="15" dirty="0">
                <a:solidFill>
                  <a:schemeClr val="tx1"/>
                </a:solidFill>
                <a:latin typeface="Arial"/>
                <a:cs typeface="Arial"/>
              </a:rPr>
              <a:t> </a:t>
            </a:r>
            <a:r>
              <a:rPr lang="en-US" spc="-5" dirty="0">
                <a:solidFill>
                  <a:schemeClr val="tx1"/>
                </a:solidFill>
                <a:latin typeface="Arial"/>
                <a:cs typeface="Arial"/>
              </a:rPr>
              <a:t>premiums rates with carriers to keep premiums low, and e</a:t>
            </a:r>
            <a:r>
              <a:rPr lang="en-US" dirty="0">
                <a:solidFill>
                  <a:schemeClr val="tx1"/>
                </a:solidFill>
                <a:latin typeface="Arial"/>
                <a:cs typeface="Arial"/>
              </a:rPr>
              <a:t>stablishes standard,</a:t>
            </a:r>
            <a:r>
              <a:rPr lang="en-US" spc="-15" dirty="0">
                <a:solidFill>
                  <a:schemeClr val="tx1"/>
                </a:solidFill>
                <a:latin typeface="Arial"/>
                <a:cs typeface="Arial"/>
              </a:rPr>
              <a:t> </a:t>
            </a:r>
            <a:r>
              <a:rPr lang="en-US" spc="-5" dirty="0">
                <a:solidFill>
                  <a:schemeClr val="tx1"/>
                </a:solidFill>
                <a:latin typeface="Arial"/>
                <a:cs typeface="Arial"/>
              </a:rPr>
              <a:t>patient-centered</a:t>
            </a:r>
            <a:r>
              <a:rPr lang="en-US" spc="10" dirty="0">
                <a:solidFill>
                  <a:schemeClr val="tx1"/>
                </a:solidFill>
                <a:latin typeface="Arial"/>
                <a:cs typeface="Arial"/>
              </a:rPr>
              <a:t> </a:t>
            </a:r>
            <a:r>
              <a:rPr lang="en-US" dirty="0">
                <a:solidFill>
                  <a:schemeClr val="tx1"/>
                </a:solidFill>
                <a:latin typeface="Arial"/>
                <a:cs typeface="Arial"/>
              </a:rPr>
              <a:t>benefit</a:t>
            </a:r>
            <a:r>
              <a:rPr lang="en-US" spc="5" dirty="0">
                <a:solidFill>
                  <a:schemeClr val="tx1"/>
                </a:solidFill>
                <a:latin typeface="Arial"/>
                <a:cs typeface="Arial"/>
              </a:rPr>
              <a:t> </a:t>
            </a:r>
            <a:r>
              <a:rPr lang="en-US" dirty="0">
                <a:solidFill>
                  <a:schemeClr val="tx1"/>
                </a:solidFill>
                <a:latin typeface="Arial"/>
                <a:cs typeface="Arial"/>
              </a:rPr>
              <a:t>designs to make shopping easier for consumers and foster greater access to affordable care.</a:t>
            </a:r>
          </a:p>
          <a:p>
            <a:pPr marL="356616" marR="424180" lvl="1" indent="-347472">
              <a:spcBef>
                <a:spcPts val="1920"/>
              </a:spcBef>
              <a:buSzPct val="73529"/>
              <a:buFont typeface="Arial" panose="020B0604020202020204" pitchFamily="34" charset="0"/>
              <a:buChar char="•"/>
              <a:tabLst>
                <a:tab pos="755650" algn="l"/>
                <a:tab pos="756920" algn="l"/>
              </a:tabLst>
            </a:pPr>
            <a:r>
              <a:rPr lang="en-US" sz="1800" dirty="0">
                <a:solidFill>
                  <a:schemeClr val="tx1"/>
                </a:solidFill>
                <a:latin typeface="Arial"/>
                <a:cs typeface="Arial"/>
              </a:rPr>
              <a:t>Drives</a:t>
            </a:r>
            <a:r>
              <a:rPr lang="en-US" sz="1800" spc="5" dirty="0">
                <a:solidFill>
                  <a:schemeClr val="tx1"/>
                </a:solidFill>
                <a:latin typeface="Arial"/>
                <a:cs typeface="Arial"/>
              </a:rPr>
              <a:t> </a:t>
            </a:r>
            <a:r>
              <a:rPr lang="en-US" sz="1800" spc="-5" dirty="0">
                <a:solidFill>
                  <a:schemeClr val="tx1"/>
                </a:solidFill>
                <a:latin typeface="Arial"/>
                <a:cs typeface="Arial"/>
              </a:rPr>
              <a:t>value, payment</a:t>
            </a:r>
            <a:r>
              <a:rPr lang="en-US" sz="1800" spc="45" dirty="0">
                <a:solidFill>
                  <a:schemeClr val="tx1"/>
                </a:solidFill>
                <a:latin typeface="Arial"/>
                <a:cs typeface="Arial"/>
              </a:rPr>
              <a:t> </a:t>
            </a:r>
            <a:r>
              <a:rPr lang="en-US" sz="1800" spc="-5" dirty="0">
                <a:solidFill>
                  <a:schemeClr val="tx1"/>
                </a:solidFill>
                <a:latin typeface="Arial"/>
                <a:cs typeface="Arial"/>
              </a:rPr>
              <a:t>and</a:t>
            </a:r>
            <a:r>
              <a:rPr lang="en-US" sz="1800" spc="15" dirty="0">
                <a:solidFill>
                  <a:schemeClr val="tx1"/>
                </a:solidFill>
                <a:latin typeface="Arial"/>
                <a:cs typeface="Arial"/>
              </a:rPr>
              <a:t> </a:t>
            </a:r>
            <a:r>
              <a:rPr lang="en-US" sz="1800" dirty="0">
                <a:solidFill>
                  <a:schemeClr val="tx1"/>
                </a:solidFill>
                <a:latin typeface="Arial"/>
                <a:cs typeface="Arial"/>
              </a:rPr>
              <a:t>delivery</a:t>
            </a:r>
            <a:r>
              <a:rPr lang="en-US" sz="1800" spc="-10" dirty="0">
                <a:solidFill>
                  <a:schemeClr val="tx1"/>
                </a:solidFill>
                <a:latin typeface="Arial"/>
                <a:cs typeface="Arial"/>
              </a:rPr>
              <a:t> </a:t>
            </a:r>
            <a:r>
              <a:rPr lang="en-US" sz="1800" spc="-5" dirty="0">
                <a:solidFill>
                  <a:schemeClr val="tx1"/>
                </a:solidFill>
                <a:latin typeface="Arial"/>
                <a:cs typeface="Arial"/>
              </a:rPr>
              <a:t>system </a:t>
            </a:r>
            <a:r>
              <a:rPr lang="en-US" sz="1800" dirty="0">
                <a:solidFill>
                  <a:schemeClr val="tx1"/>
                </a:solidFill>
                <a:latin typeface="Arial"/>
                <a:cs typeface="Arial"/>
              </a:rPr>
              <a:t> </a:t>
            </a:r>
            <a:r>
              <a:rPr lang="en-US" sz="1800" spc="-5" dirty="0">
                <a:solidFill>
                  <a:schemeClr val="tx1"/>
                </a:solidFill>
                <a:latin typeface="Arial"/>
                <a:cs typeface="Arial"/>
              </a:rPr>
              <a:t>reform,</a:t>
            </a:r>
            <a:r>
              <a:rPr lang="en-US" sz="1800" spc="5" dirty="0">
                <a:solidFill>
                  <a:schemeClr val="tx1"/>
                </a:solidFill>
                <a:latin typeface="Arial"/>
                <a:cs typeface="Arial"/>
              </a:rPr>
              <a:t> </a:t>
            </a:r>
            <a:r>
              <a:rPr lang="en-US" sz="1800" dirty="0">
                <a:solidFill>
                  <a:schemeClr val="tx1"/>
                </a:solidFill>
                <a:latin typeface="Arial"/>
                <a:cs typeface="Arial"/>
              </a:rPr>
              <a:t>quality</a:t>
            </a:r>
            <a:r>
              <a:rPr lang="en-US" sz="1800" spc="-15" dirty="0">
                <a:solidFill>
                  <a:schemeClr val="tx1"/>
                </a:solidFill>
                <a:latin typeface="Arial"/>
                <a:cs typeface="Arial"/>
              </a:rPr>
              <a:t> </a:t>
            </a:r>
            <a:r>
              <a:rPr lang="en-US" sz="1800" spc="-5" dirty="0">
                <a:solidFill>
                  <a:schemeClr val="tx1"/>
                </a:solidFill>
                <a:latin typeface="Arial"/>
                <a:cs typeface="Arial"/>
              </a:rPr>
              <a:t>improvement,</a:t>
            </a:r>
            <a:r>
              <a:rPr lang="en-US" sz="1800" spc="-10" dirty="0">
                <a:solidFill>
                  <a:schemeClr val="tx1"/>
                </a:solidFill>
                <a:latin typeface="Arial"/>
                <a:cs typeface="Arial"/>
              </a:rPr>
              <a:t> </a:t>
            </a:r>
            <a:r>
              <a:rPr lang="en-US" sz="1800" dirty="0">
                <a:solidFill>
                  <a:schemeClr val="tx1"/>
                </a:solidFill>
                <a:latin typeface="Arial"/>
                <a:cs typeface="Arial"/>
              </a:rPr>
              <a:t>addresses</a:t>
            </a:r>
            <a:r>
              <a:rPr lang="en-US" sz="1800" spc="-15" dirty="0">
                <a:solidFill>
                  <a:schemeClr val="tx1"/>
                </a:solidFill>
                <a:latin typeface="Arial"/>
                <a:cs typeface="Arial"/>
              </a:rPr>
              <a:t> </a:t>
            </a:r>
            <a:r>
              <a:rPr lang="en-US" sz="1800" dirty="0">
                <a:solidFill>
                  <a:schemeClr val="tx1"/>
                </a:solidFill>
                <a:latin typeface="Arial"/>
                <a:cs typeface="Arial"/>
              </a:rPr>
              <a:t>health</a:t>
            </a:r>
            <a:r>
              <a:rPr lang="en-US" sz="1800" spc="10" dirty="0">
                <a:solidFill>
                  <a:schemeClr val="tx1"/>
                </a:solidFill>
                <a:latin typeface="Arial"/>
                <a:cs typeface="Arial"/>
              </a:rPr>
              <a:t> </a:t>
            </a:r>
            <a:r>
              <a:rPr lang="en-US" sz="1800" dirty="0">
                <a:solidFill>
                  <a:schemeClr val="tx1"/>
                </a:solidFill>
                <a:latin typeface="Arial"/>
                <a:cs typeface="Arial"/>
              </a:rPr>
              <a:t>disparities</a:t>
            </a:r>
            <a:r>
              <a:rPr lang="en-US" sz="1800" spc="-15" dirty="0">
                <a:solidFill>
                  <a:schemeClr val="tx1"/>
                </a:solidFill>
                <a:latin typeface="Arial"/>
                <a:cs typeface="Arial"/>
              </a:rPr>
              <a:t> </a:t>
            </a:r>
            <a:r>
              <a:rPr lang="en-US" sz="1800" spc="-5" dirty="0">
                <a:solidFill>
                  <a:schemeClr val="tx1"/>
                </a:solidFill>
                <a:latin typeface="Arial"/>
                <a:cs typeface="Arial"/>
              </a:rPr>
              <a:t>and</a:t>
            </a:r>
            <a:r>
              <a:rPr lang="en-US" sz="1800" spc="10" dirty="0">
                <a:solidFill>
                  <a:schemeClr val="tx1"/>
                </a:solidFill>
                <a:latin typeface="Arial"/>
                <a:cs typeface="Arial"/>
              </a:rPr>
              <a:t> </a:t>
            </a:r>
            <a:r>
              <a:rPr lang="en-US" sz="1800" dirty="0">
                <a:solidFill>
                  <a:schemeClr val="tx1"/>
                </a:solidFill>
                <a:latin typeface="Arial"/>
                <a:cs typeface="Arial"/>
              </a:rPr>
              <a:t>health</a:t>
            </a:r>
            <a:r>
              <a:rPr lang="en-US" sz="1800" spc="10" dirty="0">
                <a:solidFill>
                  <a:schemeClr val="tx1"/>
                </a:solidFill>
                <a:latin typeface="Arial"/>
                <a:cs typeface="Arial"/>
              </a:rPr>
              <a:t> </a:t>
            </a:r>
            <a:r>
              <a:rPr lang="en-US" sz="1800" dirty="0">
                <a:solidFill>
                  <a:schemeClr val="tx1"/>
                </a:solidFill>
                <a:latin typeface="Arial"/>
                <a:cs typeface="Arial"/>
              </a:rPr>
              <a:t>equity.</a:t>
            </a:r>
          </a:p>
          <a:p>
            <a:pPr marL="356616" marR="344805" indent="-347472">
              <a:spcBef>
                <a:spcPts val="1920"/>
              </a:spcBef>
              <a:buChar char="•"/>
              <a:tabLst>
                <a:tab pos="355600" algn="l"/>
                <a:tab pos="356870" algn="l"/>
              </a:tabLst>
            </a:pPr>
            <a:r>
              <a:rPr lang="en-US" spc="-5" dirty="0">
                <a:solidFill>
                  <a:schemeClr val="tx1"/>
                </a:solidFill>
                <a:latin typeface="Arial"/>
                <a:cs typeface="Arial"/>
              </a:rPr>
              <a:t>Operates the </a:t>
            </a:r>
            <a:r>
              <a:rPr lang="en-US" spc="-10" dirty="0">
                <a:solidFill>
                  <a:schemeClr val="tx1"/>
                </a:solidFill>
                <a:latin typeface="Arial"/>
                <a:cs typeface="Arial"/>
              </a:rPr>
              <a:t>state’s </a:t>
            </a:r>
            <a:r>
              <a:rPr lang="en-US" dirty="0">
                <a:solidFill>
                  <a:schemeClr val="tx1"/>
                </a:solidFill>
                <a:latin typeface="Arial"/>
                <a:cs typeface="Arial"/>
              </a:rPr>
              <a:t>public </a:t>
            </a:r>
            <a:r>
              <a:rPr lang="en-US" spc="-5" dirty="0">
                <a:solidFill>
                  <a:schemeClr val="tx1"/>
                </a:solidFill>
                <a:latin typeface="Arial"/>
                <a:cs typeface="Arial"/>
              </a:rPr>
              <a:t>small </a:t>
            </a:r>
            <a:r>
              <a:rPr lang="en-US" dirty="0">
                <a:solidFill>
                  <a:schemeClr val="tx1"/>
                </a:solidFill>
                <a:latin typeface="Arial"/>
                <a:cs typeface="Arial"/>
              </a:rPr>
              <a:t>business exchange called Covered </a:t>
            </a:r>
            <a:r>
              <a:rPr lang="en-US" spc="-545" dirty="0">
                <a:solidFill>
                  <a:schemeClr val="tx1"/>
                </a:solidFill>
                <a:latin typeface="Arial"/>
                <a:cs typeface="Arial"/>
              </a:rPr>
              <a:t> </a:t>
            </a:r>
            <a:r>
              <a:rPr lang="en-US" dirty="0">
                <a:solidFill>
                  <a:schemeClr val="tx1"/>
                </a:solidFill>
                <a:latin typeface="Arial"/>
                <a:cs typeface="Arial"/>
              </a:rPr>
              <a:t>California</a:t>
            </a:r>
            <a:r>
              <a:rPr lang="en-US" spc="-15" dirty="0">
                <a:solidFill>
                  <a:schemeClr val="tx1"/>
                </a:solidFill>
                <a:latin typeface="Arial"/>
                <a:cs typeface="Arial"/>
              </a:rPr>
              <a:t> </a:t>
            </a:r>
            <a:r>
              <a:rPr lang="en-US" spc="-5" dirty="0">
                <a:solidFill>
                  <a:schemeClr val="tx1"/>
                </a:solidFill>
                <a:latin typeface="Arial"/>
                <a:cs typeface="Arial"/>
              </a:rPr>
              <a:t>for</a:t>
            </a:r>
            <a:r>
              <a:rPr lang="en-US" spc="-25" dirty="0">
                <a:solidFill>
                  <a:schemeClr val="tx1"/>
                </a:solidFill>
                <a:latin typeface="Arial"/>
                <a:cs typeface="Arial"/>
              </a:rPr>
              <a:t> </a:t>
            </a:r>
            <a:r>
              <a:rPr lang="en-US" dirty="0">
                <a:solidFill>
                  <a:schemeClr val="tx1"/>
                </a:solidFill>
                <a:latin typeface="Arial"/>
                <a:cs typeface="Arial"/>
              </a:rPr>
              <a:t>Small Business</a:t>
            </a:r>
          </a:p>
        </p:txBody>
      </p:sp>
    </p:spTree>
    <p:extLst>
      <p:ext uri="{BB962C8B-B14F-4D97-AF65-F5344CB8AC3E}">
        <p14:creationId xmlns:p14="http://schemas.microsoft.com/office/powerpoint/2010/main" val="373467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36E528-1C6E-4B07-9DD6-98ECC6B4A97C}"/>
              </a:ext>
            </a:extLst>
          </p:cNvPr>
          <p:cNvPicPr>
            <a:picLocks noChangeAspect="1"/>
          </p:cNvPicPr>
          <p:nvPr/>
        </p:nvPicPr>
        <p:blipFill>
          <a:blip r:embed="rId3"/>
          <a:stretch>
            <a:fillRect/>
          </a:stretch>
        </p:blipFill>
        <p:spPr>
          <a:xfrm>
            <a:off x="909351" y="1441504"/>
            <a:ext cx="8051809" cy="4363783"/>
          </a:xfrm>
          <a:prstGeom prst="rect">
            <a:avLst/>
          </a:prstGeom>
        </p:spPr>
      </p:pic>
      <p:sp>
        <p:nvSpPr>
          <p:cNvPr id="7" name="Title 1">
            <a:extLst>
              <a:ext uri="{FF2B5EF4-FFF2-40B4-BE49-F238E27FC236}">
                <a16:creationId xmlns:a16="http://schemas.microsoft.com/office/drawing/2014/main" id="{F2CDF33A-969A-1F4F-B83B-E73811C091E4}"/>
              </a:ext>
            </a:extLst>
          </p:cNvPr>
          <p:cNvSpPr txBox="1">
            <a:spLocks/>
          </p:cNvSpPr>
          <p:nvPr/>
        </p:nvSpPr>
        <p:spPr>
          <a:xfrm>
            <a:off x="365761" y="211309"/>
            <a:ext cx="10450285" cy="880430"/>
          </a:xfrm>
          <a:prstGeom prst="rect">
            <a:avLst/>
          </a:prstGeom>
        </p:spPr>
        <p:txBody>
          <a:bodyPr vert="horz" lIns="0" tIns="0" rIns="91440" bIns="0" rtlCol="0" anchor="t">
            <a:noAutofit/>
          </a:bodyPr>
          <a:lstStyle>
            <a:lvl1pPr algn="l" defTabSz="914378" rtl="0" eaLnBrk="1" latinLnBrk="0" hangingPunct="1">
              <a:spcBef>
                <a:spcPct val="0"/>
              </a:spcBef>
              <a:buNone/>
              <a:defRPr sz="2400" b="1" kern="1200" cap="all" baseline="0">
                <a:solidFill>
                  <a:srgbClr val="19B9CA"/>
                </a:solidFill>
                <a:latin typeface="Arial" pitchFamily="34" charset="0"/>
                <a:ea typeface="+mj-ea"/>
                <a:cs typeface="Arial" pitchFamily="34" charset="0"/>
              </a:defRPr>
            </a:lvl1pPr>
          </a:lstStyle>
          <a:p>
            <a:pPr marL="0" marR="0" lvl="0" indent="0" algn="l" defTabSz="45712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B9CA"/>
                </a:solidFill>
                <a:effectLst/>
                <a:uLnTx/>
                <a:uFillTx/>
                <a:latin typeface="Arial" pitchFamily="34" charset="0"/>
                <a:ea typeface="+mj-ea"/>
                <a:cs typeface="Arial" pitchFamily="34" charset="0"/>
              </a:rPr>
              <a:t>1.7 </a:t>
            </a:r>
            <a:r>
              <a:rPr kumimoji="0" lang="en-US" sz="2400" b="1" i="0" u="none" strike="noStrike" kern="1200" cap="none" spc="0" normalizeH="0" baseline="0" noProof="0" dirty="0">
                <a:ln>
                  <a:noFill/>
                </a:ln>
                <a:effectLst/>
                <a:uLnTx/>
                <a:uFillTx/>
                <a:latin typeface="Arial" pitchFamily="34" charset="0"/>
                <a:ea typeface="+mj-ea"/>
                <a:cs typeface="Arial" pitchFamily="34" charset="0"/>
              </a:rPr>
              <a:t>MILLION</a:t>
            </a:r>
            <a:r>
              <a:rPr kumimoji="0" lang="en-US" sz="2400" b="1" i="0" u="none" strike="noStrike" kern="1200" cap="none" spc="0" normalizeH="0" baseline="0" noProof="0" dirty="0">
                <a:ln>
                  <a:noFill/>
                </a:ln>
                <a:solidFill>
                  <a:srgbClr val="19B9CA"/>
                </a:solidFill>
                <a:effectLst/>
                <a:uLnTx/>
                <a:uFillTx/>
                <a:latin typeface="Arial" pitchFamily="34" charset="0"/>
                <a:ea typeface="+mj-ea"/>
                <a:cs typeface="Arial" pitchFamily="34" charset="0"/>
              </a:rPr>
              <a:t> PEOPLE ARE ENROLLED IN COVERED CALIFORNIA, HELPING DRIVE THE STATE’S UNINSURED RATE TO A RECORD LOW</a:t>
            </a:r>
          </a:p>
        </p:txBody>
      </p:sp>
      <p:sp>
        <p:nvSpPr>
          <p:cNvPr id="8" name="TextBox 7">
            <a:extLst>
              <a:ext uri="{FF2B5EF4-FFF2-40B4-BE49-F238E27FC236}">
                <a16:creationId xmlns:a16="http://schemas.microsoft.com/office/drawing/2014/main" id="{656756FA-9D96-DB49-A0E3-89B5BFD26806}"/>
              </a:ext>
            </a:extLst>
          </p:cNvPr>
          <p:cNvSpPr txBox="1"/>
          <p:nvPr/>
        </p:nvSpPr>
        <p:spPr>
          <a:xfrm>
            <a:off x="365760" y="920503"/>
            <a:ext cx="9793546"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46065"/>
                </a:solidFill>
                <a:effectLst/>
                <a:uLnTx/>
                <a:uFillTx/>
                <a:latin typeface="Arial" panose="020B0604020202020204" pitchFamily="34" charset="0"/>
                <a:ea typeface="+mn-ea"/>
                <a:cs typeface="Arial" panose="020B0604020202020204" pitchFamily="34" charset="0"/>
              </a:rPr>
              <a:t>Comparing the Uninsured Rate in California and the United States*</a:t>
            </a:r>
          </a:p>
        </p:txBody>
      </p:sp>
      <p:sp>
        <p:nvSpPr>
          <p:cNvPr id="13" name="Slide Number Placeholder 2">
            <a:extLst>
              <a:ext uri="{FF2B5EF4-FFF2-40B4-BE49-F238E27FC236}">
                <a16:creationId xmlns:a16="http://schemas.microsoft.com/office/drawing/2014/main" id="{03618914-8410-4142-B796-B07E6AD85ADC}"/>
              </a:ext>
            </a:extLst>
          </p:cNvPr>
          <p:cNvSpPr>
            <a:spLocks noGrp="1"/>
          </p:cNvSpPr>
          <p:nvPr>
            <p:ph type="sldNum" sz="quarter" idx="4"/>
          </p:nvPr>
        </p:nvSpPr>
        <p:spPr>
          <a:xfrm>
            <a:off x="10911711" y="6362748"/>
            <a:ext cx="9754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933"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33" b="1" i="0" u="none" strike="noStrike" kern="1200" cap="none" spc="0" normalizeH="0" baseline="0" noProof="0" dirty="0">
              <a:ln>
                <a:noFill/>
              </a:ln>
              <a:solidFill>
                <a:srgbClr val="554D56"/>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id="{DA61375F-D97E-418C-8446-625E7B3735CB}"/>
              </a:ext>
            </a:extLst>
          </p:cNvPr>
          <p:cNvGrpSpPr/>
          <p:nvPr/>
        </p:nvGrpSpPr>
        <p:grpSpPr>
          <a:xfrm>
            <a:off x="8851720" y="3334330"/>
            <a:ext cx="2430929" cy="1778815"/>
            <a:chOff x="9713231" y="2812923"/>
            <a:chExt cx="2209061" cy="1616461"/>
          </a:xfrm>
        </p:grpSpPr>
        <p:sp>
          <p:nvSpPr>
            <p:cNvPr id="16" name="TextBox 15">
              <a:extLst>
                <a:ext uri="{FF2B5EF4-FFF2-40B4-BE49-F238E27FC236}">
                  <a16:creationId xmlns:a16="http://schemas.microsoft.com/office/drawing/2014/main" id="{D0BF1E28-7B57-4944-8531-BF653C3CF78F}"/>
                </a:ext>
              </a:extLst>
            </p:cNvPr>
            <p:cNvSpPr txBox="1"/>
            <p:nvPr/>
          </p:nvSpPr>
          <p:spPr>
            <a:xfrm>
              <a:off x="9852560" y="2812923"/>
              <a:ext cx="2069732" cy="1545451"/>
            </a:xfrm>
            <a:prstGeom prst="rect">
              <a:avLst/>
            </a:prstGeom>
            <a:solidFill>
              <a:srgbClr val="FFC000"/>
            </a:solidFill>
            <a:ln w="25400">
              <a:noFill/>
            </a:ln>
          </p:spPr>
          <p:txBody>
            <a:bodyPr wrap="square" lIns="0" tIns="0" rIns="0" bIns="0" rtlCol="0">
              <a:noAutofit/>
            </a:bodyPr>
            <a:lstStyle/>
            <a:p>
              <a:pPr marL="0" marR="0" lvl="0" indent="0" algn="ctr" defTabSz="914400" rtl="0" eaLnBrk="1" fontAlgn="auto" latinLnBrk="0" hangingPunct="1">
                <a:lnSpc>
                  <a:spcPct val="100000"/>
                </a:lnSpc>
                <a:spcBef>
                  <a:spcPts val="1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federal data shows California’s uninsured rate hit a record-low in 2021.</a:t>
              </a:r>
            </a:p>
          </p:txBody>
        </p:sp>
        <p:sp>
          <p:nvSpPr>
            <p:cNvPr id="17" name="Triangle 3">
              <a:extLst>
                <a:ext uri="{FF2B5EF4-FFF2-40B4-BE49-F238E27FC236}">
                  <a16:creationId xmlns:a16="http://schemas.microsoft.com/office/drawing/2014/main" id="{D61598C4-1AD5-494F-A3A2-1FC55D0B090C}"/>
                </a:ext>
              </a:extLst>
            </p:cNvPr>
            <p:cNvSpPr/>
            <p:nvPr/>
          </p:nvSpPr>
          <p:spPr>
            <a:xfrm rot="10800000">
              <a:off x="9713231" y="4300245"/>
              <a:ext cx="446134" cy="129139"/>
            </a:xfrm>
            <a:custGeom>
              <a:avLst/>
              <a:gdLst>
                <a:gd name="connsiteX0" fmla="*/ 0 w 125936"/>
                <a:gd name="connsiteY0" fmla="*/ 273772 h 273772"/>
                <a:gd name="connsiteX1" fmla="*/ 62968 w 125936"/>
                <a:gd name="connsiteY1" fmla="*/ 0 h 273772"/>
                <a:gd name="connsiteX2" fmla="*/ 125936 w 125936"/>
                <a:gd name="connsiteY2" fmla="*/ 273772 h 273772"/>
                <a:gd name="connsiteX3" fmla="*/ 0 w 125936"/>
                <a:gd name="connsiteY3" fmla="*/ 273772 h 273772"/>
                <a:gd name="connsiteX0" fmla="*/ 0 w 188904"/>
                <a:gd name="connsiteY0" fmla="*/ 563971 h 563971"/>
                <a:gd name="connsiteX1" fmla="*/ 188904 w 188904"/>
                <a:gd name="connsiteY1" fmla="*/ 0 h 563971"/>
                <a:gd name="connsiteX2" fmla="*/ 125936 w 188904"/>
                <a:gd name="connsiteY2" fmla="*/ 563971 h 563971"/>
                <a:gd name="connsiteX3" fmla="*/ 0 w 188904"/>
                <a:gd name="connsiteY3" fmla="*/ 563971 h 563971"/>
              </a:gdLst>
              <a:ahLst/>
              <a:cxnLst>
                <a:cxn ang="0">
                  <a:pos x="connsiteX0" y="connsiteY0"/>
                </a:cxn>
                <a:cxn ang="0">
                  <a:pos x="connsiteX1" y="connsiteY1"/>
                </a:cxn>
                <a:cxn ang="0">
                  <a:pos x="connsiteX2" y="connsiteY2"/>
                </a:cxn>
                <a:cxn ang="0">
                  <a:pos x="connsiteX3" y="connsiteY3"/>
                </a:cxn>
              </a:cxnLst>
              <a:rect l="l" t="t" r="r" b="b"/>
              <a:pathLst>
                <a:path w="188904" h="563971">
                  <a:moveTo>
                    <a:pt x="0" y="563971"/>
                  </a:moveTo>
                  <a:lnTo>
                    <a:pt x="188904" y="0"/>
                  </a:lnTo>
                  <a:lnTo>
                    <a:pt x="125936" y="563971"/>
                  </a:lnTo>
                  <a:lnTo>
                    <a:pt x="0" y="56397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9" name="TextBox 18">
            <a:extLst>
              <a:ext uri="{FF2B5EF4-FFF2-40B4-BE49-F238E27FC236}">
                <a16:creationId xmlns:a16="http://schemas.microsoft.com/office/drawing/2014/main" id="{F8102660-6ED0-4F58-B70E-4A5053699B97}"/>
              </a:ext>
            </a:extLst>
          </p:cNvPr>
          <p:cNvSpPr txBox="1"/>
          <p:nvPr/>
        </p:nvSpPr>
        <p:spPr>
          <a:xfrm>
            <a:off x="1724297" y="5883429"/>
            <a:ext cx="11460479" cy="2308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rgbClr val="646065"/>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American Community Survey. Due to the pandemic, the survey did not report results for 2020.</a:t>
            </a:r>
          </a:p>
        </p:txBody>
      </p:sp>
      <p:sp>
        <p:nvSpPr>
          <p:cNvPr id="20" name="TextBox 19">
            <a:extLst>
              <a:ext uri="{FF2B5EF4-FFF2-40B4-BE49-F238E27FC236}">
                <a16:creationId xmlns:a16="http://schemas.microsoft.com/office/drawing/2014/main" id="{281A97D5-7DFA-4216-B49B-871E536D62EF}"/>
              </a:ext>
            </a:extLst>
          </p:cNvPr>
          <p:cNvSpPr txBox="1"/>
          <p:nvPr/>
        </p:nvSpPr>
        <p:spPr>
          <a:xfrm>
            <a:off x="4191701" y="1363362"/>
            <a:ext cx="6525669" cy="1892826"/>
          </a:xfrm>
          <a:prstGeom prst="rect">
            <a:avLst/>
          </a:prstGeom>
          <a:solidFill>
            <a:schemeClr val="accent1">
              <a:lumMod val="20000"/>
              <a:lumOff val="80000"/>
            </a:schemeClr>
          </a:solidFill>
        </p:spPr>
        <p:txBody>
          <a:bodyPr wrap="square" lIns="182880" tIns="137160" rIns="137160" bIns="137160" rtlCol="0">
            <a:spAutoFit/>
          </a:bodyPr>
          <a:lstStyle/>
          <a:p>
            <a:pPr marL="178589" marR="0" lvl="0" indent="-178589"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46065"/>
                </a:solidFill>
                <a:effectLst/>
                <a:uLnTx/>
                <a:uFillTx/>
                <a:latin typeface="Arial" panose="020B0604020202020204" pitchFamily="34" charset="0"/>
                <a:ea typeface="+mn-ea"/>
                <a:cs typeface="Arial" panose="020B0604020202020204" pitchFamily="34" charset="0"/>
              </a:rPr>
              <a:t>California experienced the largest percentage point drop in the uninsured rate of any state in the nation.</a:t>
            </a:r>
          </a:p>
          <a:p>
            <a:pPr marL="178589" marR="0" lvl="0" indent="-178589"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646065"/>
                </a:solidFill>
                <a:effectLst/>
                <a:uLnTx/>
                <a:uFillTx/>
                <a:latin typeface="Arial" panose="020B0604020202020204" pitchFamily="34" charset="0"/>
                <a:ea typeface="+mn-ea"/>
                <a:cs typeface="Arial" panose="020B0604020202020204" pitchFamily="34" charset="0"/>
              </a:rPr>
              <a:t>Since first opening its doors, more than 5.2 million Californians have been insured through Covered California for at least one month. </a:t>
            </a:r>
          </a:p>
        </p:txBody>
      </p:sp>
    </p:spTree>
    <p:extLst>
      <p:ext uri="{BB962C8B-B14F-4D97-AF65-F5344CB8AC3E}">
        <p14:creationId xmlns:p14="http://schemas.microsoft.com/office/powerpoint/2010/main" val="203870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CC11C-73A2-4743-88CB-89E3A0A05A1C}"/>
              </a:ext>
            </a:extLst>
          </p:cNvPr>
          <p:cNvSpPr>
            <a:spLocks noGrp="1"/>
          </p:cNvSpPr>
          <p:nvPr>
            <p:ph type="title"/>
          </p:nvPr>
        </p:nvSpPr>
        <p:spPr>
          <a:xfrm>
            <a:off x="361644" y="2332730"/>
            <a:ext cx="11200263" cy="596126"/>
          </a:xfrm>
        </p:spPr>
        <p:txBody>
          <a:bodyPr>
            <a:noAutofit/>
          </a:bodyPr>
          <a:lstStyle/>
          <a:p>
            <a:r>
              <a:rPr lang="en-US" sz="3600" spc="-5" dirty="0">
                <a:solidFill>
                  <a:srgbClr val="FFFFFF"/>
                </a:solidFill>
              </a:rPr>
              <a:t>THE INFLATION REDUCTION ACT SUBSIDY EXTENSION</a:t>
            </a:r>
            <a:br>
              <a:rPr lang="en-US" sz="3600" spc="-5" dirty="0">
                <a:solidFill>
                  <a:srgbClr val="FFFFFF"/>
                </a:solidFill>
              </a:rPr>
            </a:br>
            <a:endParaRPr lang="en-US" sz="3600" dirty="0"/>
          </a:p>
        </p:txBody>
      </p:sp>
      <p:sp>
        <p:nvSpPr>
          <p:cNvPr id="3" name="Slide Number Placeholder 2">
            <a:extLst>
              <a:ext uri="{FF2B5EF4-FFF2-40B4-BE49-F238E27FC236}">
                <a16:creationId xmlns:a16="http://schemas.microsoft.com/office/drawing/2014/main" id="{81471406-CDF0-48EA-AB71-E38FB9D444D7}"/>
              </a:ext>
            </a:extLst>
          </p:cNvPr>
          <p:cNvSpPr>
            <a:spLocks noGrp="1"/>
          </p:cNvSpPr>
          <p:nvPr>
            <p:ph type="sldNum" sz="quarter" idx="10"/>
          </p:nvPr>
        </p:nvSpPr>
        <p:spPr>
          <a:xfrm>
            <a:off x="10911710" y="6359603"/>
            <a:ext cx="97549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218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53A50-A7F9-4BDC-9603-963DBFB7A79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NET PREMIUMS WITH THE ARP SUBSIDIES</a:t>
            </a:r>
          </a:p>
        </p:txBody>
      </p:sp>
      <p:sp>
        <p:nvSpPr>
          <p:cNvPr id="5" name="Text Placeholder 4">
            <a:extLst>
              <a:ext uri="{FF2B5EF4-FFF2-40B4-BE49-F238E27FC236}">
                <a16:creationId xmlns:a16="http://schemas.microsoft.com/office/drawing/2014/main" id="{48E19EAD-E0C3-4100-96ED-D03EC0AA4B4F}"/>
              </a:ext>
            </a:extLst>
          </p:cNvPr>
          <p:cNvSpPr>
            <a:spLocks noGrp="1"/>
          </p:cNvSpPr>
          <p:nvPr>
            <p:ph type="body" sz="quarter" idx="10"/>
          </p:nvPr>
        </p:nvSpPr>
        <p:spPr>
          <a:xfrm>
            <a:off x="304799" y="1631831"/>
            <a:ext cx="4292036" cy="4555055"/>
          </a:xfrm>
        </p:spPr>
        <p:txBody>
          <a:bodyPr/>
          <a:lstStyle/>
          <a:p>
            <a:r>
              <a:rPr lang="en-US" sz="2000" dirty="0">
                <a:solidFill>
                  <a:srgbClr val="646065"/>
                </a:solidFill>
                <a:latin typeface="Arial" panose="020B0604020202020204" pitchFamily="34" charset="0"/>
                <a:cs typeface="Arial" panose="020B0604020202020204" pitchFamily="34" charset="0"/>
              </a:rPr>
              <a:t>With enhanced subsidies available through the American Rescue Plan, nearly a quarter of subsidized enrollees had a $0 monthly net premium in 2022.</a:t>
            </a:r>
          </a:p>
          <a:p>
            <a:r>
              <a:rPr lang="en-US" sz="2000" dirty="0">
                <a:solidFill>
                  <a:srgbClr val="646065"/>
                </a:solidFill>
                <a:latin typeface="Arial" panose="020B0604020202020204" pitchFamily="34" charset="0"/>
                <a:cs typeface="Arial" panose="020B0604020202020204" pitchFamily="34" charset="0"/>
              </a:rPr>
              <a:t>Nearly half of enrollees pay $50 or less per month.</a:t>
            </a:r>
          </a:p>
          <a:p>
            <a:endParaRPr lang="en-US" sz="2400" u="sng" dirty="0">
              <a:solidFill>
                <a:srgbClr val="646065"/>
              </a:solidFill>
            </a:endParaRPr>
          </a:p>
          <a:p>
            <a:pPr marL="457189" indent="-457189">
              <a:buFont typeface="Arial" panose="020B0604020202020204" pitchFamily="34" charset="0"/>
              <a:buChar char="•"/>
            </a:pPr>
            <a:endParaRPr lang="en-US" sz="2400" dirty="0"/>
          </a:p>
        </p:txBody>
      </p:sp>
      <p:graphicFrame>
        <p:nvGraphicFramePr>
          <p:cNvPr id="7" name="Chart 6">
            <a:extLst>
              <a:ext uri="{FF2B5EF4-FFF2-40B4-BE49-F238E27FC236}">
                <a16:creationId xmlns:a16="http://schemas.microsoft.com/office/drawing/2014/main" id="{F73EFF2A-92A6-415C-8E68-5803D8DAA9E8}"/>
              </a:ext>
            </a:extLst>
          </p:cNvPr>
          <p:cNvGraphicFramePr>
            <a:graphicFrameLocks/>
          </p:cNvGraphicFramePr>
          <p:nvPr/>
        </p:nvGraphicFramePr>
        <p:xfrm>
          <a:off x="4795520" y="1354667"/>
          <a:ext cx="6990080" cy="442524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526C632-BACD-4A2B-9623-581F2DF15B7E}"/>
              </a:ext>
            </a:extLst>
          </p:cNvPr>
          <p:cNvSpPr txBox="1"/>
          <p:nvPr/>
        </p:nvSpPr>
        <p:spPr>
          <a:xfrm>
            <a:off x="1423222" y="5930341"/>
            <a:ext cx="10602524" cy="256545"/>
          </a:xfrm>
          <a:prstGeom prst="rect">
            <a:avLst/>
          </a:prstGeom>
          <a:noFill/>
        </p:spPr>
        <p:txBody>
          <a:bodyPr wrap="square" rtlCol="0">
            <a:spAutoFit/>
          </a:bodyPr>
          <a:lstStyle/>
          <a:p>
            <a:r>
              <a:rPr lang="en-US" sz="1067" dirty="0">
                <a:solidFill>
                  <a:srgbClr val="646065"/>
                </a:solidFill>
                <a:latin typeface="Arial" panose="020B0604020202020204" pitchFamily="34" charset="0"/>
                <a:cs typeface="Arial" panose="020B0604020202020204" pitchFamily="34" charset="0"/>
              </a:rPr>
              <a:t>Source: Snapshot of May 2022 Covered California enrollment, among individuals receiving monthly APTC. Premiums reflect net of subsidy cost per member per month.</a:t>
            </a:r>
          </a:p>
        </p:txBody>
      </p:sp>
    </p:spTree>
    <p:extLst>
      <p:ext uri="{BB962C8B-B14F-4D97-AF65-F5344CB8AC3E}">
        <p14:creationId xmlns:p14="http://schemas.microsoft.com/office/powerpoint/2010/main" val="409041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E5A6-4B90-42E1-A2F2-CD3C6E9F57CD}"/>
              </a:ext>
            </a:extLst>
          </p:cNvPr>
          <p:cNvSpPr>
            <a:spLocks noGrp="1"/>
          </p:cNvSpPr>
          <p:nvPr>
            <p:ph type="title"/>
          </p:nvPr>
        </p:nvSpPr>
        <p:spPr/>
        <p:txBody>
          <a:bodyPr/>
          <a:lstStyle/>
          <a:p>
            <a:r>
              <a:rPr lang="en-US" dirty="0"/>
              <a:t>INCREASED AFFORDABILITY WITH THE PASSAGE OF THE IRA</a:t>
            </a:r>
          </a:p>
        </p:txBody>
      </p:sp>
      <p:sp>
        <p:nvSpPr>
          <p:cNvPr id="3" name="Slide Number Placeholder 2">
            <a:extLst>
              <a:ext uri="{FF2B5EF4-FFF2-40B4-BE49-F238E27FC236}">
                <a16:creationId xmlns:a16="http://schemas.microsoft.com/office/drawing/2014/main" id="{9EAE6B36-5961-4C63-9CDC-C74CAEFA0EE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46628-1A01-9741-8A8B-916D51547CC7}" type="slidenum">
              <a:rPr kumimoji="0" lang="en-US" sz="933" b="1" i="0" u="none" strike="noStrike" kern="1200" cap="none" spc="0" normalizeH="0" baseline="0" noProof="0" smtClean="0">
                <a:ln>
                  <a:noFill/>
                </a:ln>
                <a:solidFill>
                  <a:srgbClr val="554D56"/>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33" b="1" i="0" u="none" strike="noStrike" kern="1200" cap="none" spc="0" normalizeH="0" baseline="0" noProof="0" dirty="0">
              <a:ln>
                <a:noFill/>
              </a:ln>
              <a:solidFill>
                <a:srgbClr val="554D56"/>
              </a:solidFill>
              <a:effectLst/>
              <a:uLnTx/>
              <a:uFillTx/>
              <a:latin typeface="Arial"/>
              <a:ea typeface="+mn-ea"/>
              <a:cs typeface="Arial"/>
            </a:endParaRPr>
          </a:p>
        </p:txBody>
      </p:sp>
      <p:sp>
        <p:nvSpPr>
          <p:cNvPr id="4" name="Text Placeholder 3">
            <a:extLst>
              <a:ext uri="{FF2B5EF4-FFF2-40B4-BE49-F238E27FC236}">
                <a16:creationId xmlns:a16="http://schemas.microsoft.com/office/drawing/2014/main" id="{35DF7B23-E0E2-4DC9-B917-12859DE92DF3}"/>
              </a:ext>
            </a:extLst>
          </p:cNvPr>
          <p:cNvSpPr>
            <a:spLocks noGrp="1"/>
          </p:cNvSpPr>
          <p:nvPr>
            <p:ph type="body" sz="quarter" idx="10"/>
          </p:nvPr>
        </p:nvSpPr>
        <p:spPr>
          <a:xfrm>
            <a:off x="291707" y="918204"/>
            <a:ext cx="3768231" cy="4817777"/>
          </a:xfrm>
        </p:spPr>
        <p:txBody>
          <a:bodyPr>
            <a:normAutofit/>
          </a:bodyPr>
          <a:lstStyle/>
          <a:p>
            <a:r>
              <a:rPr lang="en-US" sz="2000" dirty="0">
                <a:solidFill>
                  <a:srgbClr val="646065"/>
                </a:solidFill>
              </a:rPr>
              <a:t>Without the subsidy extension, middle income consumers would have no longer received any federal financial assistance. </a:t>
            </a:r>
          </a:p>
          <a:p>
            <a:r>
              <a:rPr lang="en-US" sz="2000" dirty="0">
                <a:solidFill>
                  <a:srgbClr val="646065"/>
                </a:solidFill>
              </a:rPr>
              <a:t>Now, middle income consumers who are eligible for financial help will save an average of $324 on their monthly premiums.</a:t>
            </a:r>
          </a:p>
        </p:txBody>
      </p:sp>
      <p:graphicFrame>
        <p:nvGraphicFramePr>
          <p:cNvPr id="10" name="Chart 9">
            <a:extLst>
              <a:ext uri="{FF2B5EF4-FFF2-40B4-BE49-F238E27FC236}">
                <a16:creationId xmlns:a16="http://schemas.microsoft.com/office/drawing/2014/main" id="{8B3CECB4-0991-42A2-BC5D-5B937EF08718}"/>
              </a:ext>
            </a:extLst>
          </p:cNvPr>
          <p:cNvGraphicFramePr>
            <a:graphicFrameLocks/>
          </p:cNvGraphicFramePr>
          <p:nvPr/>
        </p:nvGraphicFramePr>
        <p:xfrm>
          <a:off x="4298809" y="1219201"/>
          <a:ext cx="7739168" cy="462066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328781D-8C9E-4930-BCFD-D2FAFA5D5E8C}"/>
              </a:ext>
            </a:extLst>
          </p:cNvPr>
          <p:cNvSpPr txBox="1"/>
          <p:nvPr/>
        </p:nvSpPr>
        <p:spPr>
          <a:xfrm>
            <a:off x="4528458" y="5674361"/>
            <a:ext cx="7358741" cy="7491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46065"/>
                </a:solidFill>
                <a:effectLst/>
                <a:uLnTx/>
                <a:uFillTx/>
                <a:latin typeface="Arial" panose="020B0604020202020204" pitchFamily="34" charset="0"/>
                <a:ea typeface="+mn-ea"/>
                <a:cs typeface="Arial" panose="020B0604020202020204" pitchFamily="34" charset="0"/>
              </a:rPr>
              <a:t>Source: Snapshot of May 2022 Covered California enrollment, among individuals receiving monthly APTC. Premiums reflect net of subsidy cost per member per month, using preliminary 2023 rates. Individuals who can purchase a benchmark silver plan at cost below the maximum percentage of income set by program rules are not included in these estimates.</a:t>
            </a:r>
          </a:p>
        </p:txBody>
      </p:sp>
      <p:sp>
        <p:nvSpPr>
          <p:cNvPr id="5" name="Right Bracket 4">
            <a:extLst>
              <a:ext uri="{FF2B5EF4-FFF2-40B4-BE49-F238E27FC236}">
                <a16:creationId xmlns:a16="http://schemas.microsoft.com/office/drawing/2014/main" id="{22ABCBF9-644A-4FD0-8DF7-5DAFAC12EEAC}"/>
              </a:ext>
            </a:extLst>
          </p:cNvPr>
          <p:cNvSpPr/>
          <p:nvPr/>
        </p:nvSpPr>
        <p:spPr>
          <a:xfrm>
            <a:off x="5770880" y="2691272"/>
            <a:ext cx="117405" cy="935593"/>
          </a:xfrm>
          <a:prstGeom prst="rightBracket">
            <a:avLst/>
          </a:pr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E910C77F-EEFF-43C2-8147-5FC6584F49B1}"/>
              </a:ext>
            </a:extLst>
          </p:cNvPr>
          <p:cNvSpPr txBox="1"/>
          <p:nvPr/>
        </p:nvSpPr>
        <p:spPr>
          <a:xfrm>
            <a:off x="5838611" y="2664177"/>
            <a:ext cx="618631" cy="543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$324 </a:t>
            </a:r>
            <a:r>
              <a:rPr kumimoji="0" lang="en-US" sz="933"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less per month</a:t>
            </a:r>
            <a:endParaRPr kumimoji="0" lang="en-US" sz="1067"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16" name="Right Bracket 15">
            <a:extLst>
              <a:ext uri="{FF2B5EF4-FFF2-40B4-BE49-F238E27FC236}">
                <a16:creationId xmlns:a16="http://schemas.microsoft.com/office/drawing/2014/main" id="{9649BAA3-106F-4C9A-B956-91E1E081BD6A}"/>
              </a:ext>
            </a:extLst>
          </p:cNvPr>
          <p:cNvSpPr/>
          <p:nvPr/>
        </p:nvSpPr>
        <p:spPr>
          <a:xfrm>
            <a:off x="7513760" y="2822415"/>
            <a:ext cx="117405" cy="1009357"/>
          </a:xfrm>
          <a:prstGeom prst="rightBracket">
            <a:avLst/>
          </a:pr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E27C2656-7827-4E2F-BF68-2F5CA80D18F3}"/>
              </a:ext>
            </a:extLst>
          </p:cNvPr>
          <p:cNvSpPr txBox="1"/>
          <p:nvPr/>
        </p:nvSpPr>
        <p:spPr>
          <a:xfrm>
            <a:off x="7590157" y="2790795"/>
            <a:ext cx="618631" cy="543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$346 </a:t>
            </a:r>
            <a:r>
              <a:rPr kumimoji="0" lang="en-US" sz="933"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less per month</a:t>
            </a:r>
            <a:endParaRPr kumimoji="0" lang="en-US" sz="1067"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6" name="Right Bracket 5">
            <a:extLst>
              <a:ext uri="{FF2B5EF4-FFF2-40B4-BE49-F238E27FC236}">
                <a16:creationId xmlns:a16="http://schemas.microsoft.com/office/drawing/2014/main" id="{DEE266E5-0C75-4A33-B8C8-B771F6152659}"/>
              </a:ext>
            </a:extLst>
          </p:cNvPr>
          <p:cNvSpPr/>
          <p:nvPr/>
        </p:nvSpPr>
        <p:spPr>
          <a:xfrm>
            <a:off x="9254836" y="2664178"/>
            <a:ext cx="117405" cy="874127"/>
          </a:xfrm>
          <a:prstGeom prst="rightBracket">
            <a:avLst/>
          </a:pr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B63C680A-0219-44F9-94F7-003676FD2C02}"/>
              </a:ext>
            </a:extLst>
          </p:cNvPr>
          <p:cNvSpPr txBox="1"/>
          <p:nvPr/>
        </p:nvSpPr>
        <p:spPr>
          <a:xfrm>
            <a:off x="9298269" y="2601552"/>
            <a:ext cx="618631" cy="543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$317 </a:t>
            </a:r>
            <a:r>
              <a:rPr kumimoji="0" lang="en-US" sz="933"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less per month</a:t>
            </a:r>
            <a:endParaRPr kumimoji="0" lang="en-US" sz="1067"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
        <p:nvSpPr>
          <p:cNvPr id="23" name="Right Bracket 22">
            <a:extLst>
              <a:ext uri="{FF2B5EF4-FFF2-40B4-BE49-F238E27FC236}">
                <a16:creationId xmlns:a16="http://schemas.microsoft.com/office/drawing/2014/main" id="{1EC63ADB-405E-4894-AAE5-CD59DF839C45}"/>
              </a:ext>
            </a:extLst>
          </p:cNvPr>
          <p:cNvSpPr/>
          <p:nvPr/>
        </p:nvSpPr>
        <p:spPr>
          <a:xfrm>
            <a:off x="10982036" y="2318327"/>
            <a:ext cx="86867" cy="828355"/>
          </a:xfrm>
          <a:prstGeom prst="rightBracket">
            <a:avLst/>
          </a:pr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C4003A9B-E12D-4833-8663-AC6CCC3AA912}"/>
              </a:ext>
            </a:extLst>
          </p:cNvPr>
          <p:cNvSpPr txBox="1"/>
          <p:nvPr/>
        </p:nvSpPr>
        <p:spPr>
          <a:xfrm>
            <a:off x="11007241" y="2283388"/>
            <a:ext cx="618631" cy="5436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$279 </a:t>
            </a:r>
            <a:r>
              <a:rPr kumimoji="0" lang="en-US" sz="933"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rPr>
              <a:t>less per month</a:t>
            </a:r>
            <a:endParaRPr kumimoji="0" lang="en-US" sz="1067" b="0" i="0" u="none" strike="noStrike" kern="1200" cap="none" spc="0" normalizeH="0" baseline="0" noProof="0" dirty="0">
              <a:ln>
                <a:noFill/>
              </a:ln>
              <a:solidFill>
                <a:srgbClr val="C0504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6083756"/>
      </p:ext>
    </p:extLst>
  </p:cSld>
  <p:clrMapOvr>
    <a:masterClrMapping/>
  </p:clrMapOvr>
</p:sld>
</file>

<file path=ppt/theme/theme1.xml><?xml version="1.0" encoding="utf-8"?>
<a:theme xmlns:a="http://schemas.openxmlformats.org/drawingml/2006/main" name="7_CC Board Meeting Slides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vered California">
    <a:dk1>
      <a:srgbClr val="19B9CA"/>
    </a:dk1>
    <a:lt1>
      <a:srgbClr val="554D56"/>
    </a:lt1>
    <a:dk2>
      <a:srgbClr val="DCB626"/>
    </a:dk2>
    <a:lt2>
      <a:srgbClr val="417A65"/>
    </a:lt2>
    <a:accent1>
      <a:srgbClr val="2D77A4"/>
    </a:accent1>
    <a:accent2>
      <a:srgbClr val="D1D3D4"/>
    </a:accent2>
    <a:accent3>
      <a:srgbClr val="EFF0F1"/>
    </a:accent3>
    <a:accent4>
      <a:srgbClr val="D87333"/>
    </a:accent4>
    <a:accent5>
      <a:srgbClr val="A7D02F"/>
    </a:accent5>
    <a:accent6>
      <a:srgbClr val="CC7BAA"/>
    </a:accent6>
    <a:hlink>
      <a:srgbClr val="0563C1"/>
    </a:hlink>
    <a:folHlink>
      <a:srgbClr val="D1D3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overed California">
    <a:dk1>
      <a:srgbClr val="19B9CA"/>
    </a:dk1>
    <a:lt1>
      <a:srgbClr val="554D56"/>
    </a:lt1>
    <a:dk2>
      <a:srgbClr val="DCB626"/>
    </a:dk2>
    <a:lt2>
      <a:srgbClr val="417A65"/>
    </a:lt2>
    <a:accent1>
      <a:srgbClr val="2D77A4"/>
    </a:accent1>
    <a:accent2>
      <a:srgbClr val="D1D3D4"/>
    </a:accent2>
    <a:accent3>
      <a:srgbClr val="EFF0F1"/>
    </a:accent3>
    <a:accent4>
      <a:srgbClr val="D87333"/>
    </a:accent4>
    <a:accent5>
      <a:srgbClr val="A7D02F"/>
    </a:accent5>
    <a:accent6>
      <a:srgbClr val="CC7BAA"/>
    </a:accent6>
    <a:hlink>
      <a:srgbClr val="0563C1"/>
    </a:hlink>
    <a:folHlink>
      <a:srgbClr val="D1D3D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1ACB04BBFC3146A3D587E0A25B52A2" ma:contentTypeVersion="12" ma:contentTypeDescription="Create a new document." ma:contentTypeScope="" ma:versionID="7d17ac30efd403fb053a38ce0c241060">
  <xsd:schema xmlns:xsd="http://www.w3.org/2001/XMLSchema" xmlns:xs="http://www.w3.org/2001/XMLSchema" xmlns:p="http://schemas.microsoft.com/office/2006/metadata/properties" xmlns:ns3="9b769d5b-da80-443c-8c03-93befd180745" xmlns:ns4="09e0a79d-f40c-41ee-b90b-5ffeba146746" targetNamespace="http://schemas.microsoft.com/office/2006/metadata/properties" ma:root="true" ma:fieldsID="b9f5dd968b1af07565a4395aa0f3ae73" ns3:_="" ns4:_="">
    <xsd:import namespace="9b769d5b-da80-443c-8c03-93befd180745"/>
    <xsd:import namespace="09e0a79d-f40c-41ee-b90b-5ffeba1467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69d5b-da80-443c-8c03-93befd18074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e0a79d-f40c-41ee-b90b-5ffeba146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C2235D-DE7C-443D-B096-0D0F0C1F6DE7}">
  <ds:schemaRefs>
    <ds:schemaRef ds:uri="http://schemas.microsoft.com/office/2006/documentManagement/types"/>
    <ds:schemaRef ds:uri="http://purl.org/dc/terms/"/>
    <ds:schemaRef ds:uri="9b769d5b-da80-443c-8c03-93befd180745"/>
    <ds:schemaRef ds:uri="http://purl.org/dc/elements/1.1/"/>
    <ds:schemaRef ds:uri="09e0a79d-f40c-41ee-b90b-5ffeba146746"/>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3C4BEA1-027D-4FCF-81A3-1E62EBB5F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69d5b-da80-443c-8c03-93befd180745"/>
    <ds:schemaRef ds:uri="09e0a79d-f40c-41ee-b90b-5ffeba146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3AAA78-ED12-4EA3-B780-F61C4EA340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8365</TotalTime>
  <Words>2138</Words>
  <Application>Microsoft Office PowerPoint</Application>
  <PresentationFormat>Widescreen</PresentationFormat>
  <Paragraphs>210</Paragraphs>
  <Slides>30</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vt:lpstr>
      <vt:lpstr>Arial Black</vt:lpstr>
      <vt:lpstr>Calibri</vt:lpstr>
      <vt:lpstr>Courier New</vt:lpstr>
      <vt:lpstr>Helvetica</vt:lpstr>
      <vt:lpstr>Wingdings</vt:lpstr>
      <vt:lpstr>7_CC Board Meeting Slides 2018</vt:lpstr>
      <vt:lpstr>Custom Design</vt:lpstr>
      <vt:lpstr>PowerPoint Presentation</vt:lpstr>
      <vt:lpstr>THE AFFORDABLE CARE ACT   AND COVERED CALIFORNIA</vt:lpstr>
      <vt:lpstr>FEDERAL REFORMS UNDER THE AFFORDABLE CARE ACT</vt:lpstr>
      <vt:lpstr>COVERED CALIFORNIA’S ESTABLISHMENT AND GOVERNANCE </vt:lpstr>
      <vt:lpstr>COVERED CALIFORNIA’S MISSION AND CORE PRINCIPLES</vt:lpstr>
      <vt:lpstr>PowerPoint Presentation</vt:lpstr>
      <vt:lpstr>THE INFLATION REDUCTION ACT SUBSIDY EXTENSION </vt:lpstr>
      <vt:lpstr>NET PREMIUMS WITH THE ARP SUBSIDIES</vt:lpstr>
      <vt:lpstr>INCREASED AFFORDABILITY WITH THE PASSAGE OF THE IRA</vt:lpstr>
      <vt:lpstr>INFLATION REDUCTION ACT SUBSIDY EXTENSION</vt:lpstr>
      <vt:lpstr>PRODUCTS OFFERED THROUGH   COVERED CALIFORNIA</vt:lpstr>
      <vt:lpstr>2023 COVERED CALIFORNIA QUALIFIED HEALTH PLAN COMPANIES</vt:lpstr>
      <vt:lpstr>2023 FAMILY DENTAL AND VISION COMPANIES</vt:lpstr>
      <vt:lpstr>American Indian/Alaska Native Covered CA Plans</vt:lpstr>
      <vt:lpstr>ESSENTIAL HEALTH BENEFITS</vt:lpstr>
      <vt:lpstr>FINANCIAL ASSISTANCE ELIGIBILITY REQUIREMENTS</vt:lpstr>
      <vt:lpstr>PRICING REGIONS</vt:lpstr>
      <vt:lpstr>2023 HEALTH BENEFIT DESIGN BY METAL TIER</vt:lpstr>
      <vt:lpstr>2023 HEALTH BENEFIT DESIGN BY TABLE TIER</vt:lpstr>
      <vt:lpstr>OPEN AND SPECIAL ENROLLMENT</vt:lpstr>
      <vt:lpstr>ENROLLMENT WINDOWS</vt:lpstr>
      <vt:lpstr>SPECIAL ENROLLMENT EXAMPLES</vt:lpstr>
      <vt:lpstr>HELPING CONSUMERS ENROLL</vt:lpstr>
      <vt:lpstr>COVERED CALIFORNIA CERTIFIED AGENTS</vt:lpstr>
      <vt:lpstr>NAVIGATOR PROGRAM</vt:lpstr>
      <vt:lpstr>CONSUMER COLLATERAL MATERIALS</vt:lpstr>
      <vt:lpstr>COVERED CALIFORNIA ENROLLMENT DATA</vt:lpstr>
      <vt:lpstr>CASEWORK</vt:lpstr>
      <vt:lpstr>ESCALATING CONSTITUENT ISSUES</vt:lpstr>
      <vt:lpstr>FOR QUESTIONS OR TO REQUEST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Nichols, Ashley (CoveredCA)</dc:creator>
  <cp:lastModifiedBy>Horan, Kevin (CoveredCA)</cp:lastModifiedBy>
  <cp:revision>105</cp:revision>
  <dcterms:created xsi:type="dcterms:W3CDTF">2021-07-08T19:10:00Z</dcterms:created>
  <dcterms:modified xsi:type="dcterms:W3CDTF">2023-04-10T22:18:27Z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0x010100B41ACB04BBFC3146A3D587E0A25B52A2</vt:lpwstr>
  </property>
  <property fmtid="{D5CDD505-2E9C-101B-9397-08002B2CF9AE}" pid="3" name="MSIP_Label_1b8fe692-65eb-452b-9080-c3b135e23679_Enabled">
    <vt:lpwstr>true</vt:lpwstr>
  </property>
  <property fmtid="{D5CDD505-2E9C-101B-9397-08002B2CF9AE}" pid="4" name="MSIP_Label_1b8fe692-65eb-452b-9080-c3b135e23679_SetDate">
    <vt:lpwstr>2023-04-10T22:07:19Z</vt:lpwstr>
  </property>
  <property fmtid="{D5CDD505-2E9C-101B-9397-08002B2CF9AE}" pid="5" name="MSIP_Label_1b8fe692-65eb-452b-9080-c3b135e23679_Method">
    <vt:lpwstr>Standard</vt:lpwstr>
  </property>
  <property fmtid="{D5CDD505-2E9C-101B-9397-08002B2CF9AE}" pid="6" name="MSIP_Label_1b8fe692-65eb-452b-9080-c3b135e23679_Name">
    <vt:lpwstr>defa4170-0d19-0005-0004-bc88714345d2</vt:lpwstr>
  </property>
  <property fmtid="{D5CDD505-2E9C-101B-9397-08002B2CF9AE}" pid="7" name="MSIP_Label_1b8fe692-65eb-452b-9080-c3b135e23679_SiteId">
    <vt:lpwstr>466d2f7d-b142-4b9c-8cdd-eba5537a0f27</vt:lpwstr>
  </property>
  <property fmtid="{D5CDD505-2E9C-101B-9397-08002B2CF9AE}" pid="8" name="MSIP_Label_1b8fe692-65eb-452b-9080-c3b135e23679_ActionId">
    <vt:lpwstr>8efe1602-dc43-41b4-a509-80370dd9e1dd</vt:lpwstr>
  </property>
  <property fmtid="{D5CDD505-2E9C-101B-9397-08002B2CF9AE}" pid="9" name="MSIP_Label_1b8fe692-65eb-452b-9080-c3b135e23679_ContentBits">
    <vt:lpwstr>0</vt:lpwstr>
  </property>
</Properties>
</file>