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7" r:id="rId4"/>
    <p:sldId id="280" r:id="rId5"/>
    <p:sldId id="271" r:id="rId6"/>
    <p:sldId id="276" r:id="rId7"/>
    <p:sldId id="272" r:id="rId8"/>
    <p:sldId id="261" r:id="rId9"/>
    <p:sldId id="279" r:id="rId10"/>
    <p:sldId id="260" r:id="rId11"/>
    <p:sldId id="265" r:id="rId12"/>
    <p:sldId id="266" r:id="rId13"/>
    <p:sldId id="267" r:id="rId14"/>
    <p:sldId id="278"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pez, Lizelda (CoveredCA)" initials="LL(" lastIdx="2" clrIdx="0">
    <p:extLst>
      <p:ext uri="{19B8F6BF-5375-455C-9EA6-DF929625EA0E}">
        <p15:presenceInfo xmlns:p15="http://schemas.microsoft.com/office/powerpoint/2012/main" userId="S-1-5-21-2847421635-2626711533-3026931094-3141" providerId="AD"/>
      </p:ext>
    </p:extLst>
  </p:cmAuthor>
  <p:cmAuthor id="2" name="Blanchette, Angie (CoveredCA)" initials="BA(" lastIdx="3" clrIdx="1">
    <p:extLst>
      <p:ext uri="{19B8F6BF-5375-455C-9EA6-DF929625EA0E}">
        <p15:presenceInfo xmlns:p15="http://schemas.microsoft.com/office/powerpoint/2012/main" userId="S-1-5-21-2847421635-2626711533-3026931094-1254" providerId="AD"/>
      </p:ext>
    </p:extLst>
  </p:cmAuthor>
  <p:cmAuthor id="3" name="Lindelof, Kelsey (CoveredCA)" initials="LK(" lastIdx="1" clrIdx="2">
    <p:extLst>
      <p:ext uri="{19B8F6BF-5375-455C-9EA6-DF929625EA0E}">
        <p15:presenceInfo xmlns:p15="http://schemas.microsoft.com/office/powerpoint/2012/main" userId="S-1-5-21-2847421635-2626711533-3026931094-1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F6CC2B"/>
    <a:srgbClr val="05C5D4"/>
    <a:srgbClr val="2D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7319" autoAdjust="0"/>
  </p:normalViewPr>
  <p:slideViewPr>
    <p:cSldViewPr snapToGrid="0">
      <p:cViewPr varScale="1">
        <p:scale>
          <a:sx n="45" d="100"/>
          <a:sy n="45" d="100"/>
        </p:scale>
        <p:origin x="149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48"/>
    </p:cViewPr>
  </p:sorterViewPr>
  <p:notesViewPr>
    <p:cSldViewPr snapToGrid="0">
      <p:cViewPr varScale="1">
        <p:scale>
          <a:sx n="39" d="100"/>
          <a:sy n="39"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B29CA583-186F-4066-AEE3-CC725778BD92}" type="datetimeFigureOut">
              <a:rPr lang="en-US" smtClean="0"/>
              <a:t>2/9/2021</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C4C1F4C2-0F12-4CE1-BB85-3CEBA44614A9}" type="slidenum">
              <a:rPr lang="en-US" smtClean="0"/>
              <a:t>‹#›</a:t>
            </a:fld>
            <a:endParaRPr lang="en-US"/>
          </a:p>
        </p:txBody>
      </p:sp>
    </p:spTree>
    <p:extLst>
      <p:ext uri="{BB962C8B-B14F-4D97-AF65-F5344CB8AC3E}">
        <p14:creationId xmlns:p14="http://schemas.microsoft.com/office/powerpoint/2010/main" val="419927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8AE2993A-B772-4E2D-B052-46EBDD4B4ADB}" type="datetimeFigureOut">
              <a:rPr lang="en-US" smtClean="0"/>
              <a:t>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BAA203B-EF3F-4716-856C-AB69AFD75CC2}" type="slidenum">
              <a:rPr lang="en-US" smtClean="0"/>
              <a:t>‹#›</a:t>
            </a:fld>
            <a:endParaRPr lang="en-US"/>
          </a:p>
        </p:txBody>
      </p:sp>
    </p:spTree>
    <p:extLst>
      <p:ext uri="{BB962C8B-B14F-4D97-AF65-F5344CB8AC3E}">
        <p14:creationId xmlns:p14="http://schemas.microsoft.com/office/powerpoint/2010/main" val="101334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00" indent="-349400">
              <a:buFont typeface="Arial" panose="020B0604020202020204" pitchFamily="34" charset="0"/>
              <a:buChar char="•"/>
            </a:pPr>
            <a:r>
              <a:rPr lang="en-US" dirty="0"/>
              <a:t>Covered California is the state’s health</a:t>
            </a:r>
            <a:r>
              <a:rPr lang="en-US" baseline="0" dirty="0"/>
              <a:t> insurance marketplace where Californians can find affordable, high-quality insurance. Being covered is the best plan, especially when it comes to health insurance during this </a:t>
            </a:r>
            <a:r>
              <a:rPr lang="en-US" baseline="0"/>
              <a:t>COVID-19 pandemic. </a:t>
            </a:r>
            <a:r>
              <a:rPr lang="en-US" dirty="0"/>
              <a:t>Consumers can purchase health</a:t>
            </a:r>
            <a:r>
              <a:rPr lang="en-US" baseline="0" dirty="0"/>
              <a:t> i</a:t>
            </a:r>
            <a:r>
              <a:rPr lang="en-US" dirty="0"/>
              <a:t>nsurance from well-known, brand-name carriers, such as Kaiser</a:t>
            </a:r>
            <a:r>
              <a:rPr lang="en-US" baseline="0" dirty="0"/>
              <a:t> Permanente and </a:t>
            </a:r>
            <a:r>
              <a:rPr lang="en-US" dirty="0"/>
              <a:t>Blue</a:t>
            </a:r>
            <a:r>
              <a:rPr lang="en-US" baseline="0" dirty="0"/>
              <a:t> Shield of California, and most receive financial help to assist in paying their monthly premiums.</a:t>
            </a:r>
          </a:p>
          <a:p>
            <a:pPr marL="349400" marR="0" lvl="0" indent="-34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On the heels of the recent announcement by President Joe Biden to strengthen the Affordable Care Act, Covered California has established a special-enrollment period beginning in February 2021 through May 15, 2021 to give any uninsured Californians more opportunities to sign up for health care coverage, as the country continues to grapple with the COVID-19 pandemic and economic recession. .</a:t>
            </a:r>
          </a:p>
          <a:p>
            <a:pPr marL="349400" indent="-349400">
              <a:buFont typeface="Arial" panose="020B0604020202020204" pitchFamily="34" charset="0"/>
              <a:buChar char="•"/>
            </a:pPr>
            <a:r>
              <a:rPr lang="en-US" b="1" dirty="0">
                <a:solidFill>
                  <a:schemeClr val="tx1"/>
                </a:solidFill>
              </a:rPr>
              <a:t>Covered California estimates that nearly a million consumers could be eligible for a new state subsidy program that lowers the cost of their health care coverage.</a:t>
            </a:r>
          </a:p>
          <a:p>
            <a:pPr marL="349400" indent="-349400">
              <a:buFont typeface="Arial" panose="020B0604020202020204" pitchFamily="34" charset="0"/>
              <a:buChar char="•"/>
            </a:pPr>
            <a:r>
              <a:rPr lang="en-US" b="1" u="none" baseline="0" dirty="0">
                <a:solidFill>
                  <a:schemeClr val="tx1"/>
                </a:solidFill>
              </a:rPr>
              <a:t>And it’s vital that Black Californians have health coverage right now during this age of COVID-19, because Blacks have higher rates of getting the coronavirus than any other ethnic group. This is because Blacks suffer from higher incidences of diabetes, high blood pressure, asthma, cancer and other chronic diseases. In addition, many Blacks are essential workers and must report to work in person, and therefore have more exposure to the virus.</a:t>
            </a:r>
          </a:p>
          <a:p>
            <a:pPr marL="349400" indent="-349400">
              <a:buFont typeface="Arial" panose="020B0604020202020204" pitchFamily="34" charset="0"/>
              <a:buChar char="•"/>
            </a:pPr>
            <a:r>
              <a:rPr lang="en-US" b="1" u="none" baseline="0" dirty="0">
                <a:solidFill>
                  <a:schemeClr val="tx1"/>
                </a:solidFill>
              </a:rPr>
              <a:t>And In terms of health care costs, what happens if you get the coronavirus, break your leg, or your child falls and needs stitches – if you DON’T have health insurance? That’s right, it will cost you thousands of dollars in medical expenses, and may put you and your family in financial debt, which may even lead to bankruptcy.</a:t>
            </a:r>
            <a:endParaRPr lang="en-US" u="none" baseline="0" dirty="0">
              <a:solidFill>
                <a:schemeClr val="tx1"/>
              </a:solidFill>
            </a:endParaRPr>
          </a:p>
          <a:p>
            <a:pPr marL="349400" indent="-349400">
              <a:buFont typeface="Arial" panose="020B0604020202020204" pitchFamily="34" charset="0"/>
              <a:buChar char="•"/>
            </a:pPr>
            <a:r>
              <a:rPr lang="en-US" b="1" dirty="0">
                <a:solidFill>
                  <a:schemeClr val="tx1"/>
                </a:solidFill>
              </a:rPr>
              <a:t>Well. know that Covered California is in your corner! And more financial help is available to more Californians than ever before greatly reduce their monthly health care costs and help ensure they get the health coverage they need.</a:t>
            </a:r>
          </a:p>
          <a:p>
            <a:pPr marL="349400" indent="-349400">
              <a:buFont typeface="Arial" panose="020B0604020202020204" pitchFamily="34" charset="0"/>
              <a:buChar char="•"/>
            </a:pPr>
            <a:r>
              <a:rPr lang="en-US" dirty="0">
                <a:solidFill>
                  <a:schemeClr val="tx1"/>
                </a:solidFill>
              </a:rPr>
              <a:t>Having health insurance in place to help cover the cost of “life’s unexpected m</a:t>
            </a:r>
            <a:r>
              <a:rPr lang="en-US" dirty="0"/>
              <a:t>oments” provides financial protection for you and your family, and will give you peace of mind knowing you'll have it when you need it! </a:t>
            </a:r>
          </a:p>
          <a:p>
            <a:pPr marL="349400" indent="-349400">
              <a:buFont typeface="Arial" panose="020B0604020202020204" pitchFamily="34" charset="0"/>
              <a:buChar char="•"/>
            </a:pPr>
            <a:r>
              <a:rPr lang="en-US" b="1" dirty="0"/>
              <a:t>And state law requires Californians to have health insurance coverage in 2021 , or face a penalty unless you qualify for an exemption. In general, the penalty will be at least $750 for individuals, half that amount for children, and approximately $2,250 for a family of four. And that’s not cheap!</a:t>
            </a:r>
          </a:p>
          <a:p>
            <a:endParaRPr lang="en-US" sz="2100" dirty="0"/>
          </a:p>
        </p:txBody>
      </p:sp>
      <p:sp>
        <p:nvSpPr>
          <p:cNvPr id="4" name="Slide Number Placeholder 3"/>
          <p:cNvSpPr>
            <a:spLocks noGrp="1"/>
          </p:cNvSpPr>
          <p:nvPr>
            <p:ph type="sldNum" sz="quarter" idx="10"/>
          </p:nvPr>
        </p:nvSpPr>
        <p:spPr/>
        <p:txBody>
          <a:bodyPr/>
          <a:lstStyle/>
          <a:p>
            <a:fld id="{CBAA203B-EF3F-4716-856C-AB69AFD75CC2}" type="slidenum">
              <a:rPr lang="en-US" smtClean="0"/>
              <a:t>1</a:t>
            </a:fld>
            <a:endParaRPr lang="en-US"/>
          </a:p>
        </p:txBody>
      </p:sp>
    </p:spTree>
    <p:extLst>
      <p:ext uri="{BB962C8B-B14F-4D97-AF65-F5344CB8AC3E}">
        <p14:creationId xmlns:p14="http://schemas.microsoft.com/office/powerpoint/2010/main" val="1942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3"/>
              </a:spcAft>
            </a:pPr>
            <a:r>
              <a:rPr lang="en-US" dirty="0"/>
              <a:t>If you are eligible for Covered California, financial help is available to greatly help reduce your monthly health care costs. There’s no reason to leave your money on the table by refusing to sign</a:t>
            </a:r>
            <a:r>
              <a:rPr lang="en-US" baseline="0" dirty="0"/>
              <a:t> up</a:t>
            </a:r>
            <a:r>
              <a:rPr lang="en-US" dirty="0"/>
              <a:t>.  </a:t>
            </a:r>
          </a:p>
          <a:p>
            <a:pPr>
              <a:spcAft>
                <a:spcPts val="593"/>
              </a:spcAft>
            </a:pPr>
            <a:endParaRPr lang="en-US" dirty="0"/>
          </a:p>
          <a:p>
            <a:pPr marL="332781" indent="-332781">
              <a:lnSpc>
                <a:spcPct val="108000"/>
              </a:lnSpc>
              <a:spcAft>
                <a:spcPts val="1780"/>
              </a:spcAft>
            </a:pPr>
            <a:r>
              <a:rPr lang="en-US" dirty="0">
                <a:latin typeface="Arial" charset="0"/>
                <a:ea typeface="Arial" charset="0"/>
                <a:cs typeface="Arial" charset="0"/>
              </a:rPr>
              <a:t>About 67,000 Black Californians are eligible to sign</a:t>
            </a:r>
            <a:r>
              <a:rPr lang="en-US" baseline="0" dirty="0">
                <a:latin typeface="Arial" charset="0"/>
                <a:ea typeface="Arial" charset="0"/>
                <a:cs typeface="Arial" charset="0"/>
              </a:rPr>
              <a:t> up</a:t>
            </a:r>
            <a:r>
              <a:rPr lang="en-US" dirty="0">
                <a:latin typeface="Arial" charset="0"/>
                <a:ea typeface="Arial" charset="0"/>
                <a:cs typeface="Arial" charset="0"/>
              </a:rPr>
              <a:t> for health coverage and receive financial help, but have not yet enrolled in a Covered California health plan.</a:t>
            </a:r>
          </a:p>
          <a:p>
            <a:pPr marL="332781" indent="-332781">
              <a:lnSpc>
                <a:spcPct val="108000"/>
              </a:lnSpc>
              <a:spcAft>
                <a:spcPts val="1780"/>
              </a:spcAft>
            </a:pPr>
            <a:endParaRPr lang="en-US" dirty="0">
              <a:latin typeface="Arial" charset="0"/>
              <a:ea typeface="Arial" charset="0"/>
              <a:cs typeface="Arial" charset="0"/>
            </a:endParaRPr>
          </a:p>
          <a:p>
            <a:pPr>
              <a:spcAft>
                <a:spcPts val="593"/>
              </a:spcAft>
            </a:pPr>
            <a:r>
              <a:rPr lang="en-US" dirty="0"/>
              <a:t>Coping without health insurance is unnecessary and risky: If you’re eligible, please take advantage of the money available to you and sign</a:t>
            </a:r>
            <a:r>
              <a:rPr lang="en-US" baseline="0" dirty="0"/>
              <a:t> up</a:t>
            </a:r>
            <a:r>
              <a:rPr lang="en-US" dirty="0"/>
              <a:t> right away; if you know someone who is eligible, please tell them what you’ve heard today and encourage them to get signed</a:t>
            </a:r>
            <a:r>
              <a:rPr lang="en-US" baseline="0" dirty="0"/>
              <a:t> up</a:t>
            </a:r>
            <a:r>
              <a:rPr lang="en-US" dirty="0"/>
              <a:t>. </a:t>
            </a:r>
          </a:p>
          <a:p>
            <a:pPr>
              <a:spcAft>
                <a:spcPts val="593"/>
              </a:spcAft>
            </a:pPr>
            <a:endParaRPr lang="en-US" dirty="0"/>
          </a:p>
          <a:p>
            <a:pPr>
              <a:spcAft>
                <a:spcPts val="593"/>
              </a:spcAft>
            </a:pPr>
            <a:r>
              <a:rPr lang="en-US" dirty="0"/>
              <a:t>You may be asking yourself why this is so important.  It’s important because your life is important and you matter, especially during this era of COVID-19</a:t>
            </a:r>
          </a:p>
          <a:p>
            <a:pPr>
              <a:spcAft>
                <a:spcPts val="593"/>
              </a:spcAft>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10</a:t>
            </a:fld>
            <a:endParaRPr lang="en-US" dirty="0"/>
          </a:p>
        </p:txBody>
      </p:sp>
    </p:spTree>
    <p:extLst>
      <p:ext uri="{BB962C8B-B14F-4D97-AF65-F5344CB8AC3E}">
        <p14:creationId xmlns:p14="http://schemas.microsoft.com/office/powerpoint/2010/main" val="371293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0938"/>
            <a:ext cx="5575300" cy="3136900"/>
          </a:xfrm>
        </p:spPr>
      </p:sp>
      <p:sp>
        <p:nvSpPr>
          <p:cNvPr id="3" name="Notes Placeholder 2"/>
          <p:cNvSpPr>
            <a:spLocks noGrp="1"/>
          </p:cNvSpPr>
          <p:nvPr>
            <p:ph type="body" idx="1"/>
          </p:nvPr>
        </p:nvSpPr>
        <p:spPr/>
        <p:txBody>
          <a:bodyPr/>
          <a:lstStyle/>
          <a:p>
            <a:r>
              <a:rPr lang="en-US" dirty="0"/>
              <a:t>Our goal is to create a community in which everyone is insured, and having health care insurance becomes a way of life. </a:t>
            </a:r>
          </a:p>
          <a:p>
            <a:endParaRPr lang="en-US" dirty="0"/>
          </a:p>
          <a:p>
            <a:r>
              <a:rPr lang="en-US" dirty="0"/>
              <a:t>That’s why our church is working with Covered California to make sure no one is without health insurance in our state. </a:t>
            </a:r>
          </a:p>
          <a:p>
            <a:endParaRPr lang="en-US" dirty="0"/>
          </a:p>
          <a:p>
            <a:pPr marL="174700" indent="-174700">
              <a:spcAft>
                <a:spcPts val="297"/>
              </a:spcAft>
              <a:buFont typeface="Arial" panose="020B0604020202020204" pitchFamily="34" charset="0"/>
              <a:buChar char="•"/>
            </a:pPr>
            <a:r>
              <a:rPr lang="en-US" dirty="0"/>
              <a:t>Just as our lives are assured for all eternity through the gift of salvation, we must be good stewards here on the earth and insure our lives here and now.  </a:t>
            </a:r>
          </a:p>
          <a:p>
            <a:pPr marL="174700" indent="-174700">
              <a:spcAft>
                <a:spcPts val="297"/>
              </a:spcAft>
              <a:buFont typeface="Arial" panose="020B0604020202020204" pitchFamily="34" charset="0"/>
              <a:buChar char="•"/>
            </a:pPr>
            <a:r>
              <a:rPr lang="en-US" dirty="0"/>
              <a:t>Being a good steward means that we are to take care of our body, which is the temple of the Holy Spirit, according to 1 Corinthians 6:19.</a:t>
            </a:r>
          </a:p>
          <a:p>
            <a:pPr marL="174700" indent="-174700">
              <a:buFont typeface="Arial" panose="020B0604020202020204" pitchFamily="34" charset="0"/>
              <a:buChar char="•"/>
            </a:pPr>
            <a:r>
              <a:rPr lang="en-US" dirty="0"/>
              <a:t>When we talk about good health, we are talking about economic stability, social stability, and family stability; all these things are connected and health care doesn’t stand apart from them.  </a:t>
            </a:r>
          </a:p>
          <a:p>
            <a:endParaRPr lang="en-US" dirty="0"/>
          </a:p>
          <a:p>
            <a:r>
              <a:rPr lang="en-US" dirty="0"/>
              <a:t>So we encourage you to walk by faith and not by sight, and please get enrolled today.</a:t>
            </a:r>
          </a:p>
        </p:txBody>
      </p:sp>
      <p:sp>
        <p:nvSpPr>
          <p:cNvPr id="4" name="Slide Number Placeholder 3"/>
          <p:cNvSpPr>
            <a:spLocks noGrp="1"/>
          </p:cNvSpPr>
          <p:nvPr>
            <p:ph type="sldNum" sz="quarter" idx="10"/>
          </p:nvPr>
        </p:nvSpPr>
        <p:spPr/>
        <p:txBody>
          <a:bodyPr/>
          <a:lstStyle/>
          <a:p>
            <a:fld id="{CBAA203B-EF3F-4716-856C-AB69AFD75CC2}" type="slidenum">
              <a:rPr lang="en-US" smtClean="0"/>
              <a:t>11</a:t>
            </a:fld>
            <a:endParaRPr lang="en-US"/>
          </a:p>
        </p:txBody>
      </p:sp>
    </p:spTree>
    <p:extLst>
      <p:ext uri="{BB962C8B-B14F-4D97-AF65-F5344CB8AC3E}">
        <p14:creationId xmlns:p14="http://schemas.microsoft.com/office/powerpoint/2010/main" val="149557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a:t>
            </a:r>
          </a:p>
          <a:p>
            <a:endParaRPr lang="en-US" dirty="0"/>
          </a:p>
          <a:p>
            <a:pPr marL="621609" lvl="1" indent="-169530">
              <a:buFont typeface="Arial" panose="020B0604020202020204" pitchFamily="34" charset="0"/>
              <a:buChar char="•"/>
            </a:pPr>
            <a:r>
              <a:rPr lang="en-US" dirty="0"/>
              <a:t>If you</a:t>
            </a:r>
            <a:r>
              <a:rPr lang="en-US" baseline="0" dirty="0"/>
              <a:t> currently don’t have health insurance, you can enroll for Covered California coverage through a Special Enrollment period underway from February 2021 through May 15, 2021, due to the coronavirus pandemic.</a:t>
            </a:r>
            <a:endParaRPr lang="en-US" dirty="0"/>
          </a:p>
          <a:p>
            <a:pPr marL="621609" lvl="1" indent="-169530">
              <a:buFont typeface="Arial" panose="020B0604020202020204" pitchFamily="34" charset="0"/>
              <a:buChar char="•"/>
            </a:pPr>
            <a:r>
              <a:rPr lang="en-US" dirty="0"/>
              <a:t>If you’re having a baby, getting married, lost your job and have no health  insurance, or are turning 26 years old, you can also sign up for health coverage through Special Enrollment, which occurs year round.</a:t>
            </a:r>
          </a:p>
          <a:p>
            <a:pPr marL="621609" lvl="1" indent="-169530">
              <a:buFont typeface="Arial" panose="020B0604020202020204" pitchFamily="34" charset="0"/>
              <a:buChar char="•"/>
            </a:pPr>
            <a:r>
              <a:rPr lang="en-US" dirty="0"/>
              <a:t>Open Enrollment to sign up for new Covered California health plan and renew or change your existing plans begins in the Fall 2021.</a:t>
            </a:r>
          </a:p>
          <a:p>
            <a:pPr marL="621609" lvl="1" indent="-169530">
              <a:buFont typeface="Arial" panose="020B0604020202020204" pitchFamily="34" charset="0"/>
              <a:buChar char="•"/>
            </a:pPr>
            <a:r>
              <a:rPr lang="en-US" dirty="0"/>
              <a:t>If you’re eligible for Medi-Cal, you can sign up at any time for their no-cost or low-cost health plans, since Medi-Cal enrollment is year-round.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12</a:t>
            </a:fld>
            <a:endParaRPr lang="en-US"/>
          </a:p>
        </p:txBody>
      </p:sp>
    </p:spTree>
    <p:extLst>
      <p:ext uri="{BB962C8B-B14F-4D97-AF65-F5344CB8AC3E}">
        <p14:creationId xmlns:p14="http://schemas.microsoft.com/office/powerpoint/2010/main" val="312970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40" indent="-226040">
              <a:buFont typeface="+mj-lt"/>
              <a:buAutoNum type="arabicPeriod"/>
            </a:pPr>
            <a:r>
              <a:rPr lang="en-US" dirty="0"/>
              <a:t>Enrollers are available today to talk to you about your health insurance needs and put you on the road to good health.</a:t>
            </a:r>
            <a:r>
              <a:rPr lang="en-US" baseline="0" dirty="0"/>
              <a:t> </a:t>
            </a:r>
            <a:r>
              <a:rPr lang="en-US" dirty="0"/>
              <a:t>It’s free and it’s confidential.</a:t>
            </a:r>
          </a:p>
          <a:p>
            <a:pPr marL="226040" indent="-226040" defTabSz="904159">
              <a:buFont typeface="+mj-lt"/>
              <a:buAutoNum type="arabicPeriod"/>
              <a:defRPr/>
            </a:pPr>
            <a:r>
              <a:rPr lang="en-US" dirty="0"/>
              <a:t>Visit CoveredCA.com</a:t>
            </a:r>
          </a:p>
          <a:p>
            <a:pPr marL="226040" indent="-226040">
              <a:buFont typeface="+mj-lt"/>
              <a:buAutoNum type="arabicPeriod"/>
            </a:pPr>
            <a:r>
              <a:rPr lang="en-US" dirty="0"/>
              <a:t>Call 1-800-300-1506.</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13</a:t>
            </a:fld>
            <a:endParaRPr lang="en-US"/>
          </a:p>
        </p:txBody>
      </p:sp>
    </p:spTree>
    <p:extLst>
      <p:ext uri="{BB962C8B-B14F-4D97-AF65-F5344CB8AC3E}">
        <p14:creationId xmlns:p14="http://schemas.microsoft.com/office/powerpoint/2010/main" val="138500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leave you with this word from scripture:</a:t>
            </a:r>
          </a:p>
          <a:p>
            <a:endParaRPr lang="en-US" dirty="0"/>
          </a:p>
          <a:p>
            <a:r>
              <a:rPr lang="en-US" i="1" dirty="0">
                <a:latin typeface="Arial" charset="0"/>
                <a:ea typeface="Arial" charset="0"/>
                <a:cs typeface="Arial" charset="0"/>
              </a:rPr>
              <a:t>The Bible tells us that God’s plan for us is to be in good health and to prosper. 1 John 2 says “Beloved, I pray that you may prosper in all things and be in health, just as your soul prospers.”</a:t>
            </a: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14</a:t>
            </a:fld>
            <a:endParaRPr lang="en-US"/>
          </a:p>
        </p:txBody>
      </p:sp>
    </p:spTree>
    <p:extLst>
      <p:ext uri="{BB962C8B-B14F-4D97-AF65-F5344CB8AC3E}">
        <p14:creationId xmlns:p14="http://schemas.microsoft.com/office/powerpoint/2010/main" val="392346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AA203B-EF3F-4716-856C-AB69AFD75CC2}" type="slidenum">
              <a:rPr lang="en-US" smtClean="0"/>
              <a:t>15</a:t>
            </a:fld>
            <a:endParaRPr lang="en-US"/>
          </a:p>
        </p:txBody>
      </p:sp>
    </p:spTree>
    <p:extLst>
      <p:ext uri="{BB962C8B-B14F-4D97-AF65-F5344CB8AC3E}">
        <p14:creationId xmlns:p14="http://schemas.microsoft.com/office/powerpoint/2010/main" val="41728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Covered California embraces the idea that everyone has a right to good health. </a:t>
            </a:r>
          </a:p>
          <a:p>
            <a:pPr marL="169530" indent="-169530">
              <a:buFont typeface="Arial" panose="020B0604020202020204" pitchFamily="34" charset="0"/>
              <a:buChar char="•"/>
            </a:pPr>
            <a:r>
              <a:rPr lang="en-US" dirty="0"/>
              <a:t>Good health is life lived at your full potential — physically, mentally, socially and spiritually.</a:t>
            </a:r>
          </a:p>
          <a:p>
            <a:pPr marL="169530" indent="-169530">
              <a:buFont typeface="Arial" panose="020B0604020202020204" pitchFamily="34" charset="0"/>
              <a:buChar char="•"/>
            </a:pPr>
            <a:r>
              <a:rPr lang="en-US" dirty="0"/>
              <a:t>And it’s what John 10:10 calls the “abundant” life, which is God’s will for us. </a:t>
            </a:r>
          </a:p>
          <a:p>
            <a:pPr marL="174700" indent="-174700">
              <a:buFont typeface="Arial" panose="020B0604020202020204" pitchFamily="34" charset="0"/>
              <a:buChar char="•"/>
            </a:pPr>
            <a:r>
              <a:rPr lang="en-US" dirty="0"/>
              <a:t>Today, we want to talk for a few minutes about how we can assure good health for ourselves and our family. </a:t>
            </a:r>
          </a:p>
          <a:p>
            <a:pPr marL="174700" indent="-174700">
              <a:buFont typeface="Arial" panose="020B0604020202020204" pitchFamily="34" charset="0"/>
              <a:buChar char="•"/>
            </a:pPr>
            <a:r>
              <a:rPr lang="en-US" dirty="0"/>
              <a:t>One of the ways is to make sure we all have health insurance. The good news is that here in California, we have Covered California.</a:t>
            </a:r>
          </a:p>
          <a:p>
            <a:pPr marL="174700" indent="-174700">
              <a:buFont typeface="Arial" panose="020B0604020202020204" pitchFamily="34" charset="0"/>
              <a:buChar char="•"/>
            </a:pPr>
            <a:r>
              <a:rPr lang="en-US" dirty="0"/>
              <a:t>And through Covered California, eligible Californians can get financial</a:t>
            </a:r>
            <a:r>
              <a:rPr lang="en-US" baseline="0" dirty="0"/>
              <a:t> help to assist in paying</a:t>
            </a:r>
            <a:r>
              <a:rPr lang="en-US" dirty="0"/>
              <a:t> for their monthly</a:t>
            </a:r>
            <a:r>
              <a:rPr lang="en-US" baseline="0" dirty="0"/>
              <a:t> health care costs</a:t>
            </a:r>
            <a:r>
              <a:rPr lang="en-US" dirty="0"/>
              <a:t>, which makes it more affordable than ever before. </a:t>
            </a:r>
          </a:p>
        </p:txBody>
      </p:sp>
      <p:sp>
        <p:nvSpPr>
          <p:cNvPr id="4" name="Slide Number Placeholder 3"/>
          <p:cNvSpPr>
            <a:spLocks noGrp="1"/>
          </p:cNvSpPr>
          <p:nvPr>
            <p:ph type="sldNum" sz="quarter" idx="10"/>
          </p:nvPr>
        </p:nvSpPr>
        <p:spPr/>
        <p:txBody>
          <a:bodyPr/>
          <a:lstStyle/>
          <a:p>
            <a:fld id="{CBAA203B-EF3F-4716-856C-AB69AFD75CC2}" type="slidenum">
              <a:rPr lang="en-US" smtClean="0"/>
              <a:t>2</a:t>
            </a:fld>
            <a:endParaRPr lang="en-US"/>
          </a:p>
        </p:txBody>
      </p:sp>
    </p:spTree>
    <p:extLst>
      <p:ext uri="{BB962C8B-B14F-4D97-AF65-F5344CB8AC3E}">
        <p14:creationId xmlns:p14="http://schemas.microsoft.com/office/powerpoint/2010/main" val="5672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In California, about 1.6 million people are active members in Covered California.</a:t>
            </a:r>
          </a:p>
          <a:p>
            <a:pPr marL="169530" indent="-169530">
              <a:buFont typeface="Arial" panose="020B0604020202020204" pitchFamily="34" charset="0"/>
              <a:buChar char="•"/>
            </a:pPr>
            <a:r>
              <a:rPr lang="en-US" dirty="0"/>
              <a:t>Another 13 million are covered under low-cost or no-cost Medi-Cal health plans.</a:t>
            </a:r>
          </a:p>
          <a:p>
            <a:pPr marL="169530" indent="-169530">
              <a:buFont typeface="Arial" panose="020B0604020202020204" pitchFamily="34" charset="0"/>
              <a:buChar char="•"/>
            </a:pPr>
            <a:r>
              <a:rPr lang="en-US" dirty="0"/>
              <a:t>Premiums are affordable and there are new state subsidies, even for middle income Californians, which means payments are kept low to fit your budget.</a:t>
            </a:r>
          </a:p>
          <a:p>
            <a:pPr marL="169530" indent="-169530">
              <a:buFont typeface="Arial" panose="020B0604020202020204" pitchFamily="34" charset="0"/>
              <a:buChar char="•"/>
            </a:pPr>
            <a:r>
              <a:rPr lang="en-US" dirty="0"/>
              <a:t> And consumers are saving an average of $500 a month for health care costs, with the new state subsidy program.</a:t>
            </a:r>
          </a:p>
          <a:p>
            <a:pPr marL="174700" indent="-174700">
              <a:buFont typeface="Arial" panose="020B0604020202020204" pitchFamily="34" charset="0"/>
              <a:buChar char="•"/>
            </a:pPr>
            <a:r>
              <a:rPr lang="en-US" dirty="0"/>
              <a:t>And there are mandated</a:t>
            </a:r>
            <a:r>
              <a:rPr lang="en-US" baseline="0" dirty="0"/>
              <a:t> </a:t>
            </a:r>
            <a:r>
              <a:rPr lang="en-US" dirty="0"/>
              <a:t>protections for consumers,</a:t>
            </a:r>
            <a:r>
              <a:rPr lang="en-US" baseline="0" dirty="0"/>
              <a:t> like</a:t>
            </a:r>
            <a:r>
              <a:rPr lang="en-US" dirty="0"/>
              <a:t> for those with pre-existing conditions like diabetes</a:t>
            </a:r>
            <a:r>
              <a:rPr lang="en-US" baseline="0" dirty="0"/>
              <a:t>, high blood pressure, and asthma</a:t>
            </a:r>
          </a:p>
          <a:p>
            <a:pPr marL="174700" indent="-174700">
              <a:buFont typeface="Arial" panose="020B0604020202020204" pitchFamily="34" charset="0"/>
              <a:buChar char="•"/>
            </a:pPr>
            <a:r>
              <a:rPr lang="en-US" baseline="0" dirty="0"/>
              <a:t>Also there are richer benefits that all health plans must offer, such as mandated, free preventive health services, maternity care, and hospitalization.</a:t>
            </a:r>
          </a:p>
          <a:p>
            <a:pPr marL="174700" indent="-174700">
              <a:buFont typeface="Arial" panose="020B0604020202020204" pitchFamily="34" charset="0"/>
              <a:buChar char="•"/>
            </a:pPr>
            <a:r>
              <a:rPr lang="en-US" baseline="0" dirty="0"/>
              <a:t>The new state law that took effect in January 2020 requires that all California have health insurance -- or they will have to pay hefty penalties at tax time. The penalties for not having health insurance are $750 for individuals, half that for children, and up to $2,500 for a family of 4. That will definitely hurt your wallet!</a:t>
            </a:r>
            <a:endParaRPr lang="en-US" dirty="0"/>
          </a:p>
          <a:p>
            <a:pPr marL="174700" indent="-174700">
              <a:buFont typeface="Arial" panose="020B0604020202020204" pitchFamily="34" charset="0"/>
              <a:buChar char="•"/>
            </a:pPr>
            <a:endParaRPr lang="en-US" dirty="0"/>
          </a:p>
          <a:p>
            <a:r>
              <a:rPr lang="en-US" dirty="0"/>
              <a:t>Now let’s take a moment to talk about the protections offered by Covered California and Medi-Cal health plans under the Affordable Care Act – aka Obamacare. </a:t>
            </a:r>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3</a:t>
            </a:fld>
            <a:endParaRPr lang="en-US"/>
          </a:p>
        </p:txBody>
      </p:sp>
    </p:spTree>
    <p:extLst>
      <p:ext uri="{BB962C8B-B14F-4D97-AF65-F5344CB8AC3E}">
        <p14:creationId xmlns:p14="http://schemas.microsoft.com/office/powerpoint/2010/main" val="249017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7" indent="-291167">
              <a:spcAft>
                <a:spcPts val="593"/>
              </a:spcAft>
              <a:buFont typeface="Arial" panose="020B0604020202020204" pitchFamily="34" charset="0"/>
              <a:buChar char="•"/>
            </a:pPr>
            <a:r>
              <a:rPr lang="en-US" dirty="0"/>
              <a:t>You cannot be excluded from coverage due to a pre-existing medical condition. </a:t>
            </a:r>
          </a:p>
          <a:p>
            <a:pPr marL="291167" indent="-291167">
              <a:spcAft>
                <a:spcPts val="593"/>
              </a:spcAft>
              <a:buFont typeface="Arial" panose="020B0604020202020204" pitchFamily="34" charset="0"/>
              <a:buChar char="•"/>
            </a:pPr>
            <a:r>
              <a:rPr lang="en-US" dirty="0"/>
              <a:t>No more lifetime limits on essential health benefits, such as hospital stays.</a:t>
            </a:r>
          </a:p>
          <a:p>
            <a:pPr marL="291167" indent="-291167">
              <a:spcAft>
                <a:spcPts val="593"/>
              </a:spcAft>
              <a:buFont typeface="Arial" panose="020B0604020202020204" pitchFamily="34" charset="0"/>
              <a:buChar char="•"/>
            </a:pPr>
            <a:r>
              <a:rPr lang="en-US" dirty="0"/>
              <a:t>Your application cannot be re-examined in order to cancel, or take away your coverage due to unintentional mistakes or minor omissions.</a:t>
            </a:r>
          </a:p>
          <a:p>
            <a:pPr marL="291167" indent="-291167">
              <a:spcAft>
                <a:spcPts val="593"/>
              </a:spcAft>
              <a:buFont typeface="Arial" panose="020B0604020202020204" pitchFamily="34" charset="0"/>
              <a:buChar char="•"/>
            </a:pPr>
            <a:r>
              <a:rPr lang="en-US" dirty="0"/>
              <a:t>Children up to age 26 can stay on their parent’s insurance plan.</a:t>
            </a:r>
          </a:p>
          <a:p>
            <a:pPr marL="291167" indent="-291167">
              <a:spcAft>
                <a:spcPts val="593"/>
              </a:spcAft>
              <a:buFont typeface="Arial" panose="020B0604020202020204" pitchFamily="34" charset="0"/>
              <a:buChar char="•"/>
            </a:pPr>
            <a:r>
              <a:rPr lang="en-US" dirty="0"/>
              <a:t>Insurers are now required to spend the vast majority of premium dollars on medical care and quality-improvement activities, and a smaller, limited amount on overhead expenses such as marketing, profits, salaries, administrative costs and agent commissions. </a:t>
            </a:r>
          </a:p>
          <a:p>
            <a:pPr marL="291167" indent="-291167">
              <a:spcAft>
                <a:spcPts val="593"/>
              </a:spcAft>
              <a:buFont typeface="Arial" panose="020B0604020202020204" pitchFamily="34" charset="0"/>
              <a:buChar char="•"/>
            </a:pPr>
            <a:r>
              <a:rPr lang="en-US" dirty="0"/>
              <a:t>As a result, under Covered California you can be confident that </a:t>
            </a:r>
            <a:r>
              <a:rPr lang="en-US" b="1" u="none" dirty="0"/>
              <a:t>all plans offer value</a:t>
            </a:r>
            <a:r>
              <a:rPr lang="en-US" u="none" dirty="0"/>
              <a:t>, </a:t>
            </a:r>
            <a:r>
              <a:rPr lang="en-US" dirty="0"/>
              <a:t>and you can shop and compare to find the plan that’s best for you and your family.</a:t>
            </a:r>
          </a:p>
          <a:p>
            <a:pPr>
              <a:spcAft>
                <a:spcPts val="593"/>
              </a:spcAft>
            </a:pPr>
            <a:endParaRPr lang="en-US" sz="1400" dirty="0"/>
          </a:p>
        </p:txBody>
      </p:sp>
      <p:sp>
        <p:nvSpPr>
          <p:cNvPr id="4" name="Slide Number Placeholder 3"/>
          <p:cNvSpPr>
            <a:spLocks noGrp="1"/>
          </p:cNvSpPr>
          <p:nvPr>
            <p:ph type="sldNum" sz="quarter" idx="10"/>
          </p:nvPr>
        </p:nvSpPr>
        <p:spPr/>
        <p:txBody>
          <a:bodyPr/>
          <a:lstStyle/>
          <a:p>
            <a:fld id="{CBAA203B-EF3F-4716-856C-AB69AFD75CC2}" type="slidenum">
              <a:rPr lang="en-US" smtClean="0"/>
              <a:t>4</a:t>
            </a:fld>
            <a:endParaRPr lang="en-US"/>
          </a:p>
        </p:txBody>
      </p:sp>
    </p:spTree>
    <p:extLst>
      <p:ext uri="{BB962C8B-B14F-4D97-AF65-F5344CB8AC3E}">
        <p14:creationId xmlns:p14="http://schemas.microsoft.com/office/powerpoint/2010/main" val="26458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California is working hard on behalf of consumers and they’ve made it a priority to offer consumers brand-name health insurance plans through Covered California.  </a:t>
            </a:r>
          </a:p>
          <a:p>
            <a:endParaRPr lang="en-US" dirty="0"/>
          </a:p>
          <a:p>
            <a:r>
              <a:rPr lang="en-US" dirty="0"/>
              <a:t>For</a:t>
            </a:r>
            <a:r>
              <a:rPr lang="en-US" baseline="0" dirty="0"/>
              <a:t> 2020 health coverage</a:t>
            </a:r>
            <a:r>
              <a:rPr lang="en-US" dirty="0"/>
              <a:t>, there are 11 qualified health plans to choose from,</a:t>
            </a:r>
            <a:r>
              <a:rPr lang="en-US" baseline="0" dirty="0"/>
              <a:t> and health insurance companies vary by region.</a:t>
            </a:r>
            <a:endParaRPr lang="en-US" dirty="0"/>
          </a:p>
          <a:p>
            <a:endParaRPr lang="en-US" dirty="0"/>
          </a:p>
          <a:p>
            <a:r>
              <a:rPr lang="en-US" dirty="0"/>
              <a:t>These are brand-name plans, just like the ones you get on the individual market or through your employer.</a:t>
            </a:r>
          </a:p>
          <a:p>
            <a:endParaRPr lang="en-US" dirty="0"/>
          </a:p>
          <a:p>
            <a:r>
              <a:rPr lang="en-US" dirty="0"/>
              <a:t>There are six steps to follow when reviewing and choosing your plan.</a:t>
            </a:r>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5</a:t>
            </a:fld>
            <a:endParaRPr lang="en-US"/>
          </a:p>
        </p:txBody>
      </p:sp>
    </p:spTree>
    <p:extLst>
      <p:ext uri="{BB962C8B-B14F-4D97-AF65-F5344CB8AC3E}">
        <p14:creationId xmlns:p14="http://schemas.microsoft.com/office/powerpoint/2010/main" val="55029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just follow these six simple steps to complete your enrollment and begin getting the care you need and deserve. </a:t>
            </a:r>
          </a:p>
          <a:p>
            <a:pPr marL="349400" indent="-349400">
              <a:buFont typeface="+mj-lt"/>
              <a:buAutoNum type="arabicPeriod"/>
            </a:pPr>
            <a:r>
              <a:rPr lang="en-US" dirty="0"/>
              <a:t>Shop and Compare. Get a quick estimate of what your health insurance may cost.</a:t>
            </a:r>
          </a:p>
          <a:p>
            <a:pPr marL="349400" indent="-349400">
              <a:buFont typeface="+mj-lt"/>
              <a:buAutoNum type="arabicPeriod"/>
            </a:pPr>
            <a:r>
              <a:rPr lang="en-US" dirty="0"/>
              <a:t>Apply. Once you know the ballpark figure, you’re ready to apply.</a:t>
            </a:r>
          </a:p>
          <a:p>
            <a:pPr marL="349400" indent="-349400">
              <a:buFont typeface="+mj-lt"/>
              <a:buAutoNum type="arabicPeriod"/>
            </a:pPr>
            <a:r>
              <a:rPr lang="en-US" dirty="0"/>
              <a:t>Get Help. If you need free, confidential assistance, call toll-free 800-300-1506 or go online to CoveredCA.com to</a:t>
            </a:r>
            <a:r>
              <a:rPr lang="en-US" baseline="0" dirty="0"/>
              <a:t> find a local expert to help you enroll.</a:t>
            </a:r>
            <a:endParaRPr lang="en-US" dirty="0"/>
          </a:p>
          <a:p>
            <a:pPr marL="349400" indent="-349400">
              <a:buFont typeface="+mj-lt"/>
              <a:buAutoNum type="arabicPeriod"/>
            </a:pPr>
            <a:r>
              <a:rPr lang="en-US" dirty="0"/>
              <a:t>Review your choices. Compare the cost of different insurance plans and the options they offer, and make a selection that’s best for you and your family.</a:t>
            </a:r>
          </a:p>
          <a:p>
            <a:pPr marL="349400" indent="-349400">
              <a:buFont typeface="+mj-lt"/>
              <a:buAutoNum type="arabicPeriod"/>
            </a:pPr>
            <a:r>
              <a:rPr lang="en-US" dirty="0"/>
              <a:t>Choose how you want to pay. You can pay online or you can wait for your bill to arrive in the mail.  Either way, </a:t>
            </a:r>
          </a:p>
          <a:p>
            <a:pPr marL="349400" indent="-349400">
              <a:buFont typeface="+mj-lt"/>
              <a:buAutoNum type="arabicPeriod"/>
            </a:pPr>
            <a:r>
              <a:rPr lang="en-US" dirty="0"/>
              <a:t>You’re covered. Start using your health coverage to get the care you deserve. </a:t>
            </a:r>
          </a:p>
          <a:p>
            <a:pPr marL="349400" indent="-349400">
              <a:buFont typeface="+mj-lt"/>
              <a:buAutoNum type="arabicPeriod"/>
            </a:pPr>
            <a:endParaRPr lang="en-US" dirty="0"/>
          </a:p>
          <a:p>
            <a:r>
              <a:rPr lang="en-US" dirty="0"/>
              <a:t>If you’re still not ready or think it costs too much, think again. Financial help is available. </a:t>
            </a:r>
          </a:p>
          <a:p>
            <a:pPr marL="349400" indent="-349400">
              <a:buFont typeface="+mj-lt"/>
              <a:buAutoNum type="arabicPeriod"/>
            </a:pPr>
            <a:endParaRPr lang="en-US" dirty="0"/>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6</a:t>
            </a:fld>
            <a:endParaRPr lang="en-US"/>
          </a:p>
        </p:txBody>
      </p:sp>
    </p:spTree>
    <p:extLst>
      <p:ext uri="{BB962C8B-B14F-4D97-AF65-F5344CB8AC3E}">
        <p14:creationId xmlns:p14="http://schemas.microsoft.com/office/powerpoint/2010/main" val="67164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2387"/>
          </a:xfrm>
        </p:spPr>
        <p:txBody>
          <a:bodyPr/>
          <a:lstStyle/>
          <a:p>
            <a:r>
              <a:rPr lang="en-US" dirty="0"/>
              <a:t>Covered California can help you access financial assistance to help pay for your health insurance. </a:t>
            </a:r>
          </a:p>
          <a:p>
            <a:pPr marL="291167" indent="-291167">
              <a:buFont typeface="Arial" panose="020B0604020202020204" pitchFamily="34" charset="0"/>
              <a:buChar char="•"/>
            </a:pPr>
            <a:r>
              <a:rPr lang="en-US" dirty="0"/>
              <a:t>Did you know that the average consumer saves 70 percent off their monthly premium, thanks to financial help only available through Covered California?</a:t>
            </a:r>
          </a:p>
          <a:p>
            <a:pPr marL="291167" indent="-291167">
              <a:buFont typeface="Arial" panose="020B0604020202020204" pitchFamily="34" charset="0"/>
              <a:buChar char="•"/>
            </a:pPr>
            <a:r>
              <a:rPr lang="en-US" dirty="0"/>
              <a:t>State and federal subsidies are lowering health care costs for some consumers from about $880 monthly to about $270 monthly, a 70 percent reduction.</a:t>
            </a:r>
          </a:p>
          <a:p>
            <a:pPr marL="291167" indent="-291167">
              <a:buFont typeface="Arial" panose="020B0604020202020204" pitchFamily="34" charset="0"/>
              <a:buChar char="•"/>
            </a:pPr>
            <a:r>
              <a:rPr lang="en-US" dirty="0"/>
              <a:t>Some consumers are saving an average of $500 per month in health care costs because of new state subsidies, including middle income consumers</a:t>
            </a:r>
          </a:p>
          <a:p>
            <a:pPr marL="291167" marR="0" lvl="0" indent="-2911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9 out of 10 Covered California members receive some type of financial help to reduce monthly health care costs.</a:t>
            </a:r>
          </a:p>
          <a:p>
            <a:endParaRPr lang="en-US" dirty="0"/>
          </a:p>
          <a:p>
            <a:r>
              <a:rPr lang="en-US" dirty="0"/>
              <a:t>Unfortunately, Covered California has found that many uninsured Californians, including many Black Californians, are unaware of the financial help available.  </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7</a:t>
            </a:fld>
            <a:endParaRPr lang="en-US"/>
          </a:p>
        </p:txBody>
      </p:sp>
    </p:spTree>
    <p:extLst>
      <p:ext uri="{BB962C8B-B14F-4D97-AF65-F5344CB8AC3E}">
        <p14:creationId xmlns:p14="http://schemas.microsoft.com/office/powerpoint/2010/main" val="58971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just cope without being able to see a doctor or get treated for a serious illness, the outcomes are usually not good. We all know friends and family who are coping, in hopes that they’ll get better.  Here are some examples of what coping looks like:</a:t>
            </a:r>
          </a:p>
          <a:p>
            <a:endParaRPr lang="en-US" dirty="0"/>
          </a:p>
          <a:p>
            <a:pPr marL="174700" indent="-174700">
              <a:buFont typeface="Arial" panose="020B0604020202020204" pitchFamily="34" charset="0"/>
              <a:buChar char="•"/>
            </a:pPr>
            <a:r>
              <a:rPr lang="en-US" dirty="0"/>
              <a:t>Praying nothing will happen.</a:t>
            </a:r>
          </a:p>
          <a:p>
            <a:pPr marL="174700" indent="-174700">
              <a:buFont typeface="Arial" panose="020B0604020202020204" pitchFamily="34" charset="0"/>
              <a:buChar char="•"/>
            </a:pPr>
            <a:r>
              <a:rPr lang="en-US" dirty="0"/>
              <a:t>Using the emergency room for general medical treatment,</a:t>
            </a:r>
            <a:r>
              <a:rPr lang="en-US" baseline="0" dirty="0"/>
              <a:t> and walking away with a hefty emergency room bill. </a:t>
            </a:r>
            <a:endParaRPr lang="en-US" dirty="0"/>
          </a:p>
          <a:p>
            <a:pPr marL="174700" indent="-174700">
              <a:buFont typeface="Arial" panose="020B0604020202020204" pitchFamily="34" charset="0"/>
              <a:buChar char="•"/>
            </a:pPr>
            <a:r>
              <a:rPr lang="en-US" dirty="0"/>
              <a:t>Taking unnecessary risks with your health — refusing to see a doctor.</a:t>
            </a:r>
          </a:p>
          <a:p>
            <a:pPr marL="174700" indent="-174700">
              <a:buFont typeface="Arial" panose="020B0604020202020204" pitchFamily="34" charset="0"/>
              <a:buChar char="•"/>
            </a:pPr>
            <a:r>
              <a:rPr lang="en-US" dirty="0"/>
              <a:t>Diagnosing your own illness.</a:t>
            </a:r>
          </a:p>
          <a:p>
            <a:pPr marL="174700" indent="-174700">
              <a:buFont typeface="Arial" panose="020B0604020202020204" pitchFamily="34" charset="0"/>
              <a:buChar char="•"/>
            </a:pPr>
            <a:r>
              <a:rPr lang="en-US" dirty="0"/>
              <a:t>Depending on home remedies to treat illness.</a:t>
            </a:r>
          </a:p>
          <a:p>
            <a:pPr marL="174700" indent="-174700">
              <a:buFont typeface="Arial" panose="020B0604020202020204" pitchFamily="34" charset="0"/>
              <a:buChar char="•"/>
            </a:pPr>
            <a:r>
              <a:rPr lang="en-US" dirty="0"/>
              <a:t>Never being able to shake an illness.</a:t>
            </a:r>
          </a:p>
          <a:p>
            <a:pPr marL="174700" indent="-174700">
              <a:buFont typeface="Arial" panose="020B0604020202020204" pitchFamily="34" charset="0"/>
              <a:buChar char="•"/>
            </a:pPr>
            <a:r>
              <a:rPr lang="en-US" dirty="0"/>
              <a:t>Not knowing what is bothering you.</a:t>
            </a:r>
          </a:p>
          <a:p>
            <a:pPr marL="174700" indent="-174700">
              <a:buFont typeface="Arial" panose="020B0604020202020204" pitchFamily="34" charset="0"/>
              <a:buChar char="•"/>
            </a:pPr>
            <a:r>
              <a:rPr lang="en-US" dirty="0"/>
              <a:t>Living with higher stress.</a:t>
            </a:r>
          </a:p>
          <a:p>
            <a:pPr marL="174700" indent="-174700">
              <a:buFont typeface="Arial" panose="020B0604020202020204" pitchFamily="34" charset="0"/>
              <a:buChar char="•"/>
            </a:pPr>
            <a:r>
              <a:rPr lang="en-US" dirty="0"/>
              <a:t>Facing</a:t>
            </a:r>
            <a:r>
              <a:rPr lang="en-US" baseline="0" dirty="0"/>
              <a:t> </a:t>
            </a:r>
            <a:r>
              <a:rPr lang="en-US" dirty="0"/>
              <a:t>the threat of bankruptcy due to high medical bills.</a:t>
            </a:r>
          </a:p>
          <a:p>
            <a:pPr marL="174700" indent="-174700">
              <a:buFont typeface="Arial" panose="020B0604020202020204" pitchFamily="34" charset="0"/>
              <a:buChar char="•"/>
            </a:pPr>
            <a:r>
              <a:rPr lang="en-US" dirty="0"/>
              <a:t>Most importantly, coping is risky</a:t>
            </a:r>
            <a:r>
              <a:rPr lang="en-US" baseline="0" dirty="0"/>
              <a:t> for our community.</a:t>
            </a:r>
            <a:endParaRPr lang="en-US" dirty="0"/>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8</a:t>
            </a:fld>
            <a:endParaRPr lang="en-US"/>
          </a:p>
        </p:txBody>
      </p:sp>
    </p:spTree>
    <p:extLst>
      <p:ext uri="{BB962C8B-B14F-4D97-AF65-F5344CB8AC3E}">
        <p14:creationId xmlns:p14="http://schemas.microsoft.com/office/powerpoint/2010/main" val="344219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9"/>
              </a:spcBef>
            </a:pPr>
            <a:r>
              <a:rPr lang="en-US" dirty="0">
                <a:solidFill>
                  <a:prstClr val="black"/>
                </a:solidFill>
              </a:rPr>
              <a:t>In addition, coping without insurance is just plain risky. Here’s why:</a:t>
            </a:r>
          </a:p>
          <a:p>
            <a:pPr marL="232934" indent="-232934">
              <a:lnSpc>
                <a:spcPct val="90000"/>
              </a:lnSpc>
              <a:spcBef>
                <a:spcPts val="509"/>
              </a:spcBef>
              <a:buFont typeface="Arial" panose="020B0604020202020204" pitchFamily="34" charset="0"/>
              <a:buChar char="•"/>
            </a:pPr>
            <a:r>
              <a:rPr lang="en-US" dirty="0">
                <a:solidFill>
                  <a:prstClr val="black"/>
                </a:solidFill>
              </a:rPr>
              <a:t>In addition to being disproportionately impacted by the coronavirus and get the virus at higher rates,</a:t>
            </a:r>
            <a:r>
              <a:rPr lang="en-US" baseline="0" dirty="0">
                <a:solidFill>
                  <a:prstClr val="black"/>
                </a:solidFill>
              </a:rPr>
              <a:t> Blacks</a:t>
            </a:r>
            <a:r>
              <a:rPr lang="en-US" dirty="0">
                <a:solidFill>
                  <a:prstClr val="black"/>
                </a:solidFill>
              </a:rPr>
              <a:t> generally have the highest mortality rate of any racial and ethnic group for cancer and for most major cancers individually, including stomach, liver, prostate and colon cancers.</a:t>
            </a:r>
          </a:p>
          <a:p>
            <a:pPr marL="232934" indent="-232934">
              <a:lnSpc>
                <a:spcPct val="90000"/>
              </a:lnSpc>
              <a:spcBef>
                <a:spcPts val="509"/>
              </a:spcBef>
              <a:buFont typeface="Arial" panose="020B0604020202020204" pitchFamily="34" charset="0"/>
              <a:buChar char="•"/>
            </a:pPr>
            <a:r>
              <a:rPr lang="en-US" dirty="0">
                <a:solidFill>
                  <a:prstClr val="black"/>
                </a:solidFill>
              </a:rPr>
              <a:t>Even though the rate of breast cancer incidence is 10 percent lower among Black women, they are 40 percent more likely to die from the disease. Earlier screening and detection for Black women could help reduce this death rate.</a:t>
            </a:r>
          </a:p>
          <a:p>
            <a:pPr marL="232934" indent="-232934">
              <a:lnSpc>
                <a:spcPct val="90000"/>
              </a:lnSpc>
              <a:spcBef>
                <a:spcPts val="509"/>
              </a:spcBef>
              <a:buFont typeface="Arial" panose="020B0604020202020204" pitchFamily="34" charset="0"/>
              <a:buChar char="•"/>
            </a:pPr>
            <a:r>
              <a:rPr lang="en-US" dirty="0">
                <a:solidFill>
                  <a:prstClr val="black"/>
                </a:solidFill>
              </a:rPr>
              <a:t>Although Black adults are 40 percent more likely to have high blood pressure, they are 18 percent less likely than their non-Hispanic white counterparts to have their blood pressure under control.</a:t>
            </a:r>
          </a:p>
          <a:p>
            <a:pPr marL="232934" indent="-232934">
              <a:lnSpc>
                <a:spcPct val="90000"/>
              </a:lnSpc>
              <a:spcBef>
                <a:spcPts val="509"/>
              </a:spcBef>
              <a:buFont typeface="Arial" panose="020B0604020202020204" pitchFamily="34" charset="0"/>
              <a:buChar char="•"/>
            </a:pPr>
            <a:r>
              <a:rPr lang="en-US" dirty="0">
                <a:solidFill>
                  <a:prstClr val="black"/>
                </a:solidFill>
              </a:rPr>
              <a:t>Black adults are also twice as likely to be diagnosed with diabetes.</a:t>
            </a:r>
          </a:p>
          <a:p>
            <a:pPr marL="232934" indent="-232934">
              <a:lnSpc>
                <a:spcPct val="90000"/>
              </a:lnSpc>
              <a:spcBef>
                <a:spcPts val="1019"/>
              </a:spcBef>
              <a:buFont typeface="Arial" panose="020B0604020202020204" pitchFamily="34" charset="0"/>
              <a:buChar char="•"/>
            </a:pPr>
            <a:r>
              <a:rPr lang="en-US" dirty="0">
                <a:solidFill>
                  <a:prstClr val="black"/>
                </a:solidFill>
              </a:rPr>
              <a:t>And, the infant mortality rate among Blacks is 2.3 times that of non-Hispanic whites, and Black infants are 4 times more likely than non-Hispanic white infants to die due to complications related to low birthweight.</a:t>
            </a:r>
          </a:p>
          <a:p>
            <a:pPr marL="232934" indent="-232934">
              <a:lnSpc>
                <a:spcPct val="90000"/>
              </a:lnSpc>
              <a:spcBef>
                <a:spcPts val="1019"/>
              </a:spcBef>
              <a:buFont typeface="Arial" panose="020B0604020202020204" pitchFamily="34" charset="0"/>
              <a:buChar char="•"/>
            </a:pPr>
            <a:r>
              <a:rPr lang="en-US" dirty="0">
                <a:solidFill>
                  <a:prstClr val="black"/>
                </a:solidFill>
              </a:rPr>
              <a:t>The bottom line on coping is this: When we cope without health insurance, we neglect what’s important. And the way we live today,</a:t>
            </a:r>
            <a:r>
              <a:rPr lang="en-US" baseline="0" dirty="0">
                <a:solidFill>
                  <a:prstClr val="black"/>
                </a:solidFill>
              </a:rPr>
              <a:t> e</a:t>
            </a:r>
            <a:r>
              <a:rPr lang="en-US" dirty="0">
                <a:solidFill>
                  <a:prstClr val="black"/>
                </a:solidFill>
              </a:rPr>
              <a:t>verything that is important is insured.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9</a:t>
            </a:fld>
            <a:endParaRPr lang="en-US"/>
          </a:p>
        </p:txBody>
      </p:sp>
    </p:spTree>
    <p:extLst>
      <p:ext uri="{BB962C8B-B14F-4D97-AF65-F5344CB8AC3E}">
        <p14:creationId xmlns:p14="http://schemas.microsoft.com/office/powerpoint/2010/main" val="29912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9C885-5BD6-410F-AED7-655139961B10}"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236732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60934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38905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294084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9C885-5BD6-410F-AED7-655139961B10}"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112646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9C885-5BD6-410F-AED7-655139961B10}"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13737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9C885-5BD6-410F-AED7-655139961B10}"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296636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9C885-5BD6-410F-AED7-655139961B10}"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3321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9C885-5BD6-410F-AED7-655139961B10}"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13583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4459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a:p>
        </p:txBody>
      </p:sp>
    </p:spTree>
    <p:extLst>
      <p:ext uri="{BB962C8B-B14F-4D97-AF65-F5344CB8AC3E}">
        <p14:creationId xmlns:p14="http://schemas.microsoft.com/office/powerpoint/2010/main" val="350547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C885-5BD6-410F-AED7-655139961B10}" type="datetimeFigureOut">
              <a:rPr lang="en-US" smtClean="0"/>
              <a:t>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E8394-37C2-49B8-8DAD-3D2DD07D782F}" type="slidenum">
              <a:rPr lang="en-US" smtClean="0"/>
              <a:t>‹#›</a:t>
            </a:fld>
            <a:endParaRPr lang="en-US"/>
          </a:p>
        </p:txBody>
      </p:sp>
    </p:spTree>
    <p:extLst>
      <p:ext uri="{BB962C8B-B14F-4D97-AF65-F5344CB8AC3E}">
        <p14:creationId xmlns:p14="http://schemas.microsoft.com/office/powerpoint/2010/main" val="39941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09600" y="5130800"/>
            <a:ext cx="11315700" cy="1536700"/>
          </a:xfrm>
        </p:spPr>
        <p:txBody>
          <a:bodyPr>
            <a:normAutofit/>
          </a:bodyPr>
          <a:lstStyle/>
          <a:p>
            <a:r>
              <a:rPr lang="en-US" sz="3200" b="1" dirty="0">
                <a:solidFill>
                  <a:srgbClr val="554D56"/>
                </a:solidFill>
                <a:latin typeface="Arial" charset="0"/>
                <a:ea typeface="Arial" charset="0"/>
                <a:cs typeface="Arial" charset="0"/>
              </a:rPr>
              <a:t>Covered California: This Way To Health insurance</a:t>
            </a:r>
          </a:p>
          <a:p>
            <a:pPr>
              <a:lnSpc>
                <a:spcPct val="150000"/>
              </a:lnSpc>
            </a:pPr>
            <a:r>
              <a:rPr lang="en-US" dirty="0">
                <a:latin typeface="Arial" charset="0"/>
                <a:ea typeface="Arial" charset="0"/>
                <a:cs typeface="Arial" charset="0"/>
              </a:rPr>
              <a:t>2020 –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19" y="609877"/>
            <a:ext cx="2145761" cy="2630949"/>
          </a:xfrm>
          <a:prstGeom prst="rect">
            <a:avLst/>
          </a:prstGeom>
        </p:spPr>
      </p:pic>
      <p:grpSp>
        <p:nvGrpSpPr>
          <p:cNvPr id="8" name="Group 7"/>
          <p:cNvGrpSpPr/>
          <p:nvPr/>
        </p:nvGrpSpPr>
        <p:grpSpPr>
          <a:xfrm>
            <a:off x="831850" y="3022600"/>
            <a:ext cx="10528300" cy="2209800"/>
            <a:chOff x="831850" y="3022600"/>
            <a:chExt cx="10528300" cy="220980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161700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95500" y="319112"/>
            <a:ext cx="10096500" cy="1160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You Can Get Help</a:t>
            </a:r>
          </a:p>
        </p:txBody>
      </p:sp>
      <p:sp>
        <p:nvSpPr>
          <p:cNvPr id="3" name="Content Placeholder 2"/>
          <p:cNvSpPr>
            <a:spLocks noGrp="1"/>
          </p:cNvSpPr>
          <p:nvPr>
            <p:ph idx="1"/>
          </p:nvPr>
        </p:nvSpPr>
        <p:spPr>
          <a:xfrm>
            <a:off x="2095500" y="2194333"/>
            <a:ext cx="9258300" cy="4046045"/>
          </a:xfrm>
        </p:spPr>
        <p:txBody>
          <a:bodyPr>
            <a:normAutofit/>
          </a:bodyPr>
          <a:lstStyle/>
          <a:p>
            <a:pPr marL="336550" indent="-336550">
              <a:lnSpc>
                <a:spcPct val="108000"/>
              </a:lnSpc>
              <a:spcAft>
                <a:spcPts val="1800"/>
              </a:spcAft>
            </a:pPr>
            <a:r>
              <a:rPr lang="en-US" sz="2400" dirty="0">
                <a:latin typeface="Arial" charset="0"/>
                <a:ea typeface="Arial" charset="0"/>
                <a:cs typeface="Arial" charset="0"/>
              </a:rPr>
              <a:t>An estimated 67,000 Black Californians are eligible to sign up and receive financial help but have not yet enrolled in a Covered California health plan.</a:t>
            </a:r>
          </a:p>
          <a:p>
            <a:pPr marL="336550" indent="-336550">
              <a:lnSpc>
                <a:spcPct val="108000"/>
              </a:lnSpc>
              <a:spcAft>
                <a:spcPts val="1800"/>
              </a:spcAft>
            </a:pPr>
            <a:r>
              <a:rPr lang="en-US" sz="2400" dirty="0">
                <a:latin typeface="Arial" charset="0"/>
                <a:ea typeface="Arial" charset="0"/>
                <a:cs typeface="Arial" charset="0"/>
              </a:rPr>
              <a:t>Eligible Californians don’t have to cope; more money is available than ever before to greatly help reduce your monthly health care costs.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57343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It’s Not Just Health Care — It’s Life Care</a:t>
            </a:r>
          </a:p>
        </p:txBody>
      </p:sp>
      <p:sp>
        <p:nvSpPr>
          <p:cNvPr id="3" name="Content Placeholder 2"/>
          <p:cNvSpPr>
            <a:spLocks noGrp="1"/>
          </p:cNvSpPr>
          <p:nvPr>
            <p:ph idx="1"/>
          </p:nvPr>
        </p:nvSpPr>
        <p:spPr>
          <a:xfrm>
            <a:off x="2095500" y="1766242"/>
            <a:ext cx="9766300" cy="4955399"/>
          </a:xfrm>
        </p:spPr>
        <p:txBody>
          <a:bodyPr>
            <a:normAutofit fontScale="92500" lnSpcReduction="20000"/>
          </a:bodyPr>
          <a:lstStyle/>
          <a:p>
            <a:pPr marL="0" indent="0">
              <a:spcAft>
                <a:spcPts val="600"/>
              </a:spcAft>
              <a:buNone/>
            </a:pPr>
            <a:r>
              <a:rPr lang="en-US" sz="3000" b="1" dirty="0">
                <a:solidFill>
                  <a:srgbClr val="554D56"/>
                </a:solidFill>
                <a:latin typeface="Arial" charset="0"/>
                <a:ea typeface="Arial" charset="0"/>
                <a:cs typeface="Arial" charset="0"/>
              </a:rPr>
              <a:t>Cultivating a Culture of Coverage</a:t>
            </a:r>
          </a:p>
          <a:p>
            <a:pPr marL="336550" indent="-336550">
              <a:lnSpc>
                <a:spcPct val="118000"/>
              </a:lnSpc>
            </a:pPr>
            <a:r>
              <a:rPr lang="en-US" sz="2400" b="1" dirty="0">
                <a:latin typeface="Arial" charset="0"/>
                <a:ea typeface="Arial" charset="0"/>
                <a:cs typeface="Arial" charset="0"/>
              </a:rPr>
              <a:t>Everything important is worth insuring.</a:t>
            </a:r>
          </a:p>
          <a:p>
            <a:pPr marL="457200" lvl="1" indent="0">
              <a:lnSpc>
                <a:spcPct val="118000"/>
              </a:lnSpc>
              <a:buNone/>
            </a:pPr>
            <a:r>
              <a:rPr lang="en-US" dirty="0">
                <a:latin typeface="Arial" charset="0"/>
                <a:ea typeface="Arial" charset="0"/>
                <a:cs typeface="Arial" charset="0"/>
              </a:rPr>
              <a:t>– Peace of mind for you and your family.</a:t>
            </a:r>
          </a:p>
          <a:p>
            <a:pPr marL="336550" indent="-336550">
              <a:lnSpc>
                <a:spcPct val="118000"/>
              </a:lnSpc>
              <a:spcBef>
                <a:spcPts val="2200"/>
              </a:spcBef>
            </a:pPr>
            <a:r>
              <a:rPr lang="en-US" sz="2400" b="1" dirty="0">
                <a:latin typeface="Arial" charset="0"/>
                <a:ea typeface="Arial" charset="0"/>
                <a:cs typeface="Arial" charset="0"/>
              </a:rPr>
              <a:t>Regular visits to your health care provider put you in the driver’s seat.</a:t>
            </a:r>
          </a:p>
          <a:p>
            <a:pPr lvl="1">
              <a:lnSpc>
                <a:spcPct val="118000"/>
              </a:lnSpc>
              <a:spcAft>
                <a:spcPts val="300"/>
              </a:spcAft>
              <a:buNone/>
            </a:pPr>
            <a:r>
              <a:rPr lang="en-US" dirty="0">
                <a:latin typeface="Arial" charset="0"/>
                <a:ea typeface="Arial" charset="0"/>
                <a:cs typeface="Arial" charset="0"/>
              </a:rPr>
              <a:t>– Preventive care means you know what’s going on with your body at all times.</a:t>
            </a:r>
          </a:p>
          <a:p>
            <a:pPr marL="336550" indent="-336550">
              <a:lnSpc>
                <a:spcPct val="118000"/>
              </a:lnSpc>
              <a:spcBef>
                <a:spcPts val="2200"/>
              </a:spcBef>
            </a:pPr>
            <a:r>
              <a:rPr lang="en-US" sz="2400" b="1" dirty="0">
                <a:latin typeface="Arial" charset="0"/>
                <a:ea typeface="Arial" charset="0"/>
                <a:cs typeface="Arial" charset="0"/>
              </a:rPr>
              <a:t>Affordable monthly premiums give you access to hospital stays, treatment for serious illness, and dignity for you and your family.</a:t>
            </a:r>
          </a:p>
          <a:p>
            <a:pPr lvl="1">
              <a:lnSpc>
                <a:spcPct val="118000"/>
              </a:lnSpc>
              <a:buNone/>
            </a:pPr>
            <a:r>
              <a:rPr lang="en-US" dirty="0">
                <a:latin typeface="Arial" charset="0"/>
                <a:ea typeface="Arial" charset="0"/>
                <a:cs typeface="Arial" charset="0"/>
              </a:rPr>
              <a:t>– No worries about being turned away or going bankrupt when a medical emergency happens.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7663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Enrollment Calendar</a:t>
            </a:r>
          </a:p>
        </p:txBody>
      </p:sp>
      <p:sp>
        <p:nvSpPr>
          <p:cNvPr id="3" name="Content Placeholder 2"/>
          <p:cNvSpPr>
            <a:spLocks noGrp="1"/>
          </p:cNvSpPr>
          <p:nvPr>
            <p:ph idx="1"/>
          </p:nvPr>
        </p:nvSpPr>
        <p:spPr>
          <a:xfrm>
            <a:off x="557214" y="1825624"/>
            <a:ext cx="11520998" cy="4625279"/>
          </a:xfrm>
        </p:spPr>
        <p:txBody>
          <a:bodyPr>
            <a:normAutofit/>
          </a:bodyPr>
          <a:lstStyle/>
          <a:p>
            <a:pPr marL="0" indent="0">
              <a:spcAft>
                <a:spcPts val="1200"/>
              </a:spcAft>
              <a:buNone/>
            </a:pPr>
            <a:r>
              <a:rPr lang="en-US" sz="2000" b="1" dirty="0">
                <a:latin typeface="Arial" panose="020B0604020202020204" pitchFamily="34" charset="0"/>
                <a:ea typeface="Arial" charset="0"/>
                <a:cs typeface="Arial" panose="020B0604020202020204" pitchFamily="34" charset="0"/>
              </a:rPr>
              <a:t>If you are:</a:t>
            </a:r>
          </a:p>
          <a:p>
            <a:pPr marL="336550" lvl="1" indent="-336550">
              <a:spcAft>
                <a:spcPts val="1800"/>
              </a:spcAft>
            </a:pPr>
            <a:r>
              <a:rPr lang="en-US" sz="2000" b="1" dirty="0">
                <a:latin typeface="Arial" panose="020B0604020202020204" pitchFamily="34" charset="0"/>
                <a:ea typeface="Arial" charset="0"/>
                <a:cs typeface="Arial" panose="020B0604020202020204" pitchFamily="34" charset="0"/>
              </a:rPr>
              <a:t>Signing up for Covered California the first time: </a:t>
            </a:r>
          </a:p>
          <a:p>
            <a:pPr marL="621609" lvl="1" indent="-169530"/>
            <a:r>
              <a:rPr lang="en-US" sz="2000" dirty="0">
                <a:latin typeface="Arial" panose="020B0604020202020204" pitchFamily="34" charset="0"/>
                <a:cs typeface="Arial" panose="020B0604020202020204" pitchFamily="34" charset="0"/>
              </a:rPr>
              <a:t>Any Californian that doesn’t have health insurance can enroll for Covered California health plans  through a Special Enrollment Period underway from February 2021 through May 15, 2021, due to the coronavirus pandemic.</a:t>
            </a:r>
          </a:p>
          <a:p>
            <a:pPr marL="621609" lvl="1" indent="-169530"/>
            <a:endParaRPr lang="en-US" sz="2000" dirty="0">
              <a:latin typeface="Arial" panose="020B0604020202020204" pitchFamily="34" charset="0"/>
              <a:cs typeface="Arial" panose="020B0604020202020204" pitchFamily="34" charset="0"/>
            </a:endParaRPr>
          </a:p>
          <a:p>
            <a:pPr marL="800100" lvl="2" indent="-342900">
              <a:spcAft>
                <a:spcPts val="1800"/>
              </a:spcAft>
            </a:pPr>
            <a:r>
              <a:rPr lang="en-US" dirty="0">
                <a:latin typeface="Arial" panose="020B0604020202020204" pitchFamily="34" charset="0"/>
                <a:ea typeface="Arial" charset="0"/>
                <a:cs typeface="Arial" panose="020B0604020202020204" pitchFamily="34" charset="0"/>
              </a:rPr>
              <a:t>Open Enrollment Period begins Nov. 1, 2021 and runs through Jan. 31, 20212</a:t>
            </a:r>
          </a:p>
          <a:p>
            <a:pPr marL="342900" lvl="1" indent="-342900">
              <a:spcAft>
                <a:spcPts val="1800"/>
              </a:spcAft>
            </a:pPr>
            <a:r>
              <a:rPr lang="en-US" sz="2000" b="1" dirty="0">
                <a:latin typeface="Arial" panose="020B0604020202020204" pitchFamily="34" charset="0"/>
                <a:ea typeface="Arial" charset="0"/>
                <a:cs typeface="Arial" panose="020B0604020202020204" pitchFamily="34" charset="0"/>
              </a:rPr>
              <a:t>Renewing or changing existing Covered California health plans:</a:t>
            </a:r>
          </a:p>
          <a:p>
            <a:pPr marL="800100" lvl="2" indent="-342900">
              <a:spcAft>
                <a:spcPts val="1800"/>
              </a:spcAft>
            </a:pPr>
            <a:r>
              <a:rPr lang="en-US" dirty="0">
                <a:latin typeface="Arial" panose="020B0604020202020204" pitchFamily="34" charset="0"/>
                <a:ea typeface="Arial" charset="0"/>
                <a:cs typeface="Arial" panose="020B0604020202020204" pitchFamily="34" charset="0"/>
              </a:rPr>
              <a:t>Renewals period runs from November. 1, 2021 through December 15 , 2021</a:t>
            </a:r>
          </a:p>
          <a:p>
            <a:pPr marL="336550" lvl="1" indent="-336550">
              <a:spcAft>
                <a:spcPts val="1800"/>
              </a:spcAft>
            </a:pPr>
            <a:r>
              <a:rPr lang="en-US" sz="2000" dirty="0">
                <a:latin typeface="Arial" panose="020B0604020202020204" pitchFamily="34" charset="0"/>
                <a:ea typeface="Arial" charset="0"/>
                <a:cs typeface="Arial" panose="020B0604020202020204" pitchFamily="34" charset="0"/>
              </a:rPr>
              <a:t>Individuals and families with low incomes may be eligible for no-cost or low-cost </a:t>
            </a:r>
            <a:r>
              <a:rPr lang="en-US" sz="2000" b="1" dirty="0">
                <a:latin typeface="Arial" panose="020B0604020202020204" pitchFamily="34" charset="0"/>
                <a:ea typeface="Arial" charset="0"/>
                <a:cs typeface="Arial" panose="020B0604020202020204" pitchFamily="34" charset="0"/>
              </a:rPr>
              <a:t>Medi-Cal health plans</a:t>
            </a:r>
            <a:r>
              <a:rPr lang="en-US" sz="2000" dirty="0">
                <a:latin typeface="Arial" panose="020B0604020202020204" pitchFamily="34" charset="0"/>
                <a:ea typeface="Arial" charset="0"/>
                <a:cs typeface="Arial" panose="020B0604020202020204" pitchFamily="34" charset="0"/>
              </a:rPr>
              <a:t>, and can enroll at any time.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13428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0122" y="3368251"/>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0121" y="4798619"/>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0123" y="1950796"/>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Enroll Today</a:t>
            </a:r>
          </a:p>
        </p:txBody>
      </p:sp>
      <p:sp>
        <p:nvSpPr>
          <p:cNvPr id="3" name="Content Placeholder 2"/>
          <p:cNvSpPr>
            <a:spLocks noGrp="1"/>
          </p:cNvSpPr>
          <p:nvPr>
            <p:ph idx="1"/>
          </p:nvPr>
        </p:nvSpPr>
        <p:spPr>
          <a:xfrm>
            <a:off x="2095500" y="1958747"/>
            <a:ext cx="9258300" cy="4218216"/>
          </a:xfrm>
        </p:spPr>
        <p:txBody>
          <a:bodyPr>
            <a:normAutofit/>
          </a:bodyPr>
          <a:lstStyle/>
          <a:p>
            <a:pPr marL="738188" indent="-625475">
              <a:spcAft>
                <a:spcPts val="1200"/>
              </a:spcAft>
              <a:buNone/>
            </a:pPr>
            <a:r>
              <a:rPr lang="en-US" b="1" dirty="0">
                <a:solidFill>
                  <a:srgbClr val="554D56"/>
                </a:solidFill>
                <a:latin typeface="Arial" charset="0"/>
                <a:ea typeface="Arial" charset="0"/>
                <a:cs typeface="Arial" charset="0"/>
              </a:rPr>
              <a:t>1. </a:t>
            </a:r>
            <a:r>
              <a:rPr lang="en-US" dirty="0">
                <a:latin typeface="Arial" charset="0"/>
                <a:ea typeface="Arial" charset="0"/>
                <a:cs typeface="Arial" charset="0"/>
              </a:rPr>
              <a:t>	Enrollers are available today to talk to you about your health insurance needs and put you on the road to good health.</a:t>
            </a:r>
          </a:p>
          <a:p>
            <a:pPr marL="738188" indent="-625475">
              <a:spcAft>
                <a:spcPts val="1200"/>
              </a:spcAft>
              <a:buNone/>
            </a:pPr>
            <a:r>
              <a:rPr lang="en-US" b="1" dirty="0">
                <a:solidFill>
                  <a:srgbClr val="554D56"/>
                </a:solidFill>
                <a:latin typeface="Arial" charset="0"/>
                <a:ea typeface="Arial" charset="0"/>
                <a:cs typeface="Arial" charset="0"/>
              </a:rPr>
              <a:t>2.</a:t>
            </a:r>
            <a:r>
              <a:rPr lang="en-US" dirty="0">
                <a:latin typeface="Arial" charset="0"/>
                <a:ea typeface="Arial" charset="0"/>
                <a:cs typeface="Arial" charset="0"/>
              </a:rPr>
              <a:t>	Visit </a:t>
            </a:r>
            <a:r>
              <a:rPr lang="en-US" b="1" dirty="0">
                <a:latin typeface="Arial" charset="0"/>
                <a:ea typeface="Arial" charset="0"/>
                <a:cs typeface="Arial" charset="0"/>
              </a:rPr>
              <a:t>CoveredCA.com</a:t>
            </a:r>
            <a:r>
              <a:rPr lang="en-US" dirty="0">
                <a:latin typeface="Arial" charset="0"/>
                <a:ea typeface="Arial" charset="0"/>
                <a:cs typeface="Arial" charset="0"/>
              </a:rPr>
              <a:t>. Click on </a:t>
            </a:r>
            <a:r>
              <a:rPr lang="en-US" b="1" dirty="0">
                <a:latin typeface="Arial" charset="0"/>
                <a:ea typeface="Arial" charset="0"/>
                <a:cs typeface="Arial" charset="0"/>
              </a:rPr>
              <a:t>“Find Local Help to Enroll”</a:t>
            </a:r>
            <a:r>
              <a:rPr lang="en-US" dirty="0">
                <a:latin typeface="Arial" charset="0"/>
                <a:ea typeface="Arial" charset="0"/>
                <a:cs typeface="Arial" charset="0"/>
              </a:rPr>
              <a:t> to locate a Certified Insurance Agent or Certified Enrollment Counselor near you.</a:t>
            </a:r>
          </a:p>
          <a:p>
            <a:pPr marL="738188" indent="-625475">
              <a:spcAft>
                <a:spcPts val="1200"/>
              </a:spcAft>
              <a:buNone/>
            </a:pPr>
            <a:r>
              <a:rPr lang="en-US" b="1" dirty="0">
                <a:solidFill>
                  <a:srgbClr val="554D56"/>
                </a:solidFill>
                <a:latin typeface="Arial" charset="0"/>
                <a:ea typeface="Arial" charset="0"/>
                <a:cs typeface="Arial" charset="0"/>
              </a:rPr>
              <a:t>3.</a:t>
            </a:r>
            <a:r>
              <a:rPr lang="en-US" dirty="0">
                <a:latin typeface="Arial" charset="0"/>
                <a:ea typeface="Arial" charset="0"/>
                <a:cs typeface="Arial" charset="0"/>
              </a:rPr>
              <a:t>	Call </a:t>
            </a:r>
            <a:r>
              <a:rPr lang="en-US" b="1" dirty="0">
                <a:latin typeface="Arial" charset="0"/>
                <a:ea typeface="Arial" charset="0"/>
                <a:cs typeface="Arial" charset="0"/>
              </a:rPr>
              <a:t>(800) 300-1506.</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84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2095500" y="2178553"/>
            <a:ext cx="9258300" cy="4351338"/>
          </a:xfrm>
        </p:spPr>
        <p:txBody>
          <a:bodyPr>
            <a:normAutofit/>
          </a:bodyPr>
          <a:lstStyle/>
          <a:p>
            <a:pPr marL="0" lvl="0" indent="0" algn="ctr">
              <a:lnSpc>
                <a:spcPct val="109000"/>
              </a:lnSpc>
              <a:spcAft>
                <a:spcPts val="1200"/>
              </a:spcAft>
              <a:buNone/>
            </a:pPr>
            <a:r>
              <a:rPr lang="en-US" sz="3200" i="1" dirty="0">
                <a:latin typeface="Arial" charset="0"/>
                <a:ea typeface="Arial" charset="0"/>
                <a:cs typeface="Arial" charset="0"/>
              </a:rPr>
              <a:t>The Bible tells us that God’s plan for us is to be </a:t>
            </a:r>
            <a:br>
              <a:rPr lang="en-US" sz="3200" i="1" dirty="0">
                <a:latin typeface="Arial" charset="0"/>
                <a:ea typeface="Arial" charset="0"/>
                <a:cs typeface="Arial" charset="0"/>
              </a:rPr>
            </a:br>
            <a:r>
              <a:rPr lang="en-US" sz="3200" i="1" dirty="0">
                <a:latin typeface="Arial" charset="0"/>
                <a:ea typeface="Arial" charset="0"/>
                <a:cs typeface="Arial" charset="0"/>
              </a:rPr>
              <a:t>in good health and to prosper. </a:t>
            </a:r>
          </a:p>
          <a:p>
            <a:pPr marL="0" lvl="0" indent="0" algn="ctr">
              <a:lnSpc>
                <a:spcPct val="109000"/>
              </a:lnSpc>
              <a:buNone/>
            </a:pPr>
            <a:r>
              <a:rPr lang="en-US" sz="3200" i="1" dirty="0">
                <a:latin typeface="Arial" charset="0"/>
                <a:ea typeface="Arial" charset="0"/>
                <a:cs typeface="Arial" charset="0"/>
              </a:rPr>
              <a:t>3 John 2 says “Beloved, I pray that you may prosper in all things and be in health, just as your soul prospers.”</a:t>
            </a:r>
          </a:p>
        </p:txBody>
      </p:sp>
      <p:sp>
        <p:nvSpPr>
          <p:cNvPr id="7"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The Final Word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28829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20" y="609877"/>
            <a:ext cx="2145760" cy="2630948"/>
          </a:xfrm>
          <a:prstGeom prst="rect">
            <a:avLst/>
          </a:prstGeom>
        </p:spPr>
      </p:pic>
      <p:sp>
        <p:nvSpPr>
          <p:cNvPr id="2" name="Title 1"/>
          <p:cNvSpPr>
            <a:spLocks noGrp="1"/>
          </p:cNvSpPr>
          <p:nvPr>
            <p:ph type="title"/>
          </p:nvPr>
        </p:nvSpPr>
        <p:spPr>
          <a:xfrm>
            <a:off x="816429" y="5080000"/>
            <a:ext cx="10515600" cy="1325563"/>
          </a:xfrm>
        </p:spPr>
        <p:txBody>
          <a:bodyPr>
            <a:normAutofit/>
          </a:bodyPr>
          <a:lstStyle/>
          <a:p>
            <a:pPr algn="ctr"/>
            <a:r>
              <a:rPr lang="en-US" sz="4800" b="1" dirty="0">
                <a:solidFill>
                  <a:srgbClr val="554D56"/>
                </a:solidFill>
                <a:latin typeface="Arial" charset="0"/>
                <a:ea typeface="Arial" charset="0"/>
                <a:cs typeface="Arial" charset="0"/>
              </a:rPr>
              <a:t>Thank You </a:t>
            </a:r>
          </a:p>
        </p:txBody>
      </p:sp>
      <p:grpSp>
        <p:nvGrpSpPr>
          <p:cNvPr id="6" name="Group 5"/>
          <p:cNvGrpSpPr/>
          <p:nvPr/>
        </p:nvGrpSpPr>
        <p:grpSpPr>
          <a:xfrm>
            <a:off x="831850" y="3022600"/>
            <a:ext cx="10528300" cy="2209800"/>
            <a:chOff x="831850" y="3022600"/>
            <a:chExt cx="10528300" cy="220980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935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Rectangle 5"/>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82315"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 Deserve Good Health </a:t>
            </a:r>
          </a:p>
        </p:txBody>
      </p:sp>
      <p:sp>
        <p:nvSpPr>
          <p:cNvPr id="3" name="Subtitle 2"/>
          <p:cNvSpPr>
            <a:spLocks noGrp="1"/>
          </p:cNvSpPr>
          <p:nvPr>
            <p:ph type="subTitle" idx="1"/>
          </p:nvPr>
        </p:nvSpPr>
        <p:spPr>
          <a:xfrm>
            <a:off x="2006600" y="2251236"/>
            <a:ext cx="8572910" cy="3527264"/>
          </a:xfrm>
        </p:spPr>
        <p:txBody>
          <a:bodyPr>
            <a:normAutofit/>
          </a:bodyPr>
          <a:lstStyle/>
          <a:p>
            <a:pPr>
              <a:lnSpc>
                <a:spcPct val="109000"/>
              </a:lnSpc>
            </a:pPr>
            <a:r>
              <a:rPr lang="en-US" sz="3200" i="1" dirty="0">
                <a:latin typeface="Arial" charset="0"/>
                <a:ea typeface="Arial" charset="0"/>
                <a:cs typeface="Arial" charset="0"/>
              </a:rPr>
              <a:t>Good health is life lived at your full potential — physically, mentally, socially and spiritually.</a:t>
            </a:r>
          </a:p>
          <a:p>
            <a:pPr>
              <a:lnSpc>
                <a:spcPct val="109000"/>
              </a:lnSpc>
              <a:spcBef>
                <a:spcPts val="0"/>
              </a:spcBef>
              <a:spcAft>
                <a:spcPts val="1200"/>
              </a:spcAft>
            </a:pPr>
            <a:br>
              <a:rPr lang="en-US" sz="3200" i="1" dirty="0">
                <a:latin typeface="Arial" charset="0"/>
                <a:ea typeface="Arial" charset="0"/>
                <a:cs typeface="Arial" charset="0"/>
              </a:rPr>
            </a:br>
            <a:r>
              <a:rPr lang="en-US" sz="3200" i="1" dirty="0">
                <a:latin typeface="Arial" charset="0"/>
                <a:ea typeface="Arial" charset="0"/>
                <a:cs typeface="Arial" charset="0"/>
              </a:rPr>
              <a:t>John 10:10 speaks about this as the “abundant” life, which is God’s will for us. </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426057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5499" y="1740686"/>
            <a:ext cx="9742273" cy="4827034"/>
          </a:xfrm>
        </p:spPr>
        <p:txBody>
          <a:bodyPr>
            <a:normAutofit fontScale="85000" lnSpcReduction="20000"/>
          </a:bodyPr>
          <a:lstStyle/>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About 1.6 million active Covered California members statewide.</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Nearly 13 million more covered by Medi-Cal.</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Affordable premiums and new state subsidies</a:t>
            </a:r>
          </a:p>
          <a:p>
            <a:pPr marL="342900" indent="-342900" algn="l">
              <a:spcAft>
                <a:spcPts val="1200"/>
              </a:spcAft>
              <a:buFont typeface="Arial" panose="020B0604020202020204" pitchFamily="34" charset="0"/>
              <a:buChar char="•"/>
            </a:pPr>
            <a:r>
              <a:rPr lang="en-US" sz="3200" dirty="0">
                <a:latin typeface="Arial" charset="0"/>
                <a:cs typeface="Arial" charset="0"/>
              </a:rPr>
              <a:t>Half a million people are seeing average monthly savings of $500 to $600</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Protections for those with pre-existing conditions.</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Increased health benefits that all insurers must offer.</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All Californians must have health coverage or pay costly penalties at tax time.</a:t>
            </a: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Covered California at a Glance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36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5500" y="1691470"/>
            <a:ext cx="9775658" cy="4966004"/>
          </a:xfrm>
        </p:spPr>
        <p:txBody>
          <a:bodyPr>
            <a:normAutofit/>
          </a:bodyPr>
          <a:lstStyle/>
          <a:p>
            <a:pPr marL="279400" lvl="0" indent="-279400" algn="l">
              <a:lnSpc>
                <a:spcPct val="100000"/>
              </a:lnSpc>
              <a:spcAft>
                <a:spcPts val="1200"/>
              </a:spcAft>
            </a:pPr>
            <a:r>
              <a:rPr lang="en-US" sz="3200" b="1" dirty="0">
                <a:solidFill>
                  <a:srgbClr val="554D56"/>
                </a:solidFill>
                <a:latin typeface="Arial" charset="0"/>
                <a:ea typeface="Arial" charset="0"/>
                <a:cs typeface="Arial" charset="0"/>
              </a:rPr>
              <a:t>Benefits and Protections</a:t>
            </a:r>
            <a:endParaRPr lang="en-US" sz="3200" dirty="0">
              <a:solidFill>
                <a:srgbClr val="554D56"/>
              </a:solidFill>
              <a:latin typeface="Arial" charset="0"/>
              <a:ea typeface="Arial" charset="0"/>
              <a:cs typeface="Arial" charset="0"/>
            </a:endParaRP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You cannot be denied coverage. </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No lifetime limits on how long you can stay in the hospital.</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Children up to age 26 can stay on their parent’s insurance plan.</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Most of the money paid for premiums must be spent on medical care and quality-improvement activities.</a:t>
            </a: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You’re Protected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9093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16" name="Rectangle 15"/>
          <p:cNvSpPr/>
          <p:nvPr/>
        </p:nvSpPr>
        <p:spPr>
          <a:xfrm>
            <a:off x="-24286" y="1479238"/>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Get Brand-Name Health Insurance</a:t>
            </a:r>
          </a:p>
        </p:txBody>
      </p:sp>
      <p:sp>
        <p:nvSpPr>
          <p:cNvPr id="5" name="Text Placeholder 4"/>
          <p:cNvSpPr>
            <a:spLocks noGrp="1"/>
          </p:cNvSpPr>
          <p:nvPr>
            <p:ph type="body" sz="quarter" idx="3"/>
          </p:nvPr>
        </p:nvSpPr>
        <p:spPr>
          <a:xfrm>
            <a:off x="2385284" y="1553438"/>
            <a:ext cx="7372860" cy="489823"/>
          </a:xfrm>
        </p:spPr>
        <p:txBody>
          <a:bodyPr anchor="t" anchorCtr="0">
            <a:normAutofit/>
          </a:bodyPr>
          <a:lstStyle/>
          <a:p>
            <a:pPr algn="ctr"/>
            <a:r>
              <a:rPr lang="en-US" sz="2800" dirty="0">
                <a:solidFill>
                  <a:srgbClr val="554D56"/>
                </a:solidFill>
                <a:latin typeface="Arial" charset="0"/>
                <a:ea typeface="Arial" charset="0"/>
                <a:cs typeface="Arial" charset="0"/>
              </a:rPr>
              <a:t>Top-Quality Health Plans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
        <p:nvSpPr>
          <p:cNvPr id="20" name="Rectangle 19"/>
          <p:cNvSpPr/>
          <p:nvPr/>
        </p:nvSpPr>
        <p:spPr>
          <a:xfrm>
            <a:off x="0" y="2115298"/>
            <a:ext cx="12192000" cy="4742701"/>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377186"/>
            <a:ext cx="10058400" cy="3614928"/>
          </a:xfrm>
          <a:prstGeom prst="rect">
            <a:avLst/>
          </a:prstGeom>
        </p:spPr>
      </p:pic>
    </p:spTree>
    <p:extLst>
      <p:ext uri="{BB962C8B-B14F-4D97-AF65-F5344CB8AC3E}">
        <p14:creationId xmlns:p14="http://schemas.microsoft.com/office/powerpoint/2010/main" val="21879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52500" y="4179143"/>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52500" y="324018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52500" y="228600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Six Steps to Health Insurance</a:t>
            </a:r>
          </a:p>
        </p:txBody>
      </p:sp>
      <p:sp>
        <p:nvSpPr>
          <p:cNvPr id="4" name="Content Placeholder 3"/>
          <p:cNvSpPr>
            <a:spLocks noGrp="1"/>
          </p:cNvSpPr>
          <p:nvPr>
            <p:ph sz="half" idx="2"/>
          </p:nvPr>
        </p:nvSpPr>
        <p:spPr>
          <a:xfrm>
            <a:off x="1047750" y="2371260"/>
            <a:ext cx="4733925" cy="3684588"/>
          </a:xfrm>
        </p:spPr>
        <p:txBody>
          <a:bodyPr>
            <a:normAutofit/>
          </a:bodyPr>
          <a:lstStyle/>
          <a:p>
            <a:pPr marL="622300" indent="-622300">
              <a:buNone/>
            </a:pPr>
            <a:r>
              <a:rPr lang="en-US" sz="2400" b="1" dirty="0">
                <a:solidFill>
                  <a:srgbClr val="554D56"/>
                </a:solidFill>
                <a:latin typeface="Arial" charset="0"/>
                <a:ea typeface="Arial" charset="0"/>
                <a:cs typeface="Arial" charset="0"/>
              </a:rPr>
              <a:t>1.</a:t>
            </a:r>
            <a:r>
              <a:rPr lang="en-US" sz="2400" b="1" dirty="0">
                <a:latin typeface="Arial" charset="0"/>
                <a:ea typeface="Arial" charset="0"/>
                <a:cs typeface="Arial" charset="0"/>
              </a:rPr>
              <a:t>	Shop and Compare</a:t>
            </a:r>
            <a:br>
              <a:rPr lang="en-US" sz="2400" b="1" dirty="0">
                <a:latin typeface="Arial" charset="0"/>
                <a:ea typeface="Arial" charset="0"/>
                <a:cs typeface="Arial" charset="0"/>
              </a:rPr>
            </a:br>
            <a:r>
              <a:rPr lang="en-US" sz="2400" dirty="0">
                <a:latin typeface="Arial" charset="0"/>
                <a:ea typeface="Arial" charset="0"/>
                <a:cs typeface="Arial" charset="0"/>
              </a:rPr>
              <a:t>– Get a quick estimate.</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2.</a:t>
            </a:r>
            <a:r>
              <a:rPr lang="en-US" sz="2400" b="1" dirty="0">
                <a:latin typeface="Arial" charset="0"/>
                <a:ea typeface="Arial" charset="0"/>
                <a:cs typeface="Arial" charset="0"/>
              </a:rPr>
              <a:t>	Apply</a:t>
            </a:r>
            <a:br>
              <a:rPr lang="en-US" sz="2400" b="1" dirty="0">
                <a:latin typeface="Arial" charset="0"/>
                <a:ea typeface="Arial" charset="0"/>
                <a:cs typeface="Arial" charset="0"/>
              </a:rPr>
            </a:br>
            <a:r>
              <a:rPr lang="en-US" sz="2400" dirty="0">
                <a:latin typeface="Arial" charset="0"/>
                <a:ea typeface="Arial" charset="0"/>
                <a:cs typeface="Arial" charset="0"/>
              </a:rPr>
              <a:t>– Now you’re ready to apply.</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3.</a:t>
            </a:r>
            <a:r>
              <a:rPr lang="en-US" sz="2400" b="1" dirty="0">
                <a:latin typeface="Arial" charset="0"/>
                <a:ea typeface="Arial" charset="0"/>
                <a:cs typeface="Arial" charset="0"/>
              </a:rPr>
              <a:t>	Get Help</a:t>
            </a:r>
            <a:br>
              <a:rPr lang="en-US" sz="2400" b="1" dirty="0">
                <a:latin typeface="Arial" charset="0"/>
                <a:ea typeface="Arial" charset="0"/>
                <a:cs typeface="Arial" charset="0"/>
              </a:rPr>
            </a:br>
            <a:r>
              <a:rPr lang="en-US" sz="2400" dirty="0">
                <a:latin typeface="Arial" charset="0"/>
                <a:ea typeface="Arial" charset="0"/>
                <a:cs typeface="Arial" charset="0"/>
              </a:rPr>
              <a:t>– Call or go online for free </a:t>
            </a:r>
            <a:br>
              <a:rPr lang="en-US" sz="2400" dirty="0">
                <a:latin typeface="Arial" charset="0"/>
                <a:ea typeface="Arial" charset="0"/>
                <a:cs typeface="Arial" charset="0"/>
              </a:rPr>
            </a:br>
            <a:r>
              <a:rPr lang="en-US" sz="2400" dirty="0">
                <a:latin typeface="Arial" charset="0"/>
                <a:ea typeface="Arial" charset="0"/>
                <a:cs typeface="Arial" charset="0"/>
              </a:rPr>
              <a:t>	assistance.</a:t>
            </a:r>
          </a:p>
        </p:txBody>
      </p:sp>
      <p:sp>
        <p:nvSpPr>
          <p:cNvPr id="13" name="Oval 12"/>
          <p:cNvSpPr/>
          <p:nvPr/>
        </p:nvSpPr>
        <p:spPr>
          <a:xfrm>
            <a:off x="6019802" y="4706798"/>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2" y="332544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19802" y="233316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34101" y="2371260"/>
            <a:ext cx="5930900" cy="3241913"/>
          </a:xfrm>
          <a:prstGeom prst="rect">
            <a:avLst/>
          </a:prstGeom>
        </p:spPr>
        <p:txBody>
          <a:bodyPr wrap="square">
            <a:spAutoFit/>
          </a:bodyPr>
          <a:lstStyle/>
          <a:p>
            <a:pPr marL="625475" indent="-625475"/>
            <a:r>
              <a:rPr lang="en-US" sz="2400" b="1" dirty="0">
                <a:solidFill>
                  <a:srgbClr val="554D56"/>
                </a:solidFill>
                <a:latin typeface="Arial" charset="0"/>
                <a:ea typeface="Arial" charset="0"/>
                <a:cs typeface="Arial" charset="0"/>
              </a:rPr>
              <a:t>4.</a:t>
            </a:r>
            <a:r>
              <a:rPr lang="en-US" sz="2400" dirty="0">
                <a:solidFill>
                  <a:srgbClr val="554D56"/>
                </a:solidFill>
                <a:latin typeface="Arial" charset="0"/>
                <a:ea typeface="Arial" charset="0"/>
                <a:cs typeface="Arial" charset="0"/>
              </a:rPr>
              <a:t>	</a:t>
            </a:r>
            <a:r>
              <a:rPr lang="en-US" sz="2400" b="1" dirty="0">
                <a:latin typeface="Arial" charset="0"/>
                <a:ea typeface="Arial" charset="0"/>
                <a:cs typeface="Arial" charset="0"/>
              </a:rPr>
              <a:t>Review Your Choices</a:t>
            </a:r>
          </a:p>
          <a:p>
            <a:pPr marL="625475" indent="-625475"/>
            <a:r>
              <a:rPr lang="en-US" sz="2400" dirty="0">
                <a:latin typeface="Arial" charset="0"/>
                <a:ea typeface="Arial" charset="0"/>
                <a:cs typeface="Arial" charset="0"/>
              </a:rPr>
              <a:t>      	– Compare options and costs.</a:t>
            </a:r>
          </a:p>
          <a:p>
            <a:pPr marL="625475" indent="-625475">
              <a:spcBef>
                <a:spcPts val="2200"/>
              </a:spcBef>
            </a:pPr>
            <a:r>
              <a:rPr lang="en-US" sz="2400" b="1" dirty="0">
                <a:solidFill>
                  <a:srgbClr val="554D56"/>
                </a:solidFill>
                <a:latin typeface="Arial" charset="0"/>
                <a:ea typeface="Arial" charset="0"/>
                <a:cs typeface="Arial" charset="0"/>
              </a:rPr>
              <a:t>5.	</a:t>
            </a:r>
            <a:r>
              <a:rPr lang="en-US" sz="2400" b="1" dirty="0">
                <a:latin typeface="Arial" charset="0"/>
                <a:ea typeface="Arial" charset="0"/>
                <a:cs typeface="Arial" charset="0"/>
              </a:rPr>
              <a:t>Payment Options</a:t>
            </a:r>
          </a:p>
          <a:p>
            <a:pPr marL="625475" lvl="1" indent="-625475"/>
            <a:r>
              <a:rPr lang="en-US" sz="2400" dirty="0">
                <a:latin typeface="Arial" charset="0"/>
                <a:ea typeface="Arial" charset="0"/>
                <a:cs typeface="Arial" charset="0"/>
              </a:rPr>
              <a:t>      	– Pay online or wait for the bill to come in the mail.</a:t>
            </a:r>
          </a:p>
          <a:p>
            <a:pPr marL="625475" indent="-625475">
              <a:spcBef>
                <a:spcPts val="2200"/>
              </a:spcBef>
            </a:pPr>
            <a:r>
              <a:rPr lang="en-US" sz="2400" b="1" dirty="0">
                <a:solidFill>
                  <a:srgbClr val="554D56"/>
                </a:solidFill>
                <a:latin typeface="Arial" charset="0"/>
                <a:ea typeface="Arial" charset="0"/>
                <a:cs typeface="Arial" charset="0"/>
              </a:rPr>
              <a:t>6.	</a:t>
            </a:r>
            <a:r>
              <a:rPr lang="en-US" sz="2400" b="1" dirty="0">
                <a:latin typeface="Arial" charset="0"/>
                <a:ea typeface="Arial" charset="0"/>
                <a:cs typeface="Arial" charset="0"/>
              </a:rPr>
              <a:t>Congratulations! You’re Covered </a:t>
            </a:r>
          </a:p>
          <a:p>
            <a:pPr marL="625475" lvl="1" indent="-625475"/>
            <a:r>
              <a:rPr lang="en-US" sz="2400" dirty="0">
                <a:latin typeface="Arial" charset="0"/>
                <a:ea typeface="Arial" charset="0"/>
                <a:cs typeface="Arial" charset="0"/>
              </a:rPr>
              <a:t>       	– Start using your coverage.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21970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095500" y="303070"/>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Financial Help is Available</a:t>
            </a:r>
          </a:p>
        </p:txBody>
      </p:sp>
      <p:sp>
        <p:nvSpPr>
          <p:cNvPr id="3" name="Content Placeholder 2"/>
          <p:cNvSpPr>
            <a:spLocks noGrp="1"/>
          </p:cNvSpPr>
          <p:nvPr>
            <p:ph idx="1"/>
          </p:nvPr>
        </p:nvSpPr>
        <p:spPr>
          <a:xfrm>
            <a:off x="2095500" y="1928861"/>
            <a:ext cx="9258300" cy="4351338"/>
          </a:xfrm>
        </p:spPr>
        <p:txBody>
          <a:bodyPr/>
          <a:lstStyle/>
          <a:p>
            <a:pPr marL="0" indent="0">
              <a:spcAft>
                <a:spcPts val="1200"/>
              </a:spcAft>
              <a:buNone/>
            </a:pPr>
            <a:r>
              <a:rPr lang="en-US" b="1" i="1" dirty="0">
                <a:solidFill>
                  <a:srgbClr val="554D56"/>
                </a:solidFill>
                <a:latin typeface="Arial" charset="0"/>
                <a:ea typeface="Arial" charset="0"/>
                <a:cs typeface="Arial" charset="0"/>
              </a:rPr>
              <a:t>Don’t leave your money on the table!</a:t>
            </a:r>
          </a:p>
          <a:p>
            <a:pPr marL="336550" indent="-336550">
              <a:spcAft>
                <a:spcPts val="1200"/>
              </a:spcAft>
            </a:pPr>
            <a:r>
              <a:rPr lang="en-US" sz="2400" dirty="0">
                <a:latin typeface="Arial" charset="0"/>
                <a:ea typeface="Arial" charset="0"/>
                <a:cs typeface="Arial" charset="0"/>
              </a:rPr>
              <a:t>Financial help is available through Covered California to help pay your monthly premium.</a:t>
            </a:r>
          </a:p>
          <a:p>
            <a:pPr marL="336550" indent="-336550">
              <a:spcAft>
                <a:spcPts val="1200"/>
              </a:spcAft>
            </a:pPr>
            <a:r>
              <a:rPr lang="en-US" sz="2400" dirty="0">
                <a:latin typeface="Arial" charset="0"/>
                <a:ea typeface="Arial" charset="0"/>
                <a:cs typeface="Arial" charset="0"/>
              </a:rPr>
              <a:t>Federal and state subsidies are lowering some consumers’ monthly health care costs by 70 percent.</a:t>
            </a:r>
          </a:p>
          <a:p>
            <a:pPr marL="336550" indent="-336550">
              <a:spcAft>
                <a:spcPts val="1200"/>
              </a:spcAft>
            </a:pPr>
            <a:r>
              <a:rPr lang="en-US" sz="2400" dirty="0">
                <a:latin typeface="Arial" charset="0"/>
                <a:ea typeface="Arial" charset="0"/>
                <a:cs typeface="Arial" charset="0"/>
              </a:rPr>
              <a:t>New state subsidy program saves some consumers an average of $500-$600 per month</a:t>
            </a:r>
          </a:p>
          <a:p>
            <a:pPr marL="336550" indent="-336550">
              <a:spcAft>
                <a:spcPts val="1200"/>
              </a:spcAft>
            </a:pPr>
            <a:r>
              <a:rPr lang="en-US" sz="2400" dirty="0">
                <a:latin typeface="Arial" charset="0"/>
                <a:ea typeface="Arial" charset="0"/>
                <a:cs typeface="Arial" charset="0"/>
              </a:rPr>
              <a:t>9 out of 10 Covered California members receive financial help to reduce health care costs</a:t>
            </a:r>
          </a:p>
        </p:txBody>
      </p:sp>
      <p:sp>
        <p:nvSpPr>
          <p:cNvPr id="4" name="AutoShape 2" descr="https://www.coveredca.com/shopandcompare/2016/images/2sta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7884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What Coping Looks Like</a:t>
            </a:r>
          </a:p>
        </p:txBody>
      </p:sp>
      <p:sp>
        <p:nvSpPr>
          <p:cNvPr id="3" name="Content Placeholder 2"/>
          <p:cNvSpPr>
            <a:spLocks noGrp="1"/>
          </p:cNvSpPr>
          <p:nvPr>
            <p:ph idx="1"/>
          </p:nvPr>
        </p:nvSpPr>
        <p:spPr>
          <a:xfrm>
            <a:off x="2095500" y="1825624"/>
            <a:ext cx="9526228" cy="4664075"/>
          </a:xfrm>
        </p:spPr>
        <p:txBody>
          <a:bodyPr>
            <a:normAutofit lnSpcReduction="10000"/>
          </a:bodyPr>
          <a:lstStyle/>
          <a:p>
            <a:pPr marL="336550" indent="-336550">
              <a:spcBef>
                <a:spcPts val="1300"/>
              </a:spcBef>
            </a:pPr>
            <a:r>
              <a:rPr lang="en-US" sz="2400" dirty="0">
                <a:latin typeface="Arial" charset="0"/>
                <a:ea typeface="Arial" charset="0"/>
                <a:cs typeface="Arial" charset="0"/>
              </a:rPr>
              <a:t>Praying nothing will happen.</a:t>
            </a:r>
          </a:p>
          <a:p>
            <a:pPr marL="336550" indent="-336550">
              <a:spcBef>
                <a:spcPts val="1300"/>
              </a:spcBef>
            </a:pPr>
            <a:r>
              <a:rPr lang="en-US" sz="2400" dirty="0">
                <a:latin typeface="Arial" charset="0"/>
                <a:ea typeface="Arial" charset="0"/>
                <a:cs typeface="Arial" charset="0"/>
              </a:rPr>
              <a:t>Using the emergency room for general medical treatment — and walking away with a hefty emergency room bill.</a:t>
            </a:r>
          </a:p>
          <a:p>
            <a:pPr marL="336550" indent="-336550">
              <a:spcBef>
                <a:spcPts val="1300"/>
              </a:spcBef>
            </a:pPr>
            <a:r>
              <a:rPr lang="en-US" sz="2400" dirty="0">
                <a:latin typeface="Arial" charset="0"/>
                <a:ea typeface="Arial" charset="0"/>
                <a:cs typeface="Arial" charset="0"/>
              </a:rPr>
              <a:t>Taking unnecessary risks with your health — refusing to see </a:t>
            </a:r>
            <a:br>
              <a:rPr lang="en-US" sz="2400" dirty="0">
                <a:latin typeface="Arial" charset="0"/>
                <a:ea typeface="Arial" charset="0"/>
                <a:cs typeface="Arial" charset="0"/>
              </a:rPr>
            </a:br>
            <a:r>
              <a:rPr lang="en-US" sz="2400" dirty="0">
                <a:latin typeface="Arial" charset="0"/>
                <a:ea typeface="Arial" charset="0"/>
                <a:cs typeface="Arial" charset="0"/>
              </a:rPr>
              <a:t>a doctor.</a:t>
            </a:r>
          </a:p>
          <a:p>
            <a:pPr marL="336550" indent="-336550">
              <a:spcBef>
                <a:spcPts val="1300"/>
              </a:spcBef>
            </a:pPr>
            <a:r>
              <a:rPr lang="en-US" sz="2400" dirty="0">
                <a:latin typeface="Arial" charset="0"/>
                <a:ea typeface="Arial" charset="0"/>
                <a:cs typeface="Arial" charset="0"/>
              </a:rPr>
              <a:t>Diagnosing your own illness.</a:t>
            </a:r>
          </a:p>
          <a:p>
            <a:pPr marL="336550" indent="-336550">
              <a:spcBef>
                <a:spcPts val="1300"/>
              </a:spcBef>
            </a:pPr>
            <a:r>
              <a:rPr lang="en-US" sz="2400" dirty="0">
                <a:latin typeface="Arial" charset="0"/>
                <a:ea typeface="Arial" charset="0"/>
                <a:cs typeface="Arial" charset="0"/>
              </a:rPr>
              <a:t>Using home remedies to “treat” illness.</a:t>
            </a:r>
          </a:p>
          <a:p>
            <a:pPr marL="336550" indent="-336550">
              <a:spcBef>
                <a:spcPts val="1300"/>
              </a:spcBef>
            </a:pPr>
            <a:r>
              <a:rPr lang="en-US" sz="2400" dirty="0">
                <a:latin typeface="Arial" charset="0"/>
                <a:ea typeface="Arial" charset="0"/>
                <a:cs typeface="Arial" charset="0"/>
              </a:rPr>
              <a:t>Never being able to shake an illness.</a:t>
            </a:r>
          </a:p>
          <a:p>
            <a:pPr marL="336550" indent="-336550">
              <a:spcBef>
                <a:spcPts val="1300"/>
              </a:spcBef>
            </a:pPr>
            <a:r>
              <a:rPr lang="en-US" sz="2400" dirty="0">
                <a:latin typeface="Arial" charset="0"/>
                <a:ea typeface="Arial" charset="0"/>
                <a:cs typeface="Arial" charset="0"/>
              </a:rPr>
              <a:t>Not knowing what is bothering you.</a:t>
            </a:r>
          </a:p>
          <a:p>
            <a:pPr marL="336550" indent="-336550">
              <a:spcBef>
                <a:spcPts val="1300"/>
              </a:spcBef>
            </a:pPr>
            <a:r>
              <a:rPr lang="en-US" sz="2400" dirty="0">
                <a:latin typeface="Arial" charset="0"/>
                <a:ea typeface="Arial" charset="0"/>
                <a:cs typeface="Arial" charset="0"/>
              </a:rPr>
              <a:t>Living with higher stress.</a:t>
            </a:r>
          </a:p>
          <a:p>
            <a:pPr marL="336550" indent="-336550">
              <a:spcBef>
                <a:spcPts val="1300"/>
              </a:spcBef>
            </a:pPr>
            <a:r>
              <a:rPr lang="en-US" sz="2400" dirty="0">
                <a:latin typeface="Arial" charset="0"/>
                <a:ea typeface="Arial" charset="0"/>
                <a:cs typeface="Arial" charset="0"/>
              </a:rPr>
              <a:t>Facing the threat of bankruptcy due to high medical bills.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9818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03" y="-2184"/>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Coping is Risky </a:t>
            </a:r>
          </a:p>
        </p:txBody>
      </p:sp>
      <p:sp>
        <p:nvSpPr>
          <p:cNvPr id="3" name="Content Placeholder 2"/>
          <p:cNvSpPr>
            <a:spLocks noGrp="1"/>
          </p:cNvSpPr>
          <p:nvPr>
            <p:ph idx="1"/>
          </p:nvPr>
        </p:nvSpPr>
        <p:spPr>
          <a:xfrm>
            <a:off x="2095500" y="1700744"/>
            <a:ext cx="9791700" cy="4794305"/>
          </a:xfrm>
        </p:spPr>
        <p:txBody>
          <a:bodyPr>
            <a:noAutofit/>
          </a:bodyPr>
          <a:lstStyle/>
          <a:p>
            <a:pPr marL="344488" lvl="1" indent="-344488">
              <a:lnSpc>
                <a:spcPct val="100000"/>
              </a:lnSpc>
              <a:spcBef>
                <a:spcPts val="0"/>
              </a:spcBef>
              <a:spcAft>
                <a:spcPts val="600"/>
              </a:spcAft>
            </a:pPr>
            <a:r>
              <a:rPr lang="en-US" sz="2200" dirty="0">
                <a:latin typeface="Arial" charset="0"/>
                <a:ea typeface="Arial" charset="0"/>
                <a:cs typeface="Arial" charset="0"/>
              </a:rPr>
              <a:t>Generally, Blacks have the </a:t>
            </a:r>
            <a:r>
              <a:rPr lang="en-US" sz="2200" b="1" dirty="0">
                <a:latin typeface="Arial" charset="0"/>
                <a:ea typeface="Arial" charset="0"/>
                <a:cs typeface="Arial" charset="0"/>
              </a:rPr>
              <a:t>highest mortality rate </a:t>
            </a:r>
            <a:r>
              <a:rPr lang="en-US" sz="2200" dirty="0">
                <a:latin typeface="Arial" charset="0"/>
                <a:ea typeface="Arial" charset="0"/>
                <a:cs typeface="Arial" charset="0"/>
              </a:rPr>
              <a:t>of any racial and ethnic group for cancer. </a:t>
            </a:r>
          </a:p>
          <a:p>
            <a:pPr marL="344488" lvl="1" indent="-344488">
              <a:lnSpc>
                <a:spcPct val="100000"/>
              </a:lnSpc>
              <a:spcBef>
                <a:spcPts val="0"/>
              </a:spcBef>
              <a:spcAft>
                <a:spcPts val="600"/>
              </a:spcAft>
            </a:pPr>
            <a:r>
              <a:rPr lang="en-US" sz="2200" dirty="0">
                <a:latin typeface="Arial" charset="0"/>
                <a:ea typeface="Arial" charset="0"/>
                <a:cs typeface="Arial" charset="0"/>
              </a:rPr>
              <a:t>Black women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die from breast cancer.</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have high blood pressure and 18 percent less likely to have their blood pressure under control.</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also </a:t>
            </a:r>
            <a:r>
              <a:rPr lang="en-US" sz="2200" b="1" dirty="0">
                <a:latin typeface="Arial" charset="0"/>
                <a:ea typeface="Arial" charset="0"/>
                <a:cs typeface="Arial" charset="0"/>
              </a:rPr>
              <a:t>twice as likely to be diagnosed with diabetes.</a:t>
            </a:r>
          </a:p>
          <a:p>
            <a:pPr marL="344488" indent="-344488">
              <a:lnSpc>
                <a:spcPct val="100000"/>
              </a:lnSpc>
              <a:spcBef>
                <a:spcPts val="0"/>
              </a:spcBef>
              <a:spcAft>
                <a:spcPts val="600"/>
              </a:spcAft>
            </a:pPr>
            <a:r>
              <a:rPr lang="en-US" sz="2200" dirty="0">
                <a:latin typeface="Arial" charset="0"/>
                <a:ea typeface="Arial" charset="0"/>
                <a:cs typeface="Arial" charset="0"/>
              </a:rPr>
              <a:t>The infant mortality rate among Blacks is </a:t>
            </a:r>
            <a:r>
              <a:rPr lang="en-US" sz="2200" b="1" dirty="0">
                <a:latin typeface="Arial" charset="0"/>
                <a:ea typeface="Arial" charset="0"/>
                <a:cs typeface="Arial" charset="0"/>
              </a:rPr>
              <a:t>2.3 times </a:t>
            </a:r>
            <a:r>
              <a:rPr lang="en-US" sz="2200" dirty="0">
                <a:latin typeface="Arial" charset="0"/>
                <a:ea typeface="Arial" charset="0"/>
                <a:cs typeface="Arial" charset="0"/>
              </a:rPr>
              <a:t>that of </a:t>
            </a:r>
            <a:br>
              <a:rPr lang="en-US" sz="2200" dirty="0">
                <a:latin typeface="Arial" charset="0"/>
                <a:ea typeface="Arial" charset="0"/>
                <a:cs typeface="Arial" charset="0"/>
              </a:rPr>
            </a:br>
            <a:r>
              <a:rPr lang="en-US" sz="2200" dirty="0">
                <a:latin typeface="Arial" charset="0"/>
                <a:ea typeface="Arial" charset="0"/>
                <a:cs typeface="Arial" charset="0"/>
              </a:rPr>
              <a:t>non-Hispanic whites, and Black infants are </a:t>
            </a:r>
            <a:r>
              <a:rPr lang="en-US" sz="2200" b="1" dirty="0">
                <a:latin typeface="Arial" charset="0"/>
                <a:ea typeface="Arial" charset="0"/>
                <a:cs typeface="Arial" charset="0"/>
              </a:rPr>
              <a:t>4 times more </a:t>
            </a:r>
            <a:br>
              <a:rPr lang="en-US" sz="2200" b="1" dirty="0">
                <a:latin typeface="Arial" charset="0"/>
                <a:ea typeface="Arial" charset="0"/>
                <a:cs typeface="Arial" charset="0"/>
              </a:rPr>
            </a:br>
            <a:r>
              <a:rPr lang="en-US" sz="2200" b="1" dirty="0">
                <a:latin typeface="Arial" charset="0"/>
                <a:ea typeface="Arial" charset="0"/>
                <a:cs typeface="Arial" charset="0"/>
              </a:rPr>
              <a:t>likely</a:t>
            </a:r>
            <a:r>
              <a:rPr lang="en-US" sz="2200" dirty="0">
                <a:latin typeface="Arial" charset="0"/>
                <a:ea typeface="Arial" charset="0"/>
                <a:cs typeface="Arial" charset="0"/>
              </a:rPr>
              <a:t> than non-Hispanic white infants to die due to complications related </a:t>
            </a:r>
            <a:br>
              <a:rPr lang="en-US" sz="2200" dirty="0">
                <a:latin typeface="Arial" charset="0"/>
                <a:ea typeface="Arial" charset="0"/>
                <a:cs typeface="Arial" charset="0"/>
              </a:rPr>
            </a:br>
            <a:r>
              <a:rPr lang="en-US" sz="2200" dirty="0">
                <a:latin typeface="Arial" charset="0"/>
                <a:ea typeface="Arial" charset="0"/>
                <a:cs typeface="Arial" charset="0"/>
              </a:rPr>
              <a:t>to low birthweight.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36332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TotalTime>
  <Words>2745</Words>
  <Application>Microsoft Office PowerPoint</Application>
  <PresentationFormat>Widescreen</PresentationFormat>
  <Paragraphs>195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You Deserve Good Health </vt:lpstr>
      <vt:lpstr>Covered California at a Glance</vt:lpstr>
      <vt:lpstr>You’re Protected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COVERED CALIFORNIA</dc:title>
  <dc:creator>Phyllis Tucker</dc:creator>
  <cp:lastModifiedBy>Blanchette, Angie (CoveredCA)</cp:lastModifiedBy>
  <cp:revision>185</cp:revision>
  <cp:lastPrinted>2019-10-23T22:07:42Z</cp:lastPrinted>
  <dcterms:created xsi:type="dcterms:W3CDTF">2015-10-21T21:22:14Z</dcterms:created>
  <dcterms:modified xsi:type="dcterms:W3CDTF">2021-02-09T17:38:28Z</dcterms:modified>
</cp:coreProperties>
</file>