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 bookmarkIdSeed="2">
  <p:sldMasterIdLst>
    <p:sldMasterId id="2147483662" r:id="rId4"/>
  </p:sldMasterIdLst>
  <p:notesMasterIdLst>
    <p:notesMasterId r:id="rId8"/>
  </p:notesMasterIdLst>
  <p:handoutMasterIdLst>
    <p:handoutMasterId r:id="rId9"/>
  </p:handoutMasterIdLst>
  <p:sldIdLst>
    <p:sldId id="393" r:id="rId5"/>
    <p:sldId id="395" r:id="rId6"/>
    <p:sldId id="401" r:id="rId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B9CA"/>
    <a:srgbClr val="DCB626"/>
    <a:srgbClr val="EFDD99"/>
    <a:srgbClr val="FFFDA5"/>
    <a:srgbClr val="4BACC6"/>
    <a:srgbClr val="357D91"/>
    <a:srgbClr val="554D56"/>
    <a:srgbClr val="FF4747"/>
    <a:srgbClr val="CDCDCD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87051" autoAdjust="0"/>
  </p:normalViewPr>
  <p:slideViewPr>
    <p:cSldViewPr snapToGrid="0" snapToObjects="1">
      <p:cViewPr>
        <p:scale>
          <a:sx n="71" d="100"/>
          <a:sy n="71" d="100"/>
        </p:scale>
        <p:origin x="1044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-327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ran, Kevin (CoveredCA)" userId="da5997c3-97b6-479e-9966-956df2897fac" providerId="ADAL" clId="{C46FE5FD-4EDF-4329-AA24-66983ED6EEFF}"/>
    <pc:docChg chg="undo custSel delSld modSld">
      <pc:chgData name="Horan, Kevin (CoveredCA)" userId="da5997c3-97b6-479e-9966-956df2897fac" providerId="ADAL" clId="{C46FE5FD-4EDF-4329-AA24-66983ED6EEFF}" dt="2023-01-11T18:13:48.301" v="83" actId="1076"/>
      <pc:docMkLst>
        <pc:docMk/>
      </pc:docMkLst>
      <pc:sldChg chg="modSp mod">
        <pc:chgData name="Horan, Kevin (CoveredCA)" userId="da5997c3-97b6-479e-9966-956df2897fac" providerId="ADAL" clId="{C46FE5FD-4EDF-4329-AA24-66983ED6EEFF}" dt="2023-01-11T18:13:48.301" v="83" actId="1076"/>
        <pc:sldMkLst>
          <pc:docMk/>
          <pc:sldMk cId="2873332049" sldId="393"/>
        </pc:sldMkLst>
        <pc:spChg chg="mod">
          <ac:chgData name="Horan, Kevin (CoveredCA)" userId="da5997c3-97b6-479e-9966-956df2897fac" providerId="ADAL" clId="{C46FE5FD-4EDF-4329-AA24-66983ED6EEFF}" dt="2023-01-11T18:13:07.797" v="39" actId="20577"/>
          <ac:spMkLst>
            <pc:docMk/>
            <pc:sldMk cId="2873332049" sldId="393"/>
            <ac:spMk id="6" creationId="{8C2F2505-96A9-964B-B391-F4F5C860C0BB}"/>
          </ac:spMkLst>
        </pc:spChg>
        <pc:spChg chg="mod">
          <ac:chgData name="Horan, Kevin (CoveredCA)" userId="da5997c3-97b6-479e-9966-956df2897fac" providerId="ADAL" clId="{C46FE5FD-4EDF-4329-AA24-66983ED6EEFF}" dt="2023-01-11T18:13:44.404" v="82" actId="1076"/>
          <ac:spMkLst>
            <pc:docMk/>
            <pc:sldMk cId="2873332049" sldId="393"/>
            <ac:spMk id="8" creationId="{FFBD4F6C-BA21-CD4C-B9BF-FAD6AA2A12F9}"/>
          </ac:spMkLst>
        </pc:spChg>
        <pc:spChg chg="mod">
          <ac:chgData name="Horan, Kevin (CoveredCA)" userId="da5997c3-97b6-479e-9966-956df2897fac" providerId="ADAL" clId="{C46FE5FD-4EDF-4329-AA24-66983ED6EEFF}" dt="2023-01-11T18:13:41.117" v="81" actId="20577"/>
          <ac:spMkLst>
            <pc:docMk/>
            <pc:sldMk cId="2873332049" sldId="393"/>
            <ac:spMk id="10" creationId="{FB5555CB-8F78-734E-94CB-E62C32242431}"/>
          </ac:spMkLst>
        </pc:spChg>
        <pc:spChg chg="mod">
          <ac:chgData name="Horan, Kevin (CoveredCA)" userId="da5997c3-97b6-479e-9966-956df2897fac" providerId="ADAL" clId="{C46FE5FD-4EDF-4329-AA24-66983ED6EEFF}" dt="2023-01-11T18:13:48.301" v="83" actId="1076"/>
          <ac:spMkLst>
            <pc:docMk/>
            <pc:sldMk cId="2873332049" sldId="393"/>
            <ac:spMk id="11" creationId="{DDBE593E-894C-6840-8098-ECE433F84F8D}"/>
          </ac:spMkLst>
        </pc:spChg>
      </pc:sldChg>
      <pc:sldChg chg="del">
        <pc:chgData name="Horan, Kevin (CoveredCA)" userId="da5997c3-97b6-479e-9966-956df2897fac" providerId="ADAL" clId="{C46FE5FD-4EDF-4329-AA24-66983ED6EEFF}" dt="2023-01-09T22:06:49.982" v="0" actId="2696"/>
        <pc:sldMkLst>
          <pc:docMk/>
          <pc:sldMk cId="3320784273" sldId="394"/>
        </pc:sldMkLst>
      </pc:sldChg>
      <pc:sldChg chg="modSp mod">
        <pc:chgData name="Horan, Kevin (CoveredCA)" userId="da5997c3-97b6-479e-9966-956df2897fac" providerId="ADAL" clId="{C46FE5FD-4EDF-4329-AA24-66983ED6EEFF}" dt="2023-01-09T22:10:10.682" v="26" actId="2711"/>
        <pc:sldMkLst>
          <pc:docMk/>
          <pc:sldMk cId="493710904" sldId="395"/>
        </pc:sldMkLst>
        <pc:spChg chg="mod">
          <ac:chgData name="Horan, Kevin (CoveredCA)" userId="da5997c3-97b6-479e-9966-956df2897fac" providerId="ADAL" clId="{C46FE5FD-4EDF-4329-AA24-66983ED6EEFF}" dt="2023-01-09T22:09:51.483" v="24" actId="2711"/>
          <ac:spMkLst>
            <pc:docMk/>
            <pc:sldMk cId="493710904" sldId="395"/>
            <ac:spMk id="8" creationId="{07696C09-E495-B84F-B697-B311C771E56D}"/>
          </ac:spMkLst>
        </pc:spChg>
        <pc:spChg chg="mod">
          <ac:chgData name="Horan, Kevin (CoveredCA)" userId="da5997c3-97b6-479e-9966-956df2897fac" providerId="ADAL" clId="{C46FE5FD-4EDF-4329-AA24-66983ED6EEFF}" dt="2023-01-09T22:10:10.682" v="26" actId="2711"/>
          <ac:spMkLst>
            <pc:docMk/>
            <pc:sldMk cId="493710904" sldId="395"/>
            <ac:spMk id="10" creationId="{562E9222-D00D-2645-9942-7588C4292563}"/>
          </ac:spMkLst>
        </pc:spChg>
      </pc:sldChg>
      <pc:sldChg chg="modSp mod">
        <pc:chgData name="Horan, Kevin (CoveredCA)" userId="da5997c3-97b6-479e-9966-956df2897fac" providerId="ADAL" clId="{C46FE5FD-4EDF-4329-AA24-66983ED6EEFF}" dt="2023-01-09T22:10:38.201" v="35" actId="20577"/>
        <pc:sldMkLst>
          <pc:docMk/>
          <pc:sldMk cId="611852851" sldId="401"/>
        </pc:sldMkLst>
        <pc:spChg chg="mod">
          <ac:chgData name="Horan, Kevin (CoveredCA)" userId="da5997c3-97b6-479e-9966-956df2897fac" providerId="ADAL" clId="{C46FE5FD-4EDF-4329-AA24-66983ED6EEFF}" dt="2023-01-09T22:08:13.412" v="11" actId="2711"/>
          <ac:spMkLst>
            <pc:docMk/>
            <pc:sldMk cId="611852851" sldId="401"/>
            <ac:spMk id="3" creationId="{74BA317A-9FCF-8043-9B68-E5D56E2EE0B5}"/>
          </ac:spMkLst>
        </pc:spChg>
        <pc:spChg chg="mod">
          <ac:chgData name="Horan, Kevin (CoveredCA)" userId="da5997c3-97b6-479e-9966-956df2897fac" providerId="ADAL" clId="{C46FE5FD-4EDF-4329-AA24-66983ED6EEFF}" dt="2023-01-09T22:10:38.201" v="35" actId="20577"/>
          <ac:spMkLst>
            <pc:docMk/>
            <pc:sldMk cId="611852851" sldId="401"/>
            <ac:spMk id="5" creationId="{383624A2-5887-ED55-04C0-3087D24ECF12}"/>
          </ac:spMkLst>
        </pc:spChg>
        <pc:spChg chg="mod">
          <ac:chgData name="Horan, Kevin (CoveredCA)" userId="da5997c3-97b6-479e-9966-956df2897fac" providerId="ADAL" clId="{C46FE5FD-4EDF-4329-AA24-66983ED6EEFF}" dt="2023-01-09T22:08:04.226" v="10" actId="1076"/>
          <ac:spMkLst>
            <pc:docMk/>
            <pc:sldMk cId="611852851" sldId="401"/>
            <ac:spMk id="9" creationId="{00000000-0000-0000-0000-000000000000}"/>
          </ac:spMkLst>
        </pc:spChg>
        <pc:spChg chg="mod">
          <ac:chgData name="Horan, Kevin (CoveredCA)" userId="da5997c3-97b6-479e-9966-956df2897fac" providerId="ADAL" clId="{C46FE5FD-4EDF-4329-AA24-66983ED6EEFF}" dt="2023-01-09T22:08:45.164" v="17" actId="1076"/>
          <ac:spMkLst>
            <pc:docMk/>
            <pc:sldMk cId="611852851" sldId="401"/>
            <ac:spMk id="12" creationId="{D92470D9-41A6-1F4E-905A-0F8D2CB4D87A}"/>
          </ac:spMkLst>
        </pc:spChg>
        <pc:spChg chg="mod">
          <ac:chgData name="Horan, Kevin (CoveredCA)" userId="da5997c3-97b6-479e-9966-956df2897fac" providerId="ADAL" clId="{C46FE5FD-4EDF-4329-AA24-66983ED6EEFF}" dt="2023-01-09T22:08:36.931" v="16" actId="2711"/>
          <ac:spMkLst>
            <pc:docMk/>
            <pc:sldMk cId="611852851" sldId="401"/>
            <ac:spMk id="13" creationId="{ADC203A8-29B9-5E48-9BEA-5506D6F91F4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918DF0-0DD5-D849-A91A-4EA9B4EDD481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19EE8C-A99E-CF43-87E0-F84C14701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28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6F460F-B2EC-4344-8DBB-8D3F5BCD747B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138C3A-7C76-8042-B10B-734FB36E1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18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</a:rPr>
              <a:t>Include Covered California Service Center in-language phone numbers:</a:t>
            </a:r>
          </a:p>
          <a:p>
            <a:r>
              <a:rPr lang="en-US" sz="1200" dirty="0">
                <a:latin typeface="+mn-lt"/>
              </a:rPr>
              <a:t>        Cantonese (800) 339-8938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        Mandarin (800) 300-1533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        Korean (800) 738-9116</a:t>
            </a:r>
          </a:p>
          <a:p>
            <a:r>
              <a:rPr lang="en-US" sz="1200" dirty="0">
                <a:latin typeface="+mn-lt"/>
              </a:rPr>
              <a:t>        Vietnamese (800) 652-9528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38C3A-7C76-8042-B10B-734FB36E177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</a:rPr>
              <a:t>Include Covered California Service Center in-language phone numbers:</a:t>
            </a:r>
          </a:p>
          <a:p>
            <a:r>
              <a:rPr lang="en-US" sz="1200" dirty="0">
                <a:latin typeface="+mn-lt"/>
              </a:rPr>
              <a:t>        Cantonese (800) 339-8938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        Mandarin (800) 300-1533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        Korean (800) 738-9116</a:t>
            </a:r>
          </a:p>
          <a:p>
            <a:r>
              <a:rPr lang="en-US" sz="1200" dirty="0">
                <a:latin typeface="+mn-lt"/>
              </a:rPr>
              <a:t>        Vietnamese (800) 652-9528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38C3A-7C76-8042-B10B-734FB36E177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4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ong Header Title Page">
    <p:bg>
      <p:bgPr>
        <a:solidFill>
          <a:srgbClr val="19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637766"/>
            <a:ext cx="8686800" cy="449767"/>
          </a:xfrm>
        </p:spPr>
        <p:txBody>
          <a:bodyPr lIns="91440" anchor="t"/>
          <a:lstStyle>
            <a:lvl1pPr algn="ctr">
              <a:defRPr sz="33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LONG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0" y="2623382"/>
            <a:ext cx="8686800" cy="303362"/>
          </a:xfrm>
        </p:spPr>
        <p:txBody>
          <a:bodyPr lIns="91440" anchor="t" anchorCtr="0"/>
          <a:lstStyle>
            <a:lvl1pPr marL="0" indent="0" algn="ctr">
              <a:buNone/>
              <a:defRPr sz="1600" b="0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Presenter, Presenter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772061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43000" y="4807088"/>
            <a:ext cx="77658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C_Horz_KO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7" y="4665341"/>
            <a:ext cx="879592" cy="34668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3782" y="4772061"/>
            <a:ext cx="7316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8146628-1A01-9741-8A8B-916D51547C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143000" y="4807088"/>
            <a:ext cx="7765817" cy="0"/>
          </a:xfrm>
          <a:prstGeom prst="line">
            <a:avLst/>
          </a:prstGeom>
          <a:ln w="12700">
            <a:solidFill>
              <a:srgbClr val="554D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C_Horz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8" y="4663199"/>
            <a:ext cx="898307" cy="35405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137161"/>
            <a:ext cx="8686800" cy="6324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HEADER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1" y="809957"/>
            <a:ext cx="8687108" cy="3805958"/>
          </a:xfr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Insert body text here.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3782" y="4772061"/>
            <a:ext cx="7316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i="0">
                <a:solidFill>
                  <a:srgbClr val="554D56"/>
                </a:solidFill>
                <a:latin typeface="Arial"/>
                <a:cs typeface="Arial"/>
              </a:defRPr>
            </a:lvl1pPr>
          </a:lstStyle>
          <a:p>
            <a:fld id="{C8146628-1A01-9741-8A8B-916D51547C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2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143000" y="4807088"/>
            <a:ext cx="7765817" cy="0"/>
          </a:xfrm>
          <a:prstGeom prst="line">
            <a:avLst/>
          </a:prstGeom>
          <a:ln w="12700">
            <a:solidFill>
              <a:srgbClr val="554D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C_Horz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8" y="4663199"/>
            <a:ext cx="898307" cy="35405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137161"/>
            <a:ext cx="8686800" cy="6324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HEADER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1" y="809957"/>
            <a:ext cx="8687108" cy="3805958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 baseline="0"/>
            </a:lvl1pPr>
            <a:lvl3pPr marL="1657350" indent="-180975">
              <a:spcBef>
                <a:spcPts val="0"/>
              </a:spcBef>
              <a:buSzPct val="75000"/>
              <a:buFont typeface="Arial" pitchFamily="34" charset="0"/>
              <a:buChar char="•"/>
              <a:defRPr/>
            </a:lvl3pPr>
          </a:lstStyle>
          <a:p>
            <a:pPr marL="231775" indent="-231775">
              <a:spcBef>
                <a:spcPts val="0"/>
              </a:spcBef>
            </a:pPr>
            <a:r>
              <a:rPr lang="en-US" sz="2400" dirty="0"/>
              <a:t>First Level.</a:t>
            </a:r>
          </a:p>
          <a:p>
            <a:pPr marL="742950" lvl="1" indent="-282575">
              <a:spcBef>
                <a:spcPts val="0"/>
              </a:spcBef>
              <a:buSzPct val="75000"/>
              <a:buFont typeface="Courier New" pitchFamily="49" charset="0"/>
              <a:buChar char="o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Second Level.</a:t>
            </a:r>
          </a:p>
          <a:p>
            <a:pPr marL="1257300" lvl="1" indent="-234950">
              <a:spcBef>
                <a:spcPts val="0"/>
              </a:spcBef>
              <a:buSzPct val="75000"/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Third Level.</a:t>
            </a:r>
          </a:p>
          <a:p>
            <a:pPr marL="1657350" lvl="2" indent="-180975">
              <a:spcBef>
                <a:spcPts val="0"/>
              </a:spcBef>
              <a:buSzPct val="75000"/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Fourth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 Level.</a:t>
            </a:r>
            <a:endParaRPr lang="en-US" sz="160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3782" y="4772061"/>
            <a:ext cx="7316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i="0">
                <a:solidFill>
                  <a:srgbClr val="554D56"/>
                </a:solidFill>
                <a:latin typeface="Arial"/>
                <a:cs typeface="Arial"/>
              </a:defRPr>
            </a:lvl1pPr>
          </a:lstStyle>
          <a:p>
            <a:fld id="{C8146628-1A01-9741-8A8B-916D51547C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0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HEADER HERE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228600" y="1040607"/>
            <a:ext cx="8686800" cy="269557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43000" y="4807088"/>
            <a:ext cx="7765817" cy="0"/>
          </a:xfrm>
          <a:prstGeom prst="line">
            <a:avLst/>
          </a:prstGeom>
          <a:ln w="12700">
            <a:solidFill>
              <a:srgbClr val="554D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C_Horz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8" y="4663199"/>
            <a:ext cx="898307" cy="35405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3782" y="4772061"/>
            <a:ext cx="7316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i="0">
                <a:solidFill>
                  <a:srgbClr val="554D56"/>
                </a:solidFill>
                <a:latin typeface="Arial"/>
                <a:cs typeface="Arial"/>
              </a:defRPr>
            </a:lvl1pPr>
          </a:lstStyle>
          <a:p>
            <a:fld id="{C8146628-1A01-9741-8A8B-916D51547C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6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160"/>
            <a:ext cx="8686800" cy="6293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14892"/>
            <a:ext cx="8686800" cy="3763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3782" y="4772061"/>
            <a:ext cx="7316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i="0">
                <a:solidFill>
                  <a:srgbClr val="554D56"/>
                </a:solidFill>
                <a:latin typeface="Arial"/>
                <a:cs typeface="Arial"/>
              </a:defRPr>
            </a:lvl1pPr>
          </a:lstStyle>
          <a:p>
            <a:fld id="{C8146628-1A01-9741-8A8B-916D51547C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2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5" r:id="rId2"/>
    <p:sldLayoutId id="2147483660" r:id="rId3"/>
    <p:sldLayoutId id="214748366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19B9CA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Font typeface="Arial" pitchFamily="34" charset="0"/>
        <a:buChar char="•"/>
        <a:defRPr sz="2400" kern="1200">
          <a:solidFill>
            <a:srgbClr val="554D5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buSzPct val="75000"/>
        <a:buFont typeface="Courier New" pitchFamily="49" charset="0"/>
        <a:buChar char="o"/>
        <a:defRPr sz="2000" kern="1200">
          <a:solidFill>
            <a:srgbClr val="554D56"/>
          </a:solidFill>
          <a:latin typeface="Arial" pitchFamily="34" charset="0"/>
          <a:ea typeface="+mn-ea"/>
          <a:cs typeface="Arial" pitchFamily="34" charset="0"/>
        </a:defRPr>
      </a:lvl2pPr>
      <a:lvl3pPr marL="1258888" indent="-225425" algn="l" defTabSz="914400" rtl="0" eaLnBrk="1" latinLnBrk="0" hangingPunct="1">
        <a:spcBef>
          <a:spcPts val="0"/>
        </a:spcBef>
        <a:buFont typeface="Wingdings" pitchFamily="2" charset="2"/>
        <a:buChar char="§"/>
        <a:defRPr sz="1800" kern="1200">
          <a:solidFill>
            <a:srgbClr val="554D56"/>
          </a:solidFill>
          <a:latin typeface="Arial" pitchFamily="34" charset="0"/>
          <a:ea typeface="+mn-ea"/>
          <a:cs typeface="Arial" pitchFamily="34" charset="0"/>
        </a:defRPr>
      </a:lvl3pPr>
      <a:lvl4pPr marL="1657350" indent="-173038" algn="l" defTabSz="914400" rtl="0" eaLnBrk="1" latinLnBrk="0" hangingPunct="1">
        <a:spcBef>
          <a:spcPts val="0"/>
        </a:spcBef>
        <a:buFont typeface="Arial" pitchFamily="34" charset="0"/>
        <a:buChar char="•"/>
        <a:defRPr sz="1600" kern="1200">
          <a:solidFill>
            <a:srgbClr val="554D56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400" kern="1200">
          <a:solidFill>
            <a:srgbClr val="554D5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storefronts.coveredca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veredca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coveredca.com/vietnamese/" TargetMode="External"/><Relationship Id="rId4" Type="http://schemas.openxmlformats.org/officeDocument/2006/relationships/hyperlink" Target="https://www.coveredca.com/korea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eredca.com/" TargetMode="External"/><Relationship Id="rId7" Type="http://schemas.openxmlformats.org/officeDocument/2006/relationships/hyperlink" Target="http://www.coveredca.com/chines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coveredca.com/Vietnamese/" TargetMode="External"/><Relationship Id="rId4" Type="http://schemas.openxmlformats.org/officeDocument/2006/relationships/hyperlink" Target="https://www.coveredca.com/kore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In-Person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146628-1A01-9741-8A8B-916D51547CC7}" type="slidenum">
              <a:rPr lang="en-US" smtClean="0"/>
              <a:pPr/>
              <a:t>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2F2505-96A9-964B-B391-F4F5C860C0BB}"/>
              </a:ext>
            </a:extLst>
          </p:cNvPr>
          <p:cNvSpPr/>
          <p:nvPr/>
        </p:nvSpPr>
        <p:spPr>
          <a:xfrm>
            <a:off x="228599" y="687361"/>
            <a:ext cx="4802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1D2129"/>
                </a:solidFill>
              </a:rPr>
              <a:t>ENGLISH POST COPY:</a:t>
            </a:r>
            <a:endParaRPr lang="en-US" sz="1200" dirty="0">
              <a:solidFill>
                <a:srgbClr val="1D2129"/>
              </a:solidFill>
            </a:endParaRPr>
          </a:p>
          <a:p>
            <a:r>
              <a:rPr lang="en-US" sz="1200" dirty="0"/>
              <a:t>Applying for health coverage can be confusing. That's why local Covered California Certified Enrollers are here to help. Find one near you. </a:t>
            </a:r>
            <a:r>
              <a:rPr lang="en-US" sz="1200" dirty="0">
                <a:hlinkClick r:id="rId2"/>
              </a:rPr>
              <a:t>https://storefronts.coveredca.com/</a:t>
            </a:r>
            <a:endParaRPr lang="en-US" sz="1200" dirty="0">
              <a:solidFill>
                <a:srgbClr val="1D212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5555CB-8F78-734E-94CB-E62C32242431}"/>
              </a:ext>
            </a:extLst>
          </p:cNvPr>
          <p:cNvSpPr/>
          <p:nvPr/>
        </p:nvSpPr>
        <p:spPr>
          <a:xfrm>
            <a:off x="228597" y="1474976"/>
            <a:ext cx="4760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1D2129"/>
                </a:solidFill>
                <a:latin typeface="system-ui"/>
              </a:rPr>
              <a:t>CHINESE POST COPY:</a:t>
            </a:r>
          </a:p>
          <a:p>
            <a:r>
              <a:rPr lang="zh-TW" altLang="en-US" sz="1200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申請健康保險的程序可能會令人</a:t>
            </a:r>
            <a:r>
              <a:rPr lang="ja-JP" altLang="en-US" sz="1200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感到</a:t>
            </a:r>
            <a:r>
              <a:rPr lang="zh-TW" altLang="en-US" sz="1200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困惑</a:t>
            </a:r>
            <a:r>
              <a:rPr lang="zh-TW" altLang="en-US" sz="1200" cap="all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，</a:t>
            </a:r>
            <a:r>
              <a:rPr lang="zh-TW" altLang="en-US" sz="1200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所以</a:t>
            </a:r>
            <a:r>
              <a:rPr lang="ja-JP" altLang="en-US" sz="1200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當地 </a:t>
            </a:r>
            <a:r>
              <a:rPr lang="en-US" sz="1200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Covered California </a:t>
            </a:r>
            <a:r>
              <a:rPr lang="zh-TW" altLang="en-US" sz="1200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的認證投保人員將為您提供服務</a:t>
            </a:r>
            <a:r>
              <a:rPr lang="zh-TW" altLang="en-US" sz="1200" cap="all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。搜尋您附近的</a:t>
            </a:r>
            <a:r>
              <a:rPr lang="zh-TW" altLang="en-US" sz="1200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認證投保人員</a:t>
            </a:r>
            <a:r>
              <a:rPr lang="zh-TW" altLang="en-US" sz="1200" cap="all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。</a:t>
            </a:r>
            <a:br>
              <a:rPr lang="en-US" sz="1200" b="1" dirty="0">
                <a:solidFill>
                  <a:srgbClr val="1D2129"/>
                </a:solidFill>
                <a:latin typeface="HEITI TC MEDIUM" pitchFamily="2" charset="-128"/>
                <a:ea typeface="HEITI TC MEDIUM" pitchFamily="2" charset="-128"/>
              </a:rPr>
            </a:br>
            <a:r>
              <a:rPr lang="en-US" sz="1200" dirty="0">
                <a:hlinkClick r:id="rId2"/>
              </a:rPr>
              <a:t>https://storefronts.coveredca.com/</a:t>
            </a:r>
            <a:endParaRPr lang="en-US" sz="1200" b="1" dirty="0">
              <a:solidFill>
                <a:srgbClr val="1D2129"/>
              </a:solidFill>
              <a:latin typeface="system-u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BD4F6C-BA21-CD4C-B9BF-FAD6AA2A12F9}"/>
              </a:ext>
            </a:extLst>
          </p:cNvPr>
          <p:cNvSpPr/>
          <p:nvPr/>
        </p:nvSpPr>
        <p:spPr>
          <a:xfrm>
            <a:off x="228597" y="2559201"/>
            <a:ext cx="487231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1D2129"/>
                </a:solidFill>
              </a:rPr>
              <a:t>KOREAN POST COPY:</a:t>
            </a:r>
          </a:p>
          <a:p>
            <a:r>
              <a:rPr lang="ko-KR" altLang="en-US" sz="1200" dirty="0"/>
              <a:t>건강보험 가입 신청은 복잡하게 느껴질 수 있습니다</a:t>
            </a:r>
            <a:r>
              <a:rPr lang="es-US" sz="1200" dirty="0"/>
              <a:t>. </a:t>
            </a:r>
            <a:r>
              <a:rPr lang="ko-KR" altLang="en-US" sz="1200" dirty="0"/>
              <a:t>그것이 지역</a:t>
            </a:r>
            <a:r>
              <a:rPr lang="en-US" altLang="ko-KR" sz="1200" dirty="0"/>
              <a:t> </a:t>
            </a:r>
            <a:r>
              <a:rPr lang="ko-KR" altLang="en-US" sz="1200" dirty="0"/>
              <a:t>커버드 캘리포니아 공인 에이전트들이 여러분을 도와드리고 있는 이유입니다</a:t>
            </a:r>
            <a:r>
              <a:rPr lang="es-US" sz="1200" dirty="0"/>
              <a:t>. </a:t>
            </a:r>
            <a:r>
              <a:rPr lang="ko-KR" altLang="en-US" sz="1200" dirty="0"/>
              <a:t>가까운 곳의 에이전트를 찾아보세요</a:t>
            </a:r>
            <a:r>
              <a:rPr lang="es-US" sz="1200" dirty="0"/>
              <a:t>. </a:t>
            </a:r>
            <a:br>
              <a:rPr lang="en-US" sz="1200" b="1" dirty="0">
                <a:solidFill>
                  <a:srgbClr val="1D2129"/>
                </a:solidFill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2"/>
              </a:rPr>
              <a:t>https://storefronts.coveredca.com/</a:t>
            </a:r>
            <a:br>
              <a:rPr lang="en-US" sz="1200" b="1" dirty="0">
                <a:solidFill>
                  <a:srgbClr val="1D2129"/>
                </a:solidFill>
              </a:rPr>
            </a:br>
            <a:br>
              <a:rPr lang="en-US" sz="1200" b="1" dirty="0">
                <a:solidFill>
                  <a:srgbClr val="1D2129"/>
                </a:solidFill>
                <a:latin typeface="system-ui"/>
              </a:rPr>
            </a:br>
            <a:endParaRPr lang="en-US" sz="1200" b="1" dirty="0">
              <a:solidFill>
                <a:srgbClr val="1D2129"/>
              </a:solidFill>
              <a:latin typeface="system-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E593E-894C-6840-8098-ECE433F84F8D}"/>
              </a:ext>
            </a:extLst>
          </p:cNvPr>
          <p:cNvSpPr/>
          <p:nvPr/>
        </p:nvSpPr>
        <p:spPr>
          <a:xfrm>
            <a:off x="207643" y="3202401"/>
            <a:ext cx="48027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1" dirty="0">
              <a:solidFill>
                <a:srgbClr val="1D2129"/>
              </a:solidFill>
              <a:latin typeface="system-ui"/>
            </a:endParaRPr>
          </a:p>
          <a:p>
            <a:endParaRPr lang="en-US" sz="1200" b="1" dirty="0">
              <a:solidFill>
                <a:srgbClr val="1D2129"/>
              </a:solidFill>
              <a:latin typeface="system-ui"/>
            </a:endParaRPr>
          </a:p>
          <a:p>
            <a:r>
              <a:rPr lang="en-US" sz="1200" b="1" dirty="0">
                <a:solidFill>
                  <a:srgbClr val="1D2129"/>
                </a:solidFill>
              </a:rPr>
              <a:t>VIETNAMESE POST COPY:</a:t>
            </a:r>
            <a:br>
              <a:rPr lang="en-US" sz="1200" b="1" dirty="0">
                <a:solidFill>
                  <a:srgbClr val="1D2129"/>
                </a:solidFill>
              </a:rPr>
            </a:br>
            <a:r>
              <a:rPr lang="es-US" sz="1200" dirty="0" err="1"/>
              <a:t>Ghi</a:t>
            </a:r>
            <a:r>
              <a:rPr lang="es-US" sz="1200" dirty="0"/>
              <a:t> </a:t>
            </a:r>
            <a:r>
              <a:rPr lang="es-US" sz="1200" dirty="0" err="1"/>
              <a:t>danh</a:t>
            </a:r>
            <a:r>
              <a:rPr lang="es-US" sz="1200" dirty="0"/>
              <a:t> mua </a:t>
            </a:r>
            <a:r>
              <a:rPr lang="es-US" sz="1200" dirty="0" err="1"/>
              <a:t>bảo</a:t>
            </a:r>
            <a:r>
              <a:rPr lang="es-US" sz="1200" dirty="0"/>
              <a:t> </a:t>
            </a:r>
            <a:r>
              <a:rPr lang="es-US" sz="1200" dirty="0" err="1"/>
              <a:t>hiểm</a:t>
            </a:r>
            <a:r>
              <a:rPr lang="es-US" sz="1200" dirty="0"/>
              <a:t> </a:t>
            </a:r>
            <a:r>
              <a:rPr lang="es-US" sz="1200" dirty="0" err="1"/>
              <a:t>sức</a:t>
            </a:r>
            <a:r>
              <a:rPr lang="es-US" sz="1200" dirty="0"/>
              <a:t> </a:t>
            </a:r>
            <a:r>
              <a:rPr lang="es-US" sz="1200" dirty="0" err="1"/>
              <a:t>khỏe</a:t>
            </a:r>
            <a:r>
              <a:rPr lang="es-US" sz="1200" dirty="0"/>
              <a:t> </a:t>
            </a:r>
            <a:r>
              <a:rPr lang="es-US" sz="1200" dirty="0" err="1"/>
              <a:t>không</a:t>
            </a:r>
            <a:r>
              <a:rPr lang="es-US" sz="1200" dirty="0"/>
              <a:t> </a:t>
            </a:r>
            <a:r>
              <a:rPr lang="es-US" sz="1200" dirty="0" err="1"/>
              <a:t>phải</a:t>
            </a:r>
            <a:r>
              <a:rPr lang="es-US" sz="1200" dirty="0"/>
              <a:t> </a:t>
            </a:r>
            <a:r>
              <a:rPr lang="es-US" sz="1200" dirty="0" err="1"/>
              <a:t>là</a:t>
            </a:r>
            <a:r>
              <a:rPr lang="es-US" sz="1200" dirty="0"/>
              <a:t> </a:t>
            </a:r>
            <a:r>
              <a:rPr lang="es-US" sz="1200" dirty="0" err="1"/>
              <a:t>một</a:t>
            </a:r>
            <a:r>
              <a:rPr lang="es-US" sz="1200" dirty="0"/>
              <a:t> </a:t>
            </a:r>
            <a:r>
              <a:rPr lang="es-US" sz="1200" dirty="0" err="1"/>
              <a:t>việc</a:t>
            </a:r>
            <a:r>
              <a:rPr lang="es-US" sz="1200" dirty="0"/>
              <a:t> </a:t>
            </a:r>
            <a:r>
              <a:rPr lang="es-US" sz="1200" dirty="0" err="1"/>
              <a:t>đơn</a:t>
            </a:r>
            <a:r>
              <a:rPr lang="es-US" sz="1200" dirty="0"/>
              <a:t> </a:t>
            </a:r>
            <a:r>
              <a:rPr lang="es-US" sz="1200" dirty="0" err="1"/>
              <a:t>giản</a:t>
            </a:r>
            <a:r>
              <a:rPr lang="es-US" sz="1200" dirty="0"/>
              <a:t>. </a:t>
            </a:r>
            <a:r>
              <a:rPr lang="es-US" sz="1200" dirty="0" err="1"/>
              <a:t>Vì</a:t>
            </a:r>
            <a:r>
              <a:rPr lang="es-US" sz="1200" dirty="0"/>
              <a:t> </a:t>
            </a:r>
            <a:r>
              <a:rPr lang="es-US" sz="1200" dirty="0" err="1"/>
              <a:t>vậy</a:t>
            </a:r>
            <a:r>
              <a:rPr lang="es-US" sz="1200" dirty="0"/>
              <a:t> </a:t>
            </a:r>
            <a:r>
              <a:rPr lang="es-US" sz="1200" dirty="0" err="1"/>
              <a:t>các</a:t>
            </a:r>
            <a:r>
              <a:rPr lang="es-US" sz="1200" dirty="0"/>
              <a:t> </a:t>
            </a:r>
            <a:r>
              <a:rPr lang="es-US" sz="1200" dirty="0" err="1"/>
              <a:t>Chuyên</a:t>
            </a:r>
            <a:r>
              <a:rPr lang="es-US" sz="1200" dirty="0"/>
              <a:t> </a:t>
            </a:r>
            <a:r>
              <a:rPr lang="es-US" sz="1200" dirty="0" err="1"/>
              <a:t>Viên</a:t>
            </a:r>
            <a:r>
              <a:rPr lang="es-US" sz="1200" dirty="0"/>
              <a:t> </a:t>
            </a:r>
            <a:r>
              <a:rPr lang="es-US" sz="1200" dirty="0" err="1"/>
              <a:t>Ghi</a:t>
            </a:r>
            <a:r>
              <a:rPr lang="es-US" sz="1200" dirty="0"/>
              <a:t> </a:t>
            </a:r>
            <a:r>
              <a:rPr lang="es-US" sz="1200" dirty="0" err="1"/>
              <a:t>Danh</a:t>
            </a:r>
            <a:r>
              <a:rPr lang="es-US" sz="1200" dirty="0"/>
              <a:t> </a:t>
            </a:r>
            <a:r>
              <a:rPr lang="es-US" sz="1200" dirty="0" err="1"/>
              <a:t>Có</a:t>
            </a:r>
            <a:r>
              <a:rPr lang="es-US" sz="1200" dirty="0"/>
              <a:t> </a:t>
            </a:r>
            <a:r>
              <a:rPr lang="es-US" sz="1200" dirty="0" err="1"/>
              <a:t>Chứng</a:t>
            </a:r>
            <a:r>
              <a:rPr lang="es-US" sz="1200" dirty="0"/>
              <a:t> </a:t>
            </a:r>
            <a:r>
              <a:rPr lang="es-US" sz="1200" dirty="0" err="1"/>
              <a:t>Chỉ</a:t>
            </a:r>
            <a:r>
              <a:rPr lang="es-US" sz="1200" dirty="0"/>
              <a:t> Covered California ở </a:t>
            </a:r>
            <a:r>
              <a:rPr lang="es-US" sz="1200" dirty="0" err="1"/>
              <a:t>địa</a:t>
            </a:r>
            <a:r>
              <a:rPr lang="es-US" sz="1200" dirty="0"/>
              <a:t> </a:t>
            </a:r>
            <a:r>
              <a:rPr lang="es-US" sz="1200" dirty="0" err="1"/>
              <a:t>phương</a:t>
            </a:r>
            <a:r>
              <a:rPr lang="es-US" sz="1200" dirty="0"/>
              <a:t> </a:t>
            </a:r>
            <a:r>
              <a:rPr lang="es-US" sz="1200" dirty="0" err="1"/>
              <a:t>có</a:t>
            </a:r>
            <a:r>
              <a:rPr lang="es-US" sz="1200" dirty="0"/>
              <a:t> </a:t>
            </a:r>
            <a:r>
              <a:rPr lang="es-US" sz="1200" dirty="0" err="1"/>
              <a:t>mặt</a:t>
            </a:r>
            <a:r>
              <a:rPr lang="es-US" sz="1200" dirty="0"/>
              <a:t> </a:t>
            </a:r>
            <a:r>
              <a:rPr lang="es-US" sz="1200" dirty="0" err="1"/>
              <a:t>để</a:t>
            </a:r>
            <a:r>
              <a:rPr lang="es-US" sz="1200" dirty="0"/>
              <a:t> </a:t>
            </a:r>
            <a:r>
              <a:rPr lang="es-US" sz="1200" dirty="0" err="1"/>
              <a:t>giúp</a:t>
            </a:r>
            <a:r>
              <a:rPr lang="es-US" sz="1200" dirty="0"/>
              <a:t> </a:t>
            </a:r>
            <a:r>
              <a:rPr lang="es-US" sz="1200" dirty="0" err="1"/>
              <a:t>đỡ</a:t>
            </a:r>
            <a:r>
              <a:rPr lang="es-US" sz="1200" dirty="0"/>
              <a:t>. </a:t>
            </a:r>
            <a:r>
              <a:rPr lang="es-US" sz="1200" dirty="0" err="1"/>
              <a:t>Tìm</a:t>
            </a:r>
            <a:r>
              <a:rPr lang="es-US" sz="1200" dirty="0"/>
              <a:t> </a:t>
            </a:r>
            <a:r>
              <a:rPr lang="es-US" sz="1200" dirty="0" err="1"/>
              <a:t>một</a:t>
            </a:r>
            <a:r>
              <a:rPr lang="es-US" sz="1200" dirty="0"/>
              <a:t> </a:t>
            </a:r>
            <a:r>
              <a:rPr lang="es-US" sz="1200" dirty="0" err="1"/>
              <a:t>chuyên</a:t>
            </a:r>
            <a:r>
              <a:rPr lang="es-US" sz="1200" dirty="0"/>
              <a:t> </a:t>
            </a:r>
            <a:r>
              <a:rPr lang="es-US" sz="1200" dirty="0" err="1"/>
              <a:t>viên</a:t>
            </a:r>
            <a:r>
              <a:rPr lang="es-US" sz="1200" dirty="0"/>
              <a:t> </a:t>
            </a:r>
            <a:r>
              <a:rPr lang="es-US" sz="1200" dirty="0" err="1"/>
              <a:t>gần</a:t>
            </a:r>
            <a:r>
              <a:rPr lang="es-US" sz="1200" dirty="0"/>
              <a:t> </a:t>
            </a:r>
            <a:r>
              <a:rPr lang="es-US" sz="1200" dirty="0" err="1"/>
              <a:t>nhà</a:t>
            </a:r>
            <a:r>
              <a:rPr lang="es-US" sz="1200" dirty="0"/>
              <a:t> </a:t>
            </a:r>
            <a:r>
              <a:rPr lang="es-US" sz="1200" dirty="0" err="1"/>
              <a:t>quý</a:t>
            </a:r>
            <a:r>
              <a:rPr lang="es-US" sz="1200" dirty="0"/>
              <a:t> </a:t>
            </a:r>
            <a:r>
              <a:rPr lang="es-US" sz="1200" dirty="0" err="1"/>
              <a:t>vị</a:t>
            </a:r>
            <a:r>
              <a:rPr lang="es-US" sz="1200" dirty="0"/>
              <a:t>.</a:t>
            </a:r>
            <a:br>
              <a:rPr lang="en-US" sz="1200" b="1" dirty="0">
                <a:solidFill>
                  <a:srgbClr val="1D2129"/>
                </a:solidFill>
              </a:rPr>
            </a:br>
            <a:r>
              <a:rPr lang="en-US" sz="1200" dirty="0">
                <a:hlinkClick r:id="rId2"/>
              </a:rPr>
              <a:t>https://storefronts.coveredca.com/</a:t>
            </a:r>
            <a:endParaRPr lang="en-US" sz="1200" b="1" dirty="0">
              <a:solidFill>
                <a:srgbClr val="1D2129"/>
              </a:solidFill>
            </a:endParaRPr>
          </a:p>
          <a:p>
            <a:endParaRPr lang="en-US" sz="1200" b="1" dirty="0">
              <a:solidFill>
                <a:srgbClr val="1D2129"/>
              </a:solidFill>
              <a:latin typeface="system-ui"/>
            </a:endParaRPr>
          </a:p>
        </p:txBody>
      </p:sp>
      <p:pic>
        <p:nvPicPr>
          <p:cNvPr id="3" name="Picture 2" descr="A group of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AA71699C-7A84-5847-9430-42BDAED72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256" y="769615"/>
            <a:ext cx="3390356" cy="339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599" y="97595"/>
            <a:ext cx="8686800" cy="632454"/>
          </a:xfrm>
        </p:spPr>
        <p:txBody>
          <a:bodyPr>
            <a:normAutofit/>
          </a:bodyPr>
          <a:lstStyle/>
          <a:p>
            <a:r>
              <a:rPr lang="en-US" dirty="0"/>
              <a:t>Financial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146628-1A01-9741-8A8B-916D51547CC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A317A-9FCF-8043-9B68-E5D56E2EE0B5}"/>
              </a:ext>
            </a:extLst>
          </p:cNvPr>
          <p:cNvSpPr/>
          <p:nvPr/>
        </p:nvSpPr>
        <p:spPr>
          <a:xfrm>
            <a:off x="317860" y="565556"/>
            <a:ext cx="5218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1D2129"/>
                </a:solidFill>
                <a:latin typeface="system-ui"/>
              </a:rPr>
              <a:t>ENGLISH POST COPY:</a:t>
            </a:r>
            <a:endParaRPr lang="en-US" sz="1200" dirty="0">
              <a:solidFill>
                <a:srgbClr val="1D2129"/>
              </a:solidFill>
              <a:latin typeface="system-ui"/>
            </a:endParaRPr>
          </a:p>
          <a:p>
            <a:r>
              <a:rPr lang="en-US" sz="1200" dirty="0"/>
              <a:t>9 out of 10 Covered California members get financial help for health insurance. See how much you can save to lower the monthly cost of coverage. Visit </a:t>
            </a:r>
            <a:r>
              <a:rPr lang="en-US" sz="1200" dirty="0">
                <a:hlinkClick r:id="rId3"/>
              </a:rPr>
              <a:t>https://www.coveredca.com/</a:t>
            </a:r>
            <a:r>
              <a:rPr lang="en-US" sz="1200" dirty="0"/>
              <a:t> or call (800) 300-1506.</a:t>
            </a:r>
            <a:endParaRPr lang="en-US" sz="1200" dirty="0">
              <a:solidFill>
                <a:srgbClr val="1D2129"/>
              </a:solidFill>
              <a:latin typeface="system-u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696C09-E495-B84F-B697-B311C771E56D}"/>
              </a:ext>
            </a:extLst>
          </p:cNvPr>
          <p:cNvSpPr/>
          <p:nvPr/>
        </p:nvSpPr>
        <p:spPr>
          <a:xfrm>
            <a:off x="317858" y="1447087"/>
            <a:ext cx="4998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1D2129"/>
                </a:solidFill>
              </a:rPr>
              <a:t>CHINESE POST COPY:</a:t>
            </a:r>
            <a:br>
              <a:rPr lang="en-US" sz="1200" b="1" dirty="0">
                <a:solidFill>
                  <a:srgbClr val="1D2129"/>
                </a:solidFill>
              </a:rPr>
            </a:br>
            <a:r>
              <a:rPr lang="zh-TW" altLang="en-US" sz="1200" dirty="0">
                <a:ea typeface="Heiti TC Medium" pitchFamily="2" charset="-128"/>
                <a:cs typeface="Arial" panose="020B0604020202020204" pitchFamily="34" charset="0"/>
              </a:rPr>
              <a:t>每 </a:t>
            </a:r>
            <a:r>
              <a:rPr lang="en-US" sz="1200" dirty="0">
                <a:ea typeface="Heiti TC Medium" pitchFamily="2" charset="-128"/>
                <a:cs typeface="Arial" panose="020B0604020202020204" pitchFamily="34" charset="0"/>
              </a:rPr>
              <a:t>10 </a:t>
            </a:r>
            <a:r>
              <a:rPr lang="zh-TW" altLang="en-US" sz="1200" dirty="0">
                <a:ea typeface="Heiti TC Medium" pitchFamily="2" charset="-128"/>
                <a:cs typeface="Arial" panose="020B0604020202020204" pitchFamily="34" charset="0"/>
              </a:rPr>
              <a:t>位</a:t>
            </a:r>
            <a:r>
              <a:rPr lang="en-US" sz="1200" dirty="0">
                <a:ea typeface="Heiti TC Medium" pitchFamily="2" charset="-128"/>
                <a:cs typeface="Arial" panose="020B0604020202020204" pitchFamily="34" charset="0"/>
              </a:rPr>
              <a:t>Covered California</a:t>
            </a:r>
            <a:r>
              <a:rPr lang="zh-TW" altLang="en-US" sz="1200" dirty="0">
                <a:ea typeface="Heiti TC Medium" pitchFamily="2" charset="-128"/>
                <a:cs typeface="Arial" panose="020B0604020202020204" pitchFamily="34" charset="0"/>
              </a:rPr>
              <a:t>的投保人員中有 </a:t>
            </a:r>
            <a:r>
              <a:rPr lang="en-US" sz="1200" dirty="0">
                <a:ea typeface="Heiti TC Medium" pitchFamily="2" charset="-128"/>
                <a:cs typeface="Arial" panose="020B0604020202020204" pitchFamily="34" charset="0"/>
              </a:rPr>
              <a:t>9 </a:t>
            </a:r>
            <a:r>
              <a:rPr lang="zh-TW" altLang="en-US" sz="1200" dirty="0">
                <a:ea typeface="Heiti TC Medium" pitchFamily="2" charset="-128"/>
                <a:cs typeface="Arial" panose="020B0604020202020204" pitchFamily="34" charset="0"/>
              </a:rPr>
              <a:t>位能獲得健康保險的財務補助</a:t>
            </a:r>
            <a:r>
              <a:rPr lang="zh-TW" altLang="en-US" sz="1200" cap="all" dirty="0">
                <a:ea typeface="Heiti TC Medium" pitchFamily="2" charset="-128"/>
                <a:cs typeface="Arial" panose="020B0604020202020204" pitchFamily="34" charset="0"/>
              </a:rPr>
              <a:t>。看看您在每月的保險支出方面能節省多少，請至</a:t>
            </a:r>
            <a:r>
              <a:rPr lang="en-US" sz="1200" dirty="0">
                <a:solidFill>
                  <a:srgbClr val="1D2129"/>
                </a:solidFill>
                <a:hlinkClick r:id="rId4"/>
              </a:rPr>
              <a:t>https://www.coveredca.com/</a:t>
            </a:r>
            <a:r>
              <a:rPr lang="en-US" sz="1200" u="sng" dirty="0" err="1">
                <a:solidFill>
                  <a:srgbClr val="0432FF"/>
                </a:solidFill>
              </a:rPr>
              <a:t>chinese</a:t>
            </a:r>
            <a:r>
              <a:rPr lang="en-US" sz="1200" u="sng" dirty="0">
                <a:solidFill>
                  <a:srgbClr val="0432FF"/>
                </a:solidFill>
              </a:rPr>
              <a:t>/</a:t>
            </a:r>
            <a:r>
              <a:rPr lang="en-US" sz="1200" u="sng" dirty="0">
                <a:solidFill>
                  <a:srgbClr val="0432FF"/>
                </a:solidFill>
                <a:ea typeface="Heiti TC Medium" pitchFamily="2" charset="-128"/>
                <a:cs typeface="Arial" panose="020B0604020202020204" pitchFamily="34" charset="0"/>
              </a:rPr>
              <a:t> </a:t>
            </a:r>
            <a:r>
              <a:rPr lang="zh-TW" altLang="en-US" sz="1200" dirty="0">
                <a:ea typeface="Heiti TC Medium" pitchFamily="2" charset="-128"/>
                <a:cs typeface="Arial" panose="020B0604020202020204" pitchFamily="34" charset="0"/>
              </a:rPr>
              <a:t>或致電</a:t>
            </a:r>
            <a:r>
              <a:rPr lang="ja-JP" altLang="en-US" sz="1200" dirty="0">
                <a:ea typeface="Heiti TC Medium" pitchFamily="2" charset="-128"/>
                <a:cs typeface="Arial" panose="020B0604020202020204" pitchFamily="34" charset="0"/>
              </a:rPr>
              <a:t>普通话</a:t>
            </a:r>
            <a:r>
              <a:rPr lang="es-US" sz="1200" dirty="0">
                <a:ea typeface="Heiti TC Medium" pitchFamily="2" charset="-128"/>
                <a:cs typeface="Arial" panose="020B0604020202020204" pitchFamily="34" charset="0"/>
              </a:rPr>
              <a:t>(800) 300-1533</a:t>
            </a:r>
            <a:r>
              <a:rPr lang="zh-TW" altLang="en-US" sz="1200" cap="all" dirty="0">
                <a:ea typeface="Heiti TC Medium" pitchFamily="2" charset="-128"/>
                <a:cs typeface="Arial" panose="020B0604020202020204" pitchFamily="34" charset="0"/>
              </a:rPr>
              <a:t>，</a:t>
            </a:r>
            <a:r>
              <a:rPr lang="ja-JP" altLang="en-US" sz="1200" dirty="0">
                <a:ea typeface="Heiti TC Medium" pitchFamily="2" charset="-128"/>
                <a:cs typeface="Arial" panose="020B0604020202020204" pitchFamily="34" charset="0"/>
              </a:rPr>
              <a:t>粵語 </a:t>
            </a:r>
            <a:r>
              <a:rPr lang="en-US" sz="1200" dirty="0">
                <a:ea typeface="Heiti TC Medium" pitchFamily="2" charset="-128"/>
                <a:cs typeface="Arial" panose="020B0604020202020204" pitchFamily="34" charset="0"/>
              </a:rPr>
              <a:t>(800) 339-8938</a:t>
            </a:r>
            <a:r>
              <a:rPr lang="zh-TW" altLang="en-US" sz="1200" cap="all" dirty="0">
                <a:ea typeface="Heiti TC Medium" pitchFamily="2" charset="-128"/>
                <a:cs typeface="Arial" panose="020B0604020202020204" pitchFamily="34" charset="0"/>
              </a:rPr>
              <a:t>。</a:t>
            </a:r>
            <a:endParaRPr lang="en-US" sz="1200" u="sng" dirty="0">
              <a:solidFill>
                <a:srgbClr val="1D212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2E9222-D00D-2645-9942-7588C4292563}"/>
              </a:ext>
            </a:extLst>
          </p:cNvPr>
          <p:cNvSpPr/>
          <p:nvPr/>
        </p:nvSpPr>
        <p:spPr>
          <a:xfrm>
            <a:off x="317860" y="2462750"/>
            <a:ext cx="49982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1D2129"/>
                </a:solidFill>
              </a:rPr>
              <a:t>KOREAN POST COPY:</a:t>
            </a:r>
          </a:p>
          <a:p>
            <a:r>
              <a:rPr lang="ko-KR" altLang="en-US" sz="1200" dirty="0"/>
              <a:t>커버드 캘리포니아 회원 </a:t>
            </a:r>
            <a:r>
              <a:rPr lang="es-US" sz="1200" dirty="0"/>
              <a:t>10</a:t>
            </a:r>
            <a:r>
              <a:rPr lang="ko-KR" altLang="en-US" sz="1200" dirty="0"/>
              <a:t>명 중 </a:t>
            </a:r>
            <a:r>
              <a:rPr lang="es-US" sz="1200" dirty="0"/>
              <a:t>9</a:t>
            </a:r>
            <a:r>
              <a:rPr lang="ko-KR" altLang="en-US" sz="1200" dirty="0"/>
              <a:t>명이 건강보험에 대해 재정 지원을 받았습니다</a:t>
            </a:r>
            <a:r>
              <a:rPr lang="es-US" sz="1200" dirty="0"/>
              <a:t>. </a:t>
            </a:r>
            <a:r>
              <a:rPr lang="ko-KR" altLang="en-US" sz="1200" dirty="0"/>
              <a:t>월 보험료를 낮춰 귀하께서 얼마나 절약할 수 있는지 알아보십시오</a:t>
            </a:r>
            <a:r>
              <a:rPr lang="es-US" sz="1200" dirty="0"/>
              <a:t>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2129"/>
                </a:solidFill>
                <a:effectLst/>
                <a:uLnTx/>
                <a:uFillTx/>
                <a:hlinkClick r:id="rId4"/>
              </a:rPr>
              <a:t>https://www.coveredca.com/korean/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2129"/>
                </a:solidFill>
                <a:effectLst/>
                <a:uLnTx/>
                <a:uFillTx/>
              </a:rPr>
              <a:t> </a:t>
            </a:r>
            <a:r>
              <a:rPr lang="ko-KR" altLang="en-US" sz="1200" dirty="0"/>
              <a:t>를 방문하시거나 </a:t>
            </a:r>
            <a:endParaRPr lang="en-US" altLang="ko-KR" sz="1200" dirty="0"/>
          </a:p>
          <a:p>
            <a:r>
              <a:rPr lang="es-US" sz="1200" dirty="0"/>
              <a:t>(800) 738-9116</a:t>
            </a:r>
            <a:r>
              <a:rPr lang="ko-KR" altLang="en-US" sz="1200" dirty="0"/>
              <a:t>으로 전화하세요</a:t>
            </a:r>
            <a:r>
              <a:rPr lang="es-US" sz="1200" dirty="0"/>
              <a:t>.</a:t>
            </a:r>
            <a:r>
              <a:rPr lang="en-US" sz="1200" dirty="0"/>
              <a:t> </a:t>
            </a:r>
            <a:endParaRPr lang="en-US" sz="1200" dirty="0">
              <a:solidFill>
                <a:srgbClr val="1D2129"/>
              </a:solidFill>
            </a:endParaRPr>
          </a:p>
          <a:p>
            <a:br>
              <a:rPr lang="en-US" sz="1200" b="1" dirty="0">
                <a:solidFill>
                  <a:srgbClr val="1D2129"/>
                </a:solidFill>
                <a:latin typeface="system-ui"/>
              </a:rPr>
            </a:br>
            <a:br>
              <a:rPr lang="en-US" sz="1200" b="1" dirty="0">
                <a:solidFill>
                  <a:srgbClr val="1D2129"/>
                </a:solidFill>
                <a:latin typeface="system-ui"/>
              </a:rPr>
            </a:br>
            <a:r>
              <a:rPr lang="en-US" sz="1200" dirty="0">
                <a:solidFill>
                  <a:srgbClr val="1D2129"/>
                </a:solidFill>
                <a:latin typeface="system-ui"/>
              </a:rPr>
              <a:t>\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95D316-CD9C-EF44-85F3-14801AC06BF9}"/>
              </a:ext>
            </a:extLst>
          </p:cNvPr>
          <p:cNvSpPr/>
          <p:nvPr/>
        </p:nvSpPr>
        <p:spPr>
          <a:xfrm>
            <a:off x="317858" y="3444905"/>
            <a:ext cx="41322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1D2129"/>
                </a:solidFill>
                <a:latin typeface="system-ui"/>
              </a:rPr>
              <a:t>VIETNAMESE POST COPY:</a:t>
            </a:r>
          </a:p>
          <a:p>
            <a:r>
              <a:rPr lang="es-US" sz="1200" dirty="0"/>
              <a:t>9 </a:t>
            </a:r>
            <a:r>
              <a:rPr lang="es-US" sz="1200" dirty="0" err="1"/>
              <a:t>trong</a:t>
            </a:r>
            <a:r>
              <a:rPr lang="es-US" sz="1200" dirty="0"/>
              <a:t> 10 </a:t>
            </a:r>
            <a:r>
              <a:rPr lang="es-US" sz="1200" dirty="0" err="1"/>
              <a:t>thành</a:t>
            </a:r>
            <a:r>
              <a:rPr lang="es-US" sz="1200" dirty="0"/>
              <a:t> </a:t>
            </a:r>
            <a:r>
              <a:rPr lang="es-US" sz="1200" dirty="0" err="1"/>
              <a:t>viên</a:t>
            </a:r>
            <a:r>
              <a:rPr lang="es-US" sz="1200" dirty="0"/>
              <a:t> Covered California </a:t>
            </a:r>
            <a:r>
              <a:rPr lang="es-US" sz="1200" dirty="0" err="1"/>
              <a:t>nhận</a:t>
            </a:r>
            <a:r>
              <a:rPr lang="es-US" sz="1200" dirty="0"/>
              <a:t> </a:t>
            </a:r>
            <a:r>
              <a:rPr lang="es-US" sz="1200" dirty="0" err="1"/>
              <a:t>được</a:t>
            </a:r>
            <a:r>
              <a:rPr lang="es-US" sz="1200" dirty="0"/>
              <a:t> </a:t>
            </a:r>
            <a:r>
              <a:rPr lang="es-US" sz="1200" dirty="0" err="1"/>
              <a:t>trợ</a:t>
            </a:r>
            <a:r>
              <a:rPr lang="es-US" sz="1200" dirty="0"/>
              <a:t> </a:t>
            </a:r>
            <a:r>
              <a:rPr lang="es-US" sz="1200" dirty="0" err="1"/>
              <a:t>giúp</a:t>
            </a:r>
            <a:r>
              <a:rPr lang="es-US" sz="1200" dirty="0"/>
              <a:t> </a:t>
            </a:r>
            <a:r>
              <a:rPr lang="es-US" sz="1200" dirty="0" err="1"/>
              <a:t>tài</a:t>
            </a:r>
            <a:r>
              <a:rPr lang="es-US" sz="1200" dirty="0"/>
              <a:t> </a:t>
            </a:r>
            <a:r>
              <a:rPr lang="es-US" sz="1200" dirty="0" err="1"/>
              <a:t>chính</a:t>
            </a:r>
            <a:r>
              <a:rPr lang="es-US" sz="1200" dirty="0"/>
              <a:t> cho </a:t>
            </a:r>
            <a:r>
              <a:rPr lang="es-US" sz="1200" dirty="0" err="1"/>
              <a:t>bảo</a:t>
            </a:r>
            <a:r>
              <a:rPr lang="es-US" sz="1200" dirty="0"/>
              <a:t> </a:t>
            </a:r>
            <a:r>
              <a:rPr lang="es-US" sz="1200" dirty="0" err="1"/>
              <a:t>hiểm</a:t>
            </a:r>
            <a:r>
              <a:rPr lang="es-US" sz="1200" dirty="0"/>
              <a:t> </a:t>
            </a:r>
            <a:r>
              <a:rPr lang="es-US" sz="1200" dirty="0" err="1"/>
              <a:t>sức</a:t>
            </a:r>
            <a:r>
              <a:rPr lang="es-US" sz="1200" dirty="0"/>
              <a:t> </a:t>
            </a:r>
            <a:r>
              <a:rPr lang="es-US" sz="1200" dirty="0" err="1"/>
              <a:t>khỏe</a:t>
            </a:r>
            <a:r>
              <a:rPr lang="es-US" sz="1200" dirty="0"/>
              <a:t>. </a:t>
            </a:r>
            <a:r>
              <a:rPr lang="es-US" sz="1200" dirty="0" err="1"/>
              <a:t>Hãy</a:t>
            </a:r>
            <a:r>
              <a:rPr lang="es-US" sz="1200" dirty="0"/>
              <a:t> </a:t>
            </a:r>
            <a:r>
              <a:rPr lang="es-US" sz="1200" dirty="0" err="1"/>
              <a:t>tìm</a:t>
            </a:r>
            <a:r>
              <a:rPr lang="es-US" sz="1200" dirty="0"/>
              <a:t> </a:t>
            </a:r>
            <a:r>
              <a:rPr lang="es-US" sz="1200" dirty="0" err="1"/>
              <a:t>hiểu</a:t>
            </a:r>
            <a:r>
              <a:rPr lang="es-US" sz="1200" dirty="0"/>
              <a:t> </a:t>
            </a:r>
            <a:r>
              <a:rPr lang="es-US" sz="1200" dirty="0" err="1"/>
              <a:t>xem</a:t>
            </a:r>
            <a:r>
              <a:rPr lang="es-US" sz="1200" dirty="0"/>
              <a:t> </a:t>
            </a:r>
            <a:r>
              <a:rPr lang="es-US" sz="1200" dirty="0" err="1"/>
              <a:t>quý</a:t>
            </a:r>
            <a:r>
              <a:rPr lang="es-US" sz="1200" dirty="0"/>
              <a:t> </a:t>
            </a:r>
            <a:r>
              <a:rPr lang="es-US" sz="1200" dirty="0" err="1"/>
              <a:t>vị</a:t>
            </a:r>
            <a:r>
              <a:rPr lang="es-US" sz="1200" dirty="0"/>
              <a:t> </a:t>
            </a:r>
            <a:r>
              <a:rPr lang="es-US" sz="1200" dirty="0" err="1"/>
              <a:t>có</a:t>
            </a:r>
            <a:r>
              <a:rPr lang="es-US" sz="1200" dirty="0"/>
              <a:t> </a:t>
            </a:r>
            <a:r>
              <a:rPr lang="es-US" sz="1200" dirty="0" err="1"/>
              <a:t>thể</a:t>
            </a:r>
            <a:r>
              <a:rPr lang="es-US" sz="1200" dirty="0"/>
              <a:t> </a:t>
            </a:r>
            <a:r>
              <a:rPr lang="es-US" sz="1200" dirty="0" err="1"/>
              <a:t>tiết</a:t>
            </a:r>
            <a:r>
              <a:rPr lang="es-US" sz="1200" dirty="0"/>
              <a:t> </a:t>
            </a:r>
            <a:r>
              <a:rPr lang="es-US" sz="1200" dirty="0" err="1"/>
              <a:t>kiệm</a:t>
            </a:r>
            <a:r>
              <a:rPr lang="es-US" sz="1200" dirty="0"/>
              <a:t> </a:t>
            </a:r>
            <a:r>
              <a:rPr lang="es-US" sz="1200" dirty="0" err="1"/>
              <a:t>giảm</a:t>
            </a:r>
            <a:r>
              <a:rPr lang="es-US" sz="1200" dirty="0"/>
              <a:t> </a:t>
            </a:r>
            <a:r>
              <a:rPr lang="es-US" sz="1200" dirty="0" err="1"/>
              <a:t>bảo</a:t>
            </a:r>
            <a:r>
              <a:rPr lang="es-US" sz="1200" dirty="0"/>
              <a:t> </a:t>
            </a:r>
            <a:r>
              <a:rPr lang="es-US" sz="1200" dirty="0" err="1"/>
              <a:t>phí</a:t>
            </a:r>
            <a:r>
              <a:rPr lang="es-US" sz="1200" dirty="0"/>
              <a:t> </a:t>
            </a:r>
            <a:r>
              <a:rPr lang="es-US" sz="1200" dirty="0" err="1"/>
              <a:t>hàng</a:t>
            </a:r>
            <a:r>
              <a:rPr lang="es-US" sz="1200" dirty="0"/>
              <a:t> </a:t>
            </a:r>
            <a:r>
              <a:rPr lang="es-US" sz="1200" dirty="0" err="1"/>
              <a:t>tháng</a:t>
            </a:r>
            <a:r>
              <a:rPr lang="es-US" sz="1200" dirty="0"/>
              <a:t> </a:t>
            </a:r>
            <a:r>
              <a:rPr lang="es-US" sz="1200" dirty="0" err="1"/>
              <a:t>bao</a:t>
            </a:r>
            <a:r>
              <a:rPr lang="es-US" sz="1200" dirty="0"/>
              <a:t> </a:t>
            </a:r>
            <a:r>
              <a:rPr lang="es-US" sz="1200" dirty="0" err="1"/>
              <a:t>nhiêu</a:t>
            </a:r>
            <a:r>
              <a:rPr lang="es-US" sz="1200" dirty="0"/>
              <a:t>.</a:t>
            </a:r>
            <a:r>
              <a:rPr lang="en-US" sz="1200" dirty="0"/>
              <a:t> </a:t>
            </a:r>
            <a:r>
              <a:rPr lang="es-US" sz="1200" dirty="0" err="1"/>
              <a:t>Truy</a:t>
            </a:r>
            <a:r>
              <a:rPr lang="es-US" sz="1200" dirty="0"/>
              <a:t> </a:t>
            </a:r>
            <a:r>
              <a:rPr lang="es-US" sz="1200" dirty="0" err="1"/>
              <a:t>cập</a:t>
            </a:r>
            <a:r>
              <a:rPr lang="es-US" sz="1200" dirty="0"/>
              <a:t> </a:t>
            </a:r>
            <a:r>
              <a:rPr lang="en-US" sz="1200" dirty="0">
                <a:solidFill>
                  <a:srgbClr val="1D2129"/>
                </a:solidFill>
                <a:latin typeface="system-ui"/>
                <a:hlinkClick r:id="rId5"/>
              </a:rPr>
              <a:t>https://www.coveredca.com/vietnamese/</a:t>
            </a:r>
            <a:r>
              <a:rPr lang="en-US" sz="1200" dirty="0">
                <a:solidFill>
                  <a:srgbClr val="1D2129"/>
                </a:solidFill>
                <a:latin typeface="system-ui"/>
              </a:rPr>
              <a:t> </a:t>
            </a:r>
            <a:r>
              <a:rPr lang="es-US" sz="1200" dirty="0" err="1"/>
              <a:t>hoặc</a:t>
            </a:r>
            <a:r>
              <a:rPr lang="es-US" sz="1200" dirty="0"/>
              <a:t> </a:t>
            </a:r>
            <a:r>
              <a:rPr lang="es-US" sz="1200" dirty="0" err="1"/>
              <a:t>gọi</a:t>
            </a:r>
            <a:r>
              <a:rPr lang="es-US" sz="1200" dirty="0"/>
              <a:t> </a:t>
            </a:r>
            <a:r>
              <a:rPr lang="en-US" sz="1200" dirty="0"/>
              <a:t>(800) 652-9528.</a:t>
            </a:r>
            <a:br>
              <a:rPr lang="en-US" sz="1200" b="1" dirty="0">
                <a:solidFill>
                  <a:srgbClr val="1D2129"/>
                </a:solidFill>
                <a:latin typeface="system-ui"/>
              </a:rPr>
            </a:br>
            <a:endParaRPr lang="en-US" sz="1200" dirty="0">
              <a:solidFill>
                <a:srgbClr val="1D2129"/>
              </a:solidFill>
              <a:latin typeface="system-ui"/>
            </a:endParaRPr>
          </a:p>
        </p:txBody>
      </p:sp>
      <p:pic>
        <p:nvPicPr>
          <p:cNvPr id="5" name="Picture 4" descr="A hand holding a pink piggy bank&#10;&#10;Description automatically generated with low confidence">
            <a:extLst>
              <a:ext uri="{FF2B5EF4-FFF2-40B4-BE49-F238E27FC236}">
                <a16:creationId xmlns:a16="http://schemas.microsoft.com/office/drawing/2014/main" id="{E822A981-CC7F-B64F-D49D-213A6F8E5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6838" y="927100"/>
            <a:ext cx="32893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1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599" y="111545"/>
            <a:ext cx="8686800" cy="632454"/>
          </a:xfrm>
        </p:spPr>
        <p:txBody>
          <a:bodyPr>
            <a:normAutofit/>
          </a:bodyPr>
          <a:lstStyle/>
          <a:p>
            <a:r>
              <a:rPr lang="en-US" dirty="0"/>
              <a:t>January Deadline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146628-1A01-9741-8A8B-916D51547CC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A317A-9FCF-8043-9B68-E5D56E2EE0B5}"/>
              </a:ext>
            </a:extLst>
          </p:cNvPr>
          <p:cNvSpPr/>
          <p:nvPr/>
        </p:nvSpPr>
        <p:spPr>
          <a:xfrm>
            <a:off x="292137" y="683473"/>
            <a:ext cx="5170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1D2129"/>
                </a:solidFill>
              </a:rPr>
              <a:t>ENGLISH POST COPY:</a:t>
            </a:r>
            <a:endParaRPr lang="en-US" sz="1200" dirty="0">
              <a:solidFill>
                <a:srgbClr val="1D2129"/>
              </a:solidFill>
            </a:endParaRPr>
          </a:p>
          <a:p>
            <a:r>
              <a:rPr lang="en-US" sz="1200" dirty="0"/>
              <a:t>There's still time! The deadline to enroll in health insurance for 2023 is January 31. Don't wait - get covered today! Visit </a:t>
            </a:r>
            <a:r>
              <a:rPr lang="en-US" sz="1200" dirty="0">
                <a:hlinkClick r:id="rId3"/>
              </a:rPr>
              <a:t>www.CoveredCA.com</a:t>
            </a:r>
            <a:r>
              <a:rPr lang="en-US" sz="1200" dirty="0"/>
              <a:t> or call (800) 300-1506.</a:t>
            </a:r>
            <a:endParaRPr lang="en-US" sz="1000" dirty="0">
              <a:solidFill>
                <a:srgbClr val="1D212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2470D9-41A6-1F4E-905A-0F8D2CB4D87A}"/>
              </a:ext>
            </a:extLst>
          </p:cNvPr>
          <p:cNvSpPr/>
          <p:nvPr/>
        </p:nvSpPr>
        <p:spPr>
          <a:xfrm>
            <a:off x="317862" y="2348615"/>
            <a:ext cx="5017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1D2129"/>
                </a:solidFill>
                <a:latin typeface="system-ui"/>
              </a:rPr>
              <a:t>KOREAN POST COPY:</a:t>
            </a:r>
          </a:p>
          <a:p>
            <a:r>
              <a:rPr lang="ko-KR" altLang="en-US" sz="1200" dirty="0"/>
              <a:t>아직 시간이 있습니다</a:t>
            </a:r>
            <a:r>
              <a:rPr lang="es-US" sz="1200" dirty="0"/>
              <a:t>! 2023</a:t>
            </a:r>
            <a:r>
              <a:rPr lang="ko-KR" altLang="en-US" sz="1200" dirty="0"/>
              <a:t>년도 건강보험 가입 마감은 </a:t>
            </a:r>
            <a:r>
              <a:rPr lang="es-US" sz="1200" dirty="0"/>
              <a:t>1</a:t>
            </a:r>
            <a:r>
              <a:rPr lang="ko-KR" altLang="en-US" sz="1200" dirty="0"/>
              <a:t>월 </a:t>
            </a:r>
            <a:r>
              <a:rPr lang="es-US" sz="1200" dirty="0"/>
              <a:t>31</a:t>
            </a:r>
            <a:r>
              <a:rPr lang="ko-KR" altLang="en-US" sz="1200" dirty="0"/>
              <a:t>일입니다</a:t>
            </a:r>
            <a:r>
              <a:rPr lang="es-US" sz="1200" dirty="0"/>
              <a:t>. </a:t>
            </a:r>
            <a:r>
              <a:rPr lang="ko-KR" altLang="en-US" sz="1200" dirty="0"/>
              <a:t>기다리지 말고</a:t>
            </a:r>
            <a:r>
              <a:rPr lang="es-US" sz="1200" dirty="0"/>
              <a:t>, </a:t>
            </a:r>
            <a:r>
              <a:rPr lang="ko-KR" altLang="en-US" sz="1200" dirty="0"/>
              <a:t>오늘 가입하십시오</a:t>
            </a:r>
            <a:r>
              <a:rPr lang="es-US" sz="1200" dirty="0"/>
              <a:t>!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2129"/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https://www.coveredca.com/korean/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212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ko-KR" altLang="en-US" sz="1200" dirty="0"/>
              <a:t>을 방문하시거나 </a:t>
            </a:r>
            <a:r>
              <a:rPr lang="es-US" sz="1200" dirty="0"/>
              <a:t>(800) 738-9116 </a:t>
            </a:r>
            <a:r>
              <a:rPr lang="ko-KR" altLang="en-US" sz="1200" dirty="0"/>
              <a:t>으로 전화하세요</a:t>
            </a:r>
            <a:r>
              <a:rPr lang="es-US" sz="1200" dirty="0"/>
              <a:t>.</a:t>
            </a:r>
            <a:br>
              <a:rPr lang="en-US" sz="1200" b="1" dirty="0">
                <a:solidFill>
                  <a:srgbClr val="1D2129"/>
                </a:solidFill>
                <a:latin typeface="system-ui"/>
              </a:rPr>
            </a:br>
            <a:r>
              <a:rPr lang="en-US" sz="1200" dirty="0">
                <a:solidFill>
                  <a:srgbClr val="1D2129"/>
                </a:solidFill>
                <a:latin typeface="system-ui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203A8-29B9-5E48-9BEA-5506D6F91F4D}"/>
              </a:ext>
            </a:extLst>
          </p:cNvPr>
          <p:cNvSpPr/>
          <p:nvPr/>
        </p:nvSpPr>
        <p:spPr>
          <a:xfrm>
            <a:off x="317862" y="3338566"/>
            <a:ext cx="5017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1D2129"/>
                </a:solidFill>
              </a:rPr>
              <a:t>VIETNAMESE POST COPY:</a:t>
            </a:r>
          </a:p>
          <a:p>
            <a:r>
              <a:rPr lang="en-US" sz="1200" dirty="0" err="1">
                <a:solidFill>
                  <a:srgbClr val="1D2129"/>
                </a:solidFill>
              </a:rPr>
              <a:t>Vẫn</a:t>
            </a:r>
            <a:r>
              <a:rPr lang="en-US" sz="1200" dirty="0">
                <a:solidFill>
                  <a:srgbClr val="1D2129"/>
                </a:solidFill>
              </a:rPr>
              <a:t> </a:t>
            </a:r>
            <a:r>
              <a:rPr lang="en-US" sz="1200" dirty="0" err="1">
                <a:solidFill>
                  <a:srgbClr val="1D2129"/>
                </a:solidFill>
              </a:rPr>
              <a:t>còn</a:t>
            </a:r>
            <a:r>
              <a:rPr lang="en-US" sz="1200" dirty="0">
                <a:solidFill>
                  <a:srgbClr val="1D2129"/>
                </a:solidFill>
              </a:rPr>
              <a:t> </a:t>
            </a:r>
            <a:r>
              <a:rPr lang="en-US" sz="1200" dirty="0" err="1">
                <a:solidFill>
                  <a:srgbClr val="1D2129"/>
                </a:solidFill>
              </a:rPr>
              <a:t>thời</a:t>
            </a:r>
            <a:r>
              <a:rPr lang="en-US" sz="1200" dirty="0">
                <a:solidFill>
                  <a:srgbClr val="1D2129"/>
                </a:solidFill>
              </a:rPr>
              <a:t> </a:t>
            </a:r>
            <a:r>
              <a:rPr lang="en-US" sz="1200" dirty="0" err="1">
                <a:solidFill>
                  <a:srgbClr val="1D2129"/>
                </a:solidFill>
              </a:rPr>
              <a:t>gian</a:t>
            </a:r>
            <a:r>
              <a:rPr lang="en-US" sz="1200" dirty="0">
                <a:solidFill>
                  <a:srgbClr val="1D2129"/>
                </a:solidFill>
              </a:rPr>
              <a:t>!</a:t>
            </a:r>
            <a:r>
              <a:rPr lang="en-US" sz="1200" dirty="0"/>
              <a:t> </a:t>
            </a:r>
            <a:r>
              <a:rPr lang="en-US" sz="1200" dirty="0" err="1"/>
              <a:t>Hạn</a:t>
            </a:r>
            <a:r>
              <a:rPr lang="en-US" sz="1200" dirty="0"/>
              <a:t> </a:t>
            </a:r>
            <a:r>
              <a:rPr lang="en-US" sz="1200" dirty="0" err="1"/>
              <a:t>chót</a:t>
            </a:r>
            <a:r>
              <a:rPr lang="en-US" sz="1200" dirty="0"/>
              <a:t> </a:t>
            </a:r>
            <a:r>
              <a:rPr lang="en-US" sz="1200" dirty="0" err="1"/>
              <a:t>ghi</a:t>
            </a:r>
            <a:r>
              <a:rPr lang="en-US" sz="1200" dirty="0"/>
              <a:t> </a:t>
            </a:r>
            <a:r>
              <a:rPr lang="en-US" sz="1200" dirty="0" err="1"/>
              <a:t>danh</a:t>
            </a:r>
            <a:r>
              <a:rPr lang="en-US" sz="1200" dirty="0"/>
              <a:t> </a:t>
            </a:r>
            <a:r>
              <a:rPr lang="en-US" sz="1200" dirty="0" err="1"/>
              <a:t>cho</a:t>
            </a:r>
            <a:r>
              <a:rPr lang="en-US" sz="1200" dirty="0"/>
              <a:t> </a:t>
            </a:r>
            <a:r>
              <a:rPr lang="en-US" sz="1200" dirty="0" err="1"/>
              <a:t>bảo</a:t>
            </a:r>
            <a:r>
              <a:rPr lang="en-US" sz="1200" dirty="0"/>
              <a:t> </a:t>
            </a:r>
            <a:r>
              <a:rPr lang="en-US" sz="1200" dirty="0" err="1"/>
              <a:t>hiểm</a:t>
            </a:r>
            <a:r>
              <a:rPr lang="en-US" sz="1200" dirty="0"/>
              <a:t> </a:t>
            </a:r>
            <a:r>
              <a:rPr lang="en-US" sz="1200" dirty="0" err="1"/>
              <a:t>sức</a:t>
            </a:r>
            <a:r>
              <a:rPr lang="en-US" sz="1200" dirty="0"/>
              <a:t> </a:t>
            </a:r>
            <a:r>
              <a:rPr lang="en-US" sz="1200" dirty="0" err="1"/>
              <a:t>khỏe</a:t>
            </a:r>
            <a:r>
              <a:rPr lang="en-US" sz="1200" dirty="0"/>
              <a:t> </a:t>
            </a:r>
            <a:r>
              <a:rPr lang="en-US" sz="1200" dirty="0" err="1"/>
              <a:t>năm</a:t>
            </a:r>
            <a:r>
              <a:rPr lang="en-US" sz="1200" dirty="0"/>
              <a:t> 2023 </a:t>
            </a:r>
            <a:r>
              <a:rPr lang="en-US" sz="1200" dirty="0" err="1"/>
              <a:t>là</a:t>
            </a:r>
            <a:r>
              <a:rPr lang="en-US" sz="1200" dirty="0"/>
              <a:t> </a:t>
            </a:r>
            <a:r>
              <a:rPr lang="en-US" sz="1200" dirty="0" err="1"/>
              <a:t>ngày</a:t>
            </a:r>
            <a:r>
              <a:rPr lang="en-US" sz="1200" dirty="0"/>
              <a:t> 31 </a:t>
            </a:r>
            <a:r>
              <a:rPr lang="en-US" sz="1200" dirty="0" err="1"/>
              <a:t>tháng</a:t>
            </a:r>
            <a:r>
              <a:rPr lang="en-US" sz="1200" dirty="0"/>
              <a:t> </a:t>
            </a:r>
            <a:r>
              <a:rPr lang="en-US" sz="1200" dirty="0" err="1"/>
              <a:t>Một</a:t>
            </a:r>
            <a:r>
              <a:rPr lang="en-US" sz="1200" dirty="0"/>
              <a:t>. </a:t>
            </a:r>
            <a:r>
              <a:rPr lang="en-US" sz="1200" dirty="0" err="1"/>
              <a:t>Đừng</a:t>
            </a:r>
            <a:r>
              <a:rPr lang="en-US" sz="1200" dirty="0"/>
              <a:t> </a:t>
            </a:r>
            <a:r>
              <a:rPr lang="en-US" sz="1200" dirty="0" err="1"/>
              <a:t>bỏ</a:t>
            </a:r>
            <a:r>
              <a:rPr lang="en-US" sz="1200" dirty="0"/>
              <a:t> </a:t>
            </a:r>
            <a:r>
              <a:rPr lang="en-US" sz="1200" dirty="0" err="1"/>
              <a:t>lỡ</a:t>
            </a:r>
            <a:r>
              <a:rPr lang="en-US" sz="1200" dirty="0"/>
              <a:t> – </a:t>
            </a:r>
            <a:r>
              <a:rPr lang="en-US" sz="1200" dirty="0" err="1"/>
              <a:t>hãy</a:t>
            </a:r>
            <a:r>
              <a:rPr lang="en-US" sz="1200" dirty="0"/>
              <a:t> </a:t>
            </a:r>
            <a:r>
              <a:rPr lang="en-US" sz="1200" dirty="0" err="1"/>
              <a:t>ghi</a:t>
            </a:r>
            <a:r>
              <a:rPr lang="en-US" sz="1200" dirty="0"/>
              <a:t> </a:t>
            </a:r>
            <a:r>
              <a:rPr lang="en-US" sz="1200" dirty="0" err="1"/>
              <a:t>danh</a:t>
            </a:r>
            <a:r>
              <a:rPr lang="en-US" sz="1200" dirty="0"/>
              <a:t> </a:t>
            </a:r>
            <a:r>
              <a:rPr lang="en-US" sz="1200" dirty="0" err="1"/>
              <a:t>bảo</a:t>
            </a:r>
            <a:r>
              <a:rPr lang="en-US" sz="1200" dirty="0"/>
              <a:t> </a:t>
            </a:r>
            <a:r>
              <a:rPr lang="en-US" sz="1200" dirty="0" err="1"/>
              <a:t>hiểm</a:t>
            </a:r>
            <a:r>
              <a:rPr lang="en-US" sz="1200" dirty="0"/>
              <a:t> </a:t>
            </a:r>
            <a:r>
              <a:rPr lang="en-US" sz="1200" dirty="0" err="1"/>
              <a:t>ngay</a:t>
            </a:r>
            <a:r>
              <a:rPr lang="en-US" sz="1200" dirty="0"/>
              <a:t> </a:t>
            </a:r>
            <a:r>
              <a:rPr lang="en-US" sz="1200" dirty="0" err="1"/>
              <a:t>hôm</a:t>
            </a:r>
            <a:r>
              <a:rPr lang="en-US" sz="1200" dirty="0"/>
              <a:t> nay! </a:t>
            </a:r>
            <a:r>
              <a:rPr lang="en-US" sz="1200" dirty="0" err="1"/>
              <a:t>Truy</a:t>
            </a:r>
            <a:r>
              <a:rPr lang="en-US" sz="1200" dirty="0"/>
              <a:t> </a:t>
            </a:r>
            <a:r>
              <a:rPr lang="en-US" sz="1200" dirty="0" err="1"/>
              <a:t>cập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1D2129"/>
                </a:solidFill>
                <a:hlinkClick r:id="rId5"/>
              </a:rPr>
              <a:t>www.CoveredCA.com/Vietnamese/</a:t>
            </a:r>
            <a:r>
              <a:rPr lang="en-US" sz="1200" dirty="0">
                <a:solidFill>
                  <a:srgbClr val="1D2129"/>
                </a:solidFill>
              </a:rPr>
              <a:t> </a:t>
            </a:r>
            <a:r>
              <a:rPr lang="en-US" sz="1200" dirty="0" err="1"/>
              <a:t>hoặc</a:t>
            </a:r>
            <a:r>
              <a:rPr lang="en-US" sz="1200" dirty="0"/>
              <a:t> </a:t>
            </a:r>
            <a:r>
              <a:rPr lang="en-US" sz="1200" dirty="0" err="1"/>
              <a:t>gọi</a:t>
            </a:r>
            <a:r>
              <a:rPr lang="en-US" sz="1200" dirty="0"/>
              <a:t> (800) 652-9528.</a:t>
            </a:r>
            <a:br>
              <a:rPr lang="en-US" sz="1200" b="1" dirty="0">
                <a:solidFill>
                  <a:srgbClr val="1D2129"/>
                </a:solidFill>
                <a:latin typeface="system-ui"/>
              </a:rPr>
            </a:br>
            <a:endParaRPr lang="en-US" sz="1200" dirty="0">
              <a:solidFill>
                <a:srgbClr val="1D2129"/>
              </a:solidFill>
              <a:latin typeface="system-ui"/>
            </a:endParaRPr>
          </a:p>
        </p:txBody>
      </p:sp>
      <p:pic>
        <p:nvPicPr>
          <p:cNvPr id="6" name="Picture 5" descr="A person holding a phone and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D7101AFB-CFA1-F3E6-24FF-11DBA6AAC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6838" y="927100"/>
            <a:ext cx="3289300" cy="3289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3624A2-5887-ED55-04C0-3087D24ECF12}"/>
              </a:ext>
            </a:extLst>
          </p:cNvPr>
          <p:cNvSpPr txBox="1"/>
          <p:nvPr/>
        </p:nvSpPr>
        <p:spPr>
          <a:xfrm>
            <a:off x="304999" y="1517618"/>
            <a:ext cx="50436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ea typeface="Heiti TC Medium" pitchFamily="2" charset="-128"/>
              </a:rPr>
              <a:t>CHINESE POST COPY:</a:t>
            </a:r>
          </a:p>
          <a:p>
            <a:r>
              <a:rPr lang="ja-JP" altLang="en-US" sz="1200" dirty="0">
                <a:ea typeface="Heiti TC Medium" pitchFamily="2" charset="-128"/>
              </a:rPr>
              <a:t>現在</a:t>
            </a:r>
            <a:r>
              <a:rPr lang="zh-TW" altLang="en-US" sz="1200" dirty="0">
                <a:ea typeface="Heiti TC Medium" pitchFamily="2" charset="-128"/>
                <a:cs typeface="Arial" panose="020B0604020202020204" pitchFamily="34" charset="0"/>
              </a:rPr>
              <a:t>還來得及！投保 </a:t>
            </a:r>
            <a:r>
              <a:rPr lang="en-US" sz="1200" dirty="0">
                <a:ea typeface="Heiti TC Medium" pitchFamily="2" charset="-128"/>
                <a:cs typeface="Arial" panose="020B0604020202020204" pitchFamily="34" charset="0"/>
              </a:rPr>
              <a:t>2023 </a:t>
            </a:r>
            <a:r>
              <a:rPr lang="zh-TW" altLang="en-US" sz="1200" dirty="0">
                <a:ea typeface="Heiti TC Medium" pitchFamily="2" charset="-128"/>
                <a:cs typeface="Arial" panose="020B0604020202020204" pitchFamily="34" charset="0"/>
              </a:rPr>
              <a:t>年度健康保險的截止日期為 </a:t>
            </a:r>
            <a:r>
              <a:rPr lang="es-US" sz="1200" dirty="0">
                <a:ea typeface="Heiti TC Medium" pitchFamily="2" charset="-128"/>
                <a:cs typeface="Arial" panose="020B0604020202020204" pitchFamily="34" charset="0"/>
              </a:rPr>
              <a:t>1 </a:t>
            </a:r>
            <a:r>
              <a:rPr lang="zh-TW" altLang="en-US" sz="1200" dirty="0">
                <a:ea typeface="Heiti TC Medium" pitchFamily="2" charset="-128"/>
                <a:cs typeface="Arial" panose="020B0604020202020204" pitchFamily="34" charset="0"/>
              </a:rPr>
              <a:t>月 </a:t>
            </a:r>
            <a:r>
              <a:rPr lang="es-US" sz="1200" dirty="0">
                <a:ea typeface="Heiti TC Medium" pitchFamily="2" charset="-128"/>
                <a:cs typeface="Arial" panose="020B0604020202020204" pitchFamily="34" charset="0"/>
              </a:rPr>
              <a:t>31</a:t>
            </a:r>
            <a:r>
              <a:rPr lang="zh-TW" altLang="en-US" sz="1200" dirty="0">
                <a:ea typeface="Heiti TC Medium" pitchFamily="2" charset="-128"/>
                <a:cs typeface="Arial" panose="020B0604020202020204" pitchFamily="34" charset="0"/>
              </a:rPr>
              <a:t>日</a:t>
            </a:r>
            <a:r>
              <a:rPr lang="zh-TW" altLang="en-US" sz="1200" cap="all" dirty="0">
                <a:ea typeface="Heiti TC Medium" pitchFamily="2" charset="-128"/>
                <a:cs typeface="Arial" panose="020B0604020202020204" pitchFamily="34" charset="0"/>
              </a:rPr>
              <a:t>。別再等待，今天就為您的健康加上保障</a:t>
            </a:r>
            <a:r>
              <a:rPr lang="zh-TW" altLang="en-US" sz="1200" dirty="0">
                <a:ea typeface="Heiti TC Medium" pitchFamily="2" charset="-128"/>
                <a:cs typeface="Arial" panose="020B0604020202020204" pitchFamily="34" charset="0"/>
              </a:rPr>
              <a:t>！</a:t>
            </a:r>
            <a:r>
              <a:rPr lang="zh-TW" altLang="en-US" sz="1200" cap="all" dirty="0">
                <a:ea typeface="Heiti TC Medium" pitchFamily="2" charset="-128"/>
                <a:cs typeface="Arial" panose="020B0604020202020204" pitchFamily="34" charset="0"/>
              </a:rPr>
              <a:t>請至</a:t>
            </a:r>
            <a:r>
              <a:rPr lang="en-US" altLang="zh-TW" sz="1200" cap="all" dirty="0">
                <a:ea typeface="Heiti TC Medium" pitchFamily="2" charset="-128"/>
                <a:cs typeface="Arial" panose="020B0604020202020204" pitchFamily="34" charset="0"/>
              </a:rPr>
              <a:t> </a:t>
            </a:r>
            <a:r>
              <a:rPr lang="en-US" sz="1200" u="sng" dirty="0">
                <a:solidFill>
                  <a:srgbClr val="0432FF"/>
                </a:solidFill>
                <a:ea typeface="Heiti TC Medium" pitchFamily="2" charset="-128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www.CoveredCA.com/chinese/</a:t>
            </a:r>
            <a:r>
              <a:rPr lang="en-US" sz="1200" dirty="0">
                <a:solidFill>
                  <a:srgbClr val="0432FF"/>
                </a:solidFill>
                <a:ea typeface="Heiti TC Medium" pitchFamily="2" charset="-128"/>
              </a:rPr>
              <a:t> </a:t>
            </a:r>
            <a:r>
              <a:rPr lang="zh-TW" altLang="en-US" sz="1200" dirty="0">
                <a:ea typeface="Heiti TC Medium" pitchFamily="2" charset="-128"/>
                <a:cs typeface="Arial" panose="020B0604020202020204" pitchFamily="34" charset="0"/>
              </a:rPr>
              <a:t>或致電</a:t>
            </a:r>
            <a:r>
              <a:rPr lang="ja-JP" altLang="en-US" sz="1200" dirty="0">
                <a:ea typeface="Heiti TC Medium" pitchFamily="2" charset="-128"/>
              </a:rPr>
              <a:t>普通话</a:t>
            </a:r>
            <a:r>
              <a:rPr lang="es-US" sz="1200" dirty="0">
                <a:ea typeface="Heiti TC Medium" pitchFamily="2" charset="-128"/>
                <a:cs typeface="Arial" panose="020B0604020202020204" pitchFamily="34" charset="0"/>
              </a:rPr>
              <a:t>(800) 300-1533</a:t>
            </a:r>
            <a:r>
              <a:rPr lang="zh-TW" altLang="en-US" sz="1200" cap="all" dirty="0">
                <a:ea typeface="Heiti TC Medium" pitchFamily="2" charset="-128"/>
                <a:cs typeface="Arial" panose="020B0604020202020204" pitchFamily="34" charset="0"/>
              </a:rPr>
              <a:t>，</a:t>
            </a:r>
            <a:r>
              <a:rPr lang="ja-JP" altLang="en-US" sz="1200" dirty="0">
                <a:ea typeface="Heiti TC Medium" pitchFamily="2" charset="-128"/>
              </a:rPr>
              <a:t>粵語 </a:t>
            </a:r>
            <a:r>
              <a:rPr lang="en-US" sz="1200" dirty="0">
                <a:ea typeface="Heiti TC Medium" pitchFamily="2" charset="-128"/>
              </a:rPr>
              <a:t>(800) 339-8938</a:t>
            </a:r>
            <a:r>
              <a:rPr lang="zh-TW" altLang="en-US" sz="1200" cap="all" dirty="0">
                <a:ea typeface="Heiti TC Medium" pitchFamily="2" charset="-128"/>
                <a:cs typeface="Arial" panose="020B0604020202020204" pitchFamily="34" charset="0"/>
              </a:rPr>
              <a:t>。</a:t>
            </a:r>
            <a:r>
              <a:rPr lang="en-US" sz="1200" dirty="0">
                <a:ea typeface="Heiti TC Medium" pitchFamily="2" charset="-128"/>
                <a:cs typeface="Arial" panose="020B0604020202020204" pitchFamily="34" charset="0"/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185285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F60D46C47014D9CBD94DE66F81FAE" ma:contentTypeVersion="7" ma:contentTypeDescription="Create a new document." ma:contentTypeScope="" ma:versionID="b2a1eee617c3c11752daca9b8b13513b">
  <xsd:schema xmlns:xsd="http://www.w3.org/2001/XMLSchema" xmlns:xs="http://www.w3.org/2001/XMLSchema" xmlns:p="http://schemas.microsoft.com/office/2006/metadata/properties" xmlns:ns3="03d4afe9-28af-48a1-afa7-a71dd9af176f" targetNamespace="http://schemas.microsoft.com/office/2006/metadata/properties" ma:root="true" ma:fieldsID="fd2aa1c7f7b95b595eeae244137d1aaf" ns3:_="">
    <xsd:import namespace="03d4afe9-28af-48a1-afa7-a71dd9af17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4afe9-28af-48a1-afa7-a71dd9af17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9EB1D5-0B80-47D4-B23C-06C4AF511F32}">
  <ds:schemaRefs>
    <ds:schemaRef ds:uri="http://purl.org/dc/terms/"/>
    <ds:schemaRef ds:uri="03d4afe9-28af-48a1-afa7-a71dd9af176f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9731CB9-72EC-46BC-AAD5-43A23D66D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d4afe9-28af-48a1-afa7-a71dd9af17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32CD9C-5346-4400-AC63-0BCD5E4BE8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9549</TotalTime>
  <Words>742</Words>
  <Application>Microsoft Office PowerPoint</Application>
  <PresentationFormat>On-screen Show (16:9)</PresentationFormat>
  <Paragraphs>40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Courier New</vt:lpstr>
      <vt:lpstr>HEITI TC MEDIUM</vt:lpstr>
      <vt:lpstr>HEITI TC MEDIUM</vt:lpstr>
      <vt:lpstr>system-ui</vt:lpstr>
      <vt:lpstr>Wingdings</vt:lpstr>
      <vt:lpstr>Custom Design</vt:lpstr>
      <vt:lpstr>In-Person Help</vt:lpstr>
      <vt:lpstr>Financial Help</vt:lpstr>
      <vt:lpstr>January Deadline</vt:lpstr>
    </vt:vector>
  </TitlesOfParts>
  <Company>Ogilvy &amp; Mather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 Morris</dc:creator>
  <cp:lastModifiedBy>Horan, Kevin (CoveredCA)</cp:lastModifiedBy>
  <cp:revision>550</cp:revision>
  <cp:lastPrinted>2013-10-02T16:35:11Z</cp:lastPrinted>
  <dcterms:created xsi:type="dcterms:W3CDTF">2012-12-03T22:24:20Z</dcterms:created>
  <dcterms:modified xsi:type="dcterms:W3CDTF">2023-01-11T18:13:50Z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0x010100FE7F60D46C47014D9CBD94DE66F81FAE</vt:lpwstr>
  </property>
</Properties>
</file>