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4"/>
    <p:sldMasterId id="2147483668" r:id="rId5"/>
  </p:sldMasterIdLst>
  <p:notesMasterIdLst>
    <p:notesMasterId r:id="rId88"/>
  </p:notesMasterIdLst>
  <p:handoutMasterIdLst>
    <p:handoutMasterId r:id="rId89"/>
  </p:handoutMasterIdLst>
  <p:sldIdLst>
    <p:sldId id="843" r:id="rId6"/>
    <p:sldId id="270" r:id="rId7"/>
    <p:sldId id="796" r:id="rId8"/>
    <p:sldId id="376" r:id="rId9"/>
    <p:sldId id="769" r:id="rId10"/>
    <p:sldId id="840" r:id="rId11"/>
    <p:sldId id="756" r:id="rId12"/>
    <p:sldId id="767" r:id="rId13"/>
    <p:sldId id="768" r:id="rId14"/>
    <p:sldId id="757" r:id="rId15"/>
    <p:sldId id="770" r:id="rId16"/>
    <p:sldId id="387" r:id="rId17"/>
    <p:sldId id="797" r:id="rId18"/>
    <p:sldId id="798" r:id="rId19"/>
    <p:sldId id="772" r:id="rId20"/>
    <p:sldId id="801" r:id="rId21"/>
    <p:sldId id="782" r:id="rId22"/>
    <p:sldId id="802" r:id="rId23"/>
    <p:sldId id="775" r:id="rId24"/>
    <p:sldId id="835" r:id="rId25"/>
    <p:sldId id="803" r:id="rId26"/>
    <p:sldId id="577" r:id="rId27"/>
    <p:sldId id="567" r:id="rId28"/>
    <p:sldId id="831" r:id="rId29"/>
    <p:sldId id="832" r:id="rId30"/>
    <p:sldId id="836" r:id="rId31"/>
    <p:sldId id="837" r:id="rId32"/>
    <p:sldId id="834" r:id="rId33"/>
    <p:sldId id="778" r:id="rId34"/>
    <p:sldId id="776" r:id="rId35"/>
    <p:sldId id="779" r:id="rId36"/>
    <p:sldId id="781" r:id="rId37"/>
    <p:sldId id="804" r:id="rId38"/>
    <p:sldId id="780" r:id="rId39"/>
    <p:sldId id="783" r:id="rId40"/>
    <p:sldId id="784" r:id="rId41"/>
    <p:sldId id="786" r:id="rId42"/>
    <p:sldId id="810" r:id="rId43"/>
    <p:sldId id="805" r:id="rId44"/>
    <p:sldId id="806" r:id="rId45"/>
    <p:sldId id="785" r:id="rId46"/>
    <p:sldId id="829" r:id="rId47"/>
    <p:sldId id="828" r:id="rId48"/>
    <p:sldId id="527" r:id="rId49"/>
    <p:sldId id="789" r:id="rId50"/>
    <p:sldId id="790" r:id="rId51"/>
    <p:sldId id="788" r:id="rId52"/>
    <p:sldId id="830" r:id="rId53"/>
    <p:sldId id="815" r:id="rId54"/>
    <p:sldId id="820" r:id="rId55"/>
    <p:sldId id="821" r:id="rId56"/>
    <p:sldId id="842" r:id="rId57"/>
    <p:sldId id="822" r:id="rId58"/>
    <p:sldId id="823" r:id="rId59"/>
    <p:sldId id="824" r:id="rId60"/>
    <p:sldId id="825" r:id="rId61"/>
    <p:sldId id="826" r:id="rId62"/>
    <p:sldId id="827" r:id="rId63"/>
    <p:sldId id="816" r:id="rId64"/>
    <p:sldId id="791" r:id="rId65"/>
    <p:sldId id="792" r:id="rId66"/>
    <p:sldId id="807" r:id="rId67"/>
    <p:sldId id="809" r:id="rId68"/>
    <p:sldId id="568" r:id="rId69"/>
    <p:sldId id="505" r:id="rId70"/>
    <p:sldId id="813" r:id="rId71"/>
    <p:sldId id="570" r:id="rId72"/>
    <p:sldId id="506" r:id="rId73"/>
    <p:sldId id="571" r:id="rId74"/>
    <p:sldId id="576" r:id="rId75"/>
    <p:sldId id="572" r:id="rId76"/>
    <p:sldId id="575" r:id="rId77"/>
    <p:sldId id="817" r:id="rId78"/>
    <p:sldId id="818" r:id="rId79"/>
    <p:sldId id="793" r:id="rId80"/>
    <p:sldId id="574" r:id="rId81"/>
    <p:sldId id="838" r:id="rId82"/>
    <p:sldId id="494" r:id="rId83"/>
    <p:sldId id="841" r:id="rId84"/>
    <p:sldId id="794" r:id="rId85"/>
    <p:sldId id="839" r:id="rId86"/>
    <p:sldId id="386" r:id="rId8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arns, Brian (CoveredCA)" initials="KB(" lastIdx="1" clrIdx="0">
    <p:extLst>
      <p:ext uri="{19B8F6BF-5375-455C-9EA6-DF929625EA0E}">
        <p15:presenceInfo xmlns:p15="http://schemas.microsoft.com/office/powerpoint/2012/main" userId="S-1-5-21-2847421635-2626711533-3026931094-9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56"/>
    <a:srgbClr val="19B9CA"/>
    <a:srgbClr val="DDDDDD"/>
    <a:srgbClr val="DCB626"/>
    <a:srgbClr val="FF4747"/>
    <a:srgbClr val="CDCDCD"/>
    <a:srgbClr val="5A5A59"/>
    <a:srgbClr val="4783C0"/>
    <a:srgbClr val="CECFCD"/>
    <a:srgbClr val="DDDE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6" autoAdjust="0"/>
    <p:restoredTop sz="77544" autoAdjust="0"/>
  </p:normalViewPr>
  <p:slideViewPr>
    <p:cSldViewPr snapToGrid="0" snapToObjects="1">
      <p:cViewPr varScale="1">
        <p:scale>
          <a:sx n="117" d="100"/>
          <a:sy n="117" d="100"/>
        </p:scale>
        <p:origin x="1032"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6" d="100"/>
          <a:sy n="66" d="100"/>
        </p:scale>
        <p:origin x="-327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0918DF0-0DD5-D849-A91A-4EA9B4EDD481}" type="datetimeFigureOut">
              <a:rPr lang="en-US" smtClean="0"/>
              <a:t>4/12/2019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19EE8C-A99E-CF43-87E0-F84C14701683}" type="slidenum">
              <a:rPr lang="en-US" smtClean="0"/>
              <a:t>‹#›</a:t>
            </a:fld>
            <a:endParaRPr lang="en-US" dirty="0"/>
          </a:p>
        </p:txBody>
      </p:sp>
    </p:spTree>
    <p:extLst>
      <p:ext uri="{BB962C8B-B14F-4D97-AF65-F5344CB8AC3E}">
        <p14:creationId xmlns:p14="http://schemas.microsoft.com/office/powerpoint/2010/main" val="1093428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6F460F-B2EC-4344-8DBB-8D3F5BCD747B}" type="datetimeFigureOut">
              <a:rPr lang="en-US" smtClean="0"/>
              <a:t>4/12/2019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138C3A-7C76-8042-B10B-734FB36E177F}" type="slidenum">
              <a:rPr lang="en-US" smtClean="0"/>
              <a:t>‹#›</a:t>
            </a:fld>
            <a:endParaRPr lang="en-US" dirty="0"/>
          </a:p>
        </p:txBody>
      </p:sp>
    </p:spTree>
    <p:extLst>
      <p:ext uri="{BB962C8B-B14F-4D97-AF65-F5344CB8AC3E}">
        <p14:creationId xmlns:p14="http://schemas.microsoft.com/office/powerpoint/2010/main" val="2079218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a:t>
            </a:fld>
            <a:endParaRPr lang="en-US" dirty="0"/>
          </a:p>
        </p:txBody>
      </p:sp>
    </p:spTree>
    <p:extLst>
      <p:ext uri="{BB962C8B-B14F-4D97-AF65-F5344CB8AC3E}">
        <p14:creationId xmlns:p14="http://schemas.microsoft.com/office/powerpoint/2010/main" val="136776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20</a:t>
            </a:fld>
            <a:endParaRPr lang="en-US" dirty="0"/>
          </a:p>
        </p:txBody>
      </p:sp>
    </p:spTree>
    <p:extLst>
      <p:ext uri="{BB962C8B-B14F-4D97-AF65-F5344CB8AC3E}">
        <p14:creationId xmlns:p14="http://schemas.microsoft.com/office/powerpoint/2010/main" val="383232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tables below depict potential award amounts and suggested funding allocation and the projected number of enrollments and renewals by award size. </a:t>
            </a:r>
          </a:p>
          <a:p>
            <a:endParaRPr lang="en-US" sz="1200" dirty="0"/>
          </a:p>
          <a:p>
            <a:pPr>
              <a:spcAft>
                <a:spcPts val="900"/>
              </a:spcAft>
            </a:pPr>
            <a:r>
              <a:rPr lang="en-US" sz="1200" dirty="0"/>
              <a:t>Year over year, Covered California policy changes and decisions may result in changes to effectuated enrollment goals (e.g., the Fiscal Year 2019-20 $175 Cost Per Effectuation basis of the grant award tier amounts is based on a declining market enrollment trend). Should new affordability measures or a return of the individual mandate penalty cause the enrollment trend to increase, Covered California will reevaluate the Cost Per Effectuation basis and adjust it to reflect the prevailing market trends.</a:t>
            </a:r>
          </a:p>
          <a:p>
            <a:pPr>
              <a:spcAft>
                <a:spcPts val="900"/>
              </a:spcAft>
            </a:pPr>
            <a:r>
              <a:rPr lang="en-US" sz="1200" dirty="0"/>
              <a:t>Covered California strongly encourages cost-effective proposals that are likely to achieve significant enrollment of eligible consumers in Covered California Health Plans. </a:t>
            </a:r>
          </a:p>
          <a:p>
            <a:r>
              <a:rPr lang="en-US" sz="1200" dirty="0"/>
              <a:t>Applicants are encouraged, but not required to utilize these figures as guidelines in defining their grant proposals and proposed enrollment and renewal goals.</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289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87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44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29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12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09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085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44</a:t>
            </a:fld>
            <a:endParaRPr lang="en-US" dirty="0"/>
          </a:p>
        </p:txBody>
      </p:sp>
    </p:spTree>
    <p:extLst>
      <p:ext uri="{BB962C8B-B14F-4D97-AF65-F5344CB8AC3E}">
        <p14:creationId xmlns:p14="http://schemas.microsoft.com/office/powerpoint/2010/main" val="119901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45</a:t>
            </a:fld>
            <a:endParaRPr lang="en-US" dirty="0"/>
          </a:p>
        </p:txBody>
      </p:sp>
    </p:spTree>
    <p:extLst>
      <p:ext uri="{BB962C8B-B14F-4D97-AF65-F5344CB8AC3E}">
        <p14:creationId xmlns:p14="http://schemas.microsoft.com/office/powerpoint/2010/main" val="39952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a:t>
            </a:fld>
            <a:endParaRPr lang="en-US" dirty="0"/>
          </a:p>
        </p:txBody>
      </p:sp>
    </p:spTree>
    <p:extLst>
      <p:ext uri="{BB962C8B-B14F-4D97-AF65-F5344CB8AC3E}">
        <p14:creationId xmlns:p14="http://schemas.microsoft.com/office/powerpoint/2010/main" val="13902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48</a:t>
            </a:fld>
            <a:endParaRPr lang="en-US" dirty="0"/>
          </a:p>
        </p:txBody>
      </p:sp>
    </p:spTree>
    <p:extLst>
      <p:ext uri="{BB962C8B-B14F-4D97-AF65-F5344CB8AC3E}">
        <p14:creationId xmlns:p14="http://schemas.microsoft.com/office/powerpoint/2010/main" val="185062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58</a:t>
            </a:fld>
            <a:endParaRPr lang="en-US" dirty="0"/>
          </a:p>
        </p:txBody>
      </p:sp>
    </p:spTree>
    <p:extLst>
      <p:ext uri="{BB962C8B-B14F-4D97-AF65-F5344CB8AC3E}">
        <p14:creationId xmlns:p14="http://schemas.microsoft.com/office/powerpoint/2010/main" val="3119518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016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8987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738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170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78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very important that you’re concise and clear and how you’re planning to implement your strategy to reach your target population and we’re really looking for you to tell us what population you are reaching and what do you think the effective strategy is to reach that population?  We also want to know if there are any key influencers or community organizations or partners that you’ll be working with to reach that target population and to describe any existing relationships that you have, that will be leveraging for this project. </a:t>
            </a:r>
          </a:p>
          <a:p>
            <a:endParaRPr lang="en-US" dirty="0"/>
          </a:p>
          <a:p>
            <a:r>
              <a:rPr lang="en-US" dirty="0"/>
              <a:t>Describe how you’re going to implement the grant and you should describe your strategies for reaching the target population.  What we are looking for, is have you found that workshop, going to churches, going to the mall, doing one on ones, are successful strategies to reach your target population and provide ongoing post enrollment support to consumers in your population.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09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514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28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of the functions of any of the State Based and the Federally Facilitated Exchanges.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767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068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164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367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097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508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083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554D56"/>
                </a:solidFill>
                <a:latin typeface="Arial"/>
                <a:ea typeface="Calibri"/>
                <a:cs typeface="Times New Roman"/>
              </a:rPr>
              <a:t>Covered California will select Grantees based on an assessment of the best overall value to implement Navigator Program Activities to Covered California eligible consumers. Covered California is not required to select the lowest priced Application submitted.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262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63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80</a:t>
            </a:fld>
            <a:endParaRPr lang="en-US" dirty="0"/>
          </a:p>
        </p:txBody>
      </p:sp>
    </p:spTree>
    <p:extLst>
      <p:ext uri="{BB962C8B-B14F-4D97-AF65-F5344CB8AC3E}">
        <p14:creationId xmlns:p14="http://schemas.microsoft.com/office/powerpoint/2010/main" val="15693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California exchange's vision is to improve the health of all Californians by assuring their access to affordable, high quality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mission is to increase the number of insured Californians, improve health care quality, lower costs, and reduce health disparities through an innovative, competitive marketplace that empowers consumers to choose the health plan and providers that give them the best value.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triple aim is to have a system that works of nurses, providers, partnerships to deliver better care, have healthier people, and lowering cost.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6B3EC0-6DD9-4993-84D4-36ADC625F75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4/12/2019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77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we organize to carry out our mission.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Covered California’s strategic pillars were designed by the agency’s management and reviewed by the board to guide the organization while making decisions, setting priorities, determining initiatives and preparing annual budgets. The five pillars and the broad strategy behind each and its new enhancements for the upcoming fiscal year are: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Affordable Plans</a:t>
            </a:r>
            <a:r>
              <a:rPr lang="en-US" sz="1200" b="0" i="0" u="none" strike="noStrike" kern="1200" baseline="0" dirty="0">
                <a:solidFill>
                  <a:schemeClr val="tx1"/>
                </a:solidFill>
                <a:latin typeface="+mn-lt"/>
                <a:ea typeface="+mn-ea"/>
                <a:cs typeface="+mn-cs"/>
              </a:rPr>
              <a:t>: Consumers purchase and keep Covered California products based on their understanding of how their coverage is a good value for them.</a:t>
            </a:r>
          </a:p>
          <a:p>
            <a:r>
              <a:rPr lang="en-US" sz="1200" b="0" i="1" u="none" strike="noStrike" kern="1200" baseline="0" dirty="0">
                <a:solidFill>
                  <a:schemeClr val="tx1"/>
                </a:solidFill>
                <a:latin typeface="+mn-lt"/>
                <a:ea typeface="+mn-ea"/>
                <a:cs typeface="+mn-cs"/>
              </a:rPr>
              <a:t>Broad Strategy</a:t>
            </a:r>
          </a:p>
          <a:p>
            <a:r>
              <a:rPr lang="en-US" sz="1200" b="0" i="0" u="none" strike="noStrike" kern="1200" baseline="0" dirty="0">
                <a:solidFill>
                  <a:schemeClr val="tx1"/>
                </a:solidFill>
                <a:latin typeface="+mn-lt"/>
                <a:ea typeface="+mn-ea"/>
                <a:cs typeface="+mn-cs"/>
              </a:rPr>
              <a:t>▪ Actively negotiate rates and benefits with carriers to provide consumers with the best value. </a:t>
            </a:r>
          </a:p>
          <a:p>
            <a:r>
              <a:rPr lang="en-US" sz="1200" b="0" i="0" u="none" strike="noStrike" kern="1200" baseline="0" dirty="0">
                <a:solidFill>
                  <a:schemeClr val="tx1"/>
                </a:solidFill>
                <a:latin typeface="+mn-lt"/>
                <a:ea typeface="+mn-ea"/>
                <a:cs typeface="+mn-cs"/>
              </a:rPr>
              <a:t>▪ Invest in marketing and outreach to promote the value of coverage and maintain a healthy risk mix.</a:t>
            </a:r>
          </a:p>
          <a:p>
            <a:r>
              <a:rPr lang="en-US" sz="1200" b="0" i="0" u="none" strike="noStrike" kern="1200" baseline="0" dirty="0">
                <a:solidFill>
                  <a:schemeClr val="tx1"/>
                </a:solidFill>
                <a:latin typeface="+mn-lt"/>
                <a:ea typeface="+mn-ea"/>
                <a:cs typeface="+mn-cs"/>
              </a:rPr>
              <a:t>▪ Offer patient-centered benefit designs to make care more affordable by increasing a consumer’s understanding of benefits that maximize access to appropriate care.</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Enhancements for Fiscal Year 2018-19</a:t>
            </a:r>
          </a:p>
          <a:p>
            <a:r>
              <a:rPr lang="en-US" sz="1200" b="0" i="0" u="none" strike="noStrike" kern="1200" baseline="0" dirty="0">
                <a:solidFill>
                  <a:schemeClr val="tx1"/>
                </a:solidFill>
                <a:latin typeface="+mn-lt"/>
                <a:ea typeface="+mn-ea"/>
                <a:cs typeface="+mn-cs"/>
              </a:rPr>
              <a:t>▪ The new Consumer Experience Division will create a stronger focus on the enrollee to ensure he or she is empowered to choose the health plans and providers that provide the best value.</a:t>
            </a:r>
          </a:p>
          <a:p>
            <a:endParaRPr lang="en-US" dirty="0"/>
          </a:p>
          <a:p>
            <a:r>
              <a:rPr lang="en-US" sz="1200" b="1" i="0" u="none" strike="noStrike" kern="1200" baseline="0" dirty="0">
                <a:solidFill>
                  <a:schemeClr val="tx1"/>
                </a:solidFill>
                <a:latin typeface="+mn-lt"/>
                <a:ea typeface="+mn-ea"/>
                <a:cs typeface="+mn-cs"/>
              </a:rPr>
              <a:t>Staying Healthy and Getting Needed Care: </a:t>
            </a:r>
            <a:r>
              <a:rPr lang="en-US" sz="1200" b="0" i="0" u="none" strike="noStrike" kern="1200" baseline="0" dirty="0">
                <a:solidFill>
                  <a:schemeClr val="tx1"/>
                </a:solidFill>
                <a:latin typeface="+mn-lt"/>
                <a:ea typeface="+mn-ea"/>
                <a:cs typeface="+mn-cs"/>
              </a:rPr>
              <a:t>Consumers receive the right care at the right time.</a:t>
            </a:r>
          </a:p>
          <a:p>
            <a:r>
              <a:rPr lang="en-US" sz="1200" b="0" i="1" u="none" strike="noStrike" kern="1200" baseline="0" dirty="0">
                <a:solidFill>
                  <a:schemeClr val="tx1"/>
                </a:solidFill>
                <a:latin typeface="+mn-lt"/>
                <a:ea typeface="+mn-ea"/>
                <a:cs typeface="+mn-cs"/>
              </a:rPr>
              <a:t>Broad Strategy</a:t>
            </a:r>
          </a:p>
          <a:p>
            <a:r>
              <a:rPr lang="en-US" sz="1200" b="0" i="0" u="none" strike="noStrike" kern="1200" baseline="0" dirty="0">
                <a:solidFill>
                  <a:schemeClr val="tx1"/>
                </a:solidFill>
                <a:latin typeface="+mn-lt"/>
                <a:ea typeface="+mn-ea"/>
                <a:cs typeface="+mn-cs"/>
              </a:rPr>
              <a:t>▪ Work with all contracted qualified health plan issuers, in every corner of the state, to ensure consumers have ready access to doctors, hospitals and care.</a:t>
            </a:r>
          </a:p>
          <a:p>
            <a:r>
              <a:rPr lang="en-US" sz="1200" b="0" i="0" u="none" strike="noStrike" kern="1200" baseline="0" dirty="0">
                <a:solidFill>
                  <a:schemeClr val="tx1"/>
                </a:solidFill>
                <a:latin typeface="+mn-lt"/>
                <a:ea typeface="+mn-ea"/>
                <a:cs typeface="+mn-cs"/>
              </a:rPr>
              <a:t>▪ Hold health insurance companies accountable for improving the care delivered, addressing disparities of care and moving to a patient-centered system that rewards quality and value, rather than being rewarded for quantity only.</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Enhancements for Fiscal Year 2018-19</a:t>
            </a:r>
          </a:p>
          <a:p>
            <a:r>
              <a:rPr lang="en-US" sz="1200" b="0" i="0" u="none" strike="noStrike" kern="1200" baseline="0" dirty="0">
                <a:solidFill>
                  <a:schemeClr val="tx1"/>
                </a:solidFill>
                <a:latin typeface="+mn-lt"/>
                <a:ea typeface="+mn-ea"/>
                <a:cs typeface="+mn-cs"/>
              </a:rPr>
              <a:t>▪ Expanding efforts to promote improvements in care delivery through clinical, enrollment and qualitative survey data to identify opportunities to promote change.</a:t>
            </a:r>
          </a:p>
          <a:p>
            <a:r>
              <a:rPr lang="en-US" sz="1200" b="0" i="0" u="none" strike="noStrike" kern="1200" baseline="0" dirty="0">
                <a:solidFill>
                  <a:schemeClr val="tx1"/>
                </a:solidFill>
                <a:latin typeface="+mn-lt"/>
                <a:ea typeface="+mn-ea"/>
                <a:cs typeface="+mn-cs"/>
              </a:rPr>
              <a:t>▪ Adding staff to the Plan Management Division to strengthen relationships with qualified health plan issuers to ensure that policies, processes and rules continue to meet the needs of our consumers.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Effective Outreach and Education</a:t>
            </a:r>
            <a:r>
              <a:rPr lang="en-US" sz="1200" b="0" i="0" u="none" strike="noStrike" kern="1200" baseline="0" dirty="0">
                <a:solidFill>
                  <a:schemeClr val="tx1"/>
                </a:solidFill>
                <a:latin typeface="+mn-lt"/>
                <a:ea typeface="+mn-ea"/>
                <a:cs typeface="+mn-cs"/>
              </a:rPr>
              <a:t>: Consumers understand what we offer and have a positive attitude about Covered California.</a:t>
            </a:r>
          </a:p>
          <a:p>
            <a:r>
              <a:rPr lang="en-US" sz="1200" b="0" i="1" u="none" strike="noStrike" kern="1200" baseline="0" dirty="0">
                <a:solidFill>
                  <a:schemeClr val="tx1"/>
                </a:solidFill>
                <a:latin typeface="+mn-lt"/>
                <a:ea typeface="+mn-ea"/>
                <a:cs typeface="+mn-cs"/>
              </a:rPr>
              <a:t>Broad Strategy</a:t>
            </a:r>
          </a:p>
          <a:p>
            <a:r>
              <a:rPr lang="en-US" sz="1200" b="0" i="0" u="none" strike="noStrike" kern="1200" baseline="0" dirty="0">
                <a:solidFill>
                  <a:schemeClr val="tx1"/>
                </a:solidFill>
                <a:latin typeface="+mn-lt"/>
                <a:ea typeface="+mn-ea"/>
                <a:cs typeface="+mn-cs"/>
              </a:rPr>
              <a:t>▪ Make significant investments in marketing and outreach to motivate consumers to enroll get and maintain their insurance coverage. </a:t>
            </a:r>
          </a:p>
          <a:p>
            <a:r>
              <a:rPr lang="en-US" sz="1200" b="0" i="0" u="none" strike="noStrike" kern="1200" baseline="0" dirty="0">
                <a:solidFill>
                  <a:schemeClr val="tx1"/>
                </a:solidFill>
                <a:latin typeface="+mn-lt"/>
                <a:ea typeface="+mn-ea"/>
                <a:cs typeface="+mn-cs"/>
              </a:rPr>
              <a:t>▪ Educate and support Covered California’s 20,000 sales partners in order to promote enrollment and increase the number of insured Californians</a:t>
            </a:r>
            <a:r>
              <a:rPr lang="en-US" sz="1200" b="0" i="1" u="none" strike="noStrike" kern="1200" baseline="0" dirty="0">
                <a:solidFill>
                  <a:schemeClr val="tx1"/>
                </a:solidFill>
                <a:latin typeface="+mn-lt"/>
                <a:ea typeface="+mn-ea"/>
                <a:cs typeface="+mn-cs"/>
              </a:rPr>
              <a:t>.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Enhancements for Fiscal Year 2018-19</a:t>
            </a:r>
          </a:p>
          <a:p>
            <a:r>
              <a:rPr lang="en-US" sz="1200" b="0" i="0" u="none" strike="noStrike" kern="1200" baseline="0" dirty="0">
                <a:solidFill>
                  <a:schemeClr val="tx1"/>
                </a:solidFill>
                <a:latin typeface="+mn-lt"/>
                <a:ea typeface="+mn-ea"/>
                <a:cs typeface="+mn-cs"/>
              </a:rPr>
              <a:t>▪ The proposed budget includes more than $107 million for marketing and outreach and $105 million for our Service Center to help individual consumers.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Positive Consumer Experience</a:t>
            </a:r>
            <a:r>
              <a:rPr lang="en-US" sz="1200" b="0" i="0" u="none" strike="noStrike" kern="1200" baseline="0" dirty="0">
                <a:solidFill>
                  <a:schemeClr val="tx1"/>
                </a:solidFill>
                <a:latin typeface="+mn-lt"/>
                <a:ea typeface="+mn-ea"/>
                <a:cs typeface="+mn-cs"/>
              </a:rPr>
              <a:t>: Consumers have a positive experience from initial enrollment to keeping their coverage.</a:t>
            </a:r>
          </a:p>
          <a:p>
            <a:r>
              <a:rPr lang="en-US" sz="1200" b="0" i="1" u="none" strike="noStrike" kern="1200" baseline="0" dirty="0">
                <a:solidFill>
                  <a:schemeClr val="tx1"/>
                </a:solidFill>
                <a:latin typeface="+mn-lt"/>
                <a:ea typeface="+mn-ea"/>
                <a:cs typeface="+mn-cs"/>
              </a:rPr>
              <a:t>Broad Strategy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Operate and staff Service Centers as well as partner with 20,000 Certified Insurance Agents, enrollers and Navigators to assist consumers in a variety of languages.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Mobile website design allows consumers to use all features on any device.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Ombuds Office established to help consumers as needed.</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Enhancements for Fiscal Year 2018-19</a:t>
            </a:r>
          </a:p>
          <a:p>
            <a:r>
              <a:rPr lang="en-US" sz="1200" b="0" i="0" u="none" strike="noStrike" kern="1200" baseline="0" dirty="0">
                <a:solidFill>
                  <a:schemeClr val="tx1"/>
                </a:solidFill>
                <a:latin typeface="+mn-lt"/>
                <a:ea typeface="+mn-ea"/>
                <a:cs typeface="+mn-cs"/>
              </a:rPr>
              <a:t>▪ The new Consumer Experience Division will measure the consumer experience directly as a baseline to ensure the experience improves over time.</a:t>
            </a:r>
          </a:p>
          <a:p>
            <a:r>
              <a:rPr lang="en-US" sz="1200" b="0" i="0" u="none" strike="noStrike" kern="1200" baseline="0" dirty="0">
                <a:solidFill>
                  <a:schemeClr val="tx1"/>
                </a:solidFill>
                <a:latin typeface="+mn-lt"/>
                <a:ea typeface="+mn-ea"/>
                <a:cs typeface="+mn-cs"/>
              </a:rPr>
              <a:t>▪ Investing in Information Technology (IT) to stay on the cutting edge of technologies that can benefit consumers.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Organizational Excellence</a:t>
            </a:r>
            <a:r>
              <a:rPr lang="en-US" sz="1200" b="0" i="0" u="none" strike="noStrike" kern="1200" baseline="0" dirty="0">
                <a:solidFill>
                  <a:schemeClr val="tx1"/>
                </a:solidFill>
                <a:latin typeface="+mn-lt"/>
                <a:ea typeface="+mn-ea"/>
                <a:cs typeface="+mn-cs"/>
              </a:rPr>
              <a:t>: Covered California has the right tools, processes and resources to support its team to deliver on our mission.</a:t>
            </a:r>
          </a:p>
          <a:p>
            <a:r>
              <a:rPr lang="en-US" sz="1200" b="0" i="1" u="none" strike="noStrike" kern="1200" baseline="0" dirty="0">
                <a:solidFill>
                  <a:schemeClr val="tx1"/>
                </a:solidFill>
                <a:latin typeface="+mn-lt"/>
                <a:ea typeface="+mn-ea"/>
                <a:cs typeface="+mn-cs"/>
              </a:rPr>
              <a:t>Broad Strategy</a:t>
            </a:r>
          </a:p>
          <a:p>
            <a:r>
              <a:rPr lang="en-US" sz="1200" b="0" i="0" u="none" strike="noStrike" kern="1200" baseline="0" dirty="0">
                <a:solidFill>
                  <a:schemeClr val="tx1"/>
                </a:solidFill>
                <a:latin typeface="+mn-lt"/>
                <a:ea typeface="+mn-ea"/>
                <a:cs typeface="+mn-cs"/>
              </a:rPr>
              <a:t>▪ Operate as a nimble and responsive enterprise that responds quickly to the changing environment in health care.</a:t>
            </a:r>
          </a:p>
          <a:p>
            <a:r>
              <a:rPr lang="en-US" sz="1200" b="0" i="0" u="none" strike="noStrike" kern="1200" baseline="0" dirty="0">
                <a:solidFill>
                  <a:schemeClr val="tx1"/>
                </a:solidFill>
                <a:latin typeface="+mn-lt"/>
                <a:ea typeface="+mn-ea"/>
                <a:cs typeface="+mn-cs"/>
              </a:rPr>
              <a:t>▪ Implemented Healthier U, a program designed to improve the health and well-being of state employees; an Employee Recognition Program to create a culture of acknowledgement; and a Career Development</a:t>
            </a:r>
          </a:p>
          <a:p>
            <a:r>
              <a:rPr lang="en-US" sz="1200" b="0" i="0" u="none" strike="noStrike" kern="1200" baseline="0" dirty="0">
                <a:solidFill>
                  <a:schemeClr val="tx1"/>
                </a:solidFill>
                <a:latin typeface="+mn-lt"/>
                <a:ea typeface="+mn-ea"/>
                <a:cs typeface="+mn-cs"/>
              </a:rPr>
              <a:t>Program to help staff prepare for career advancement at Covered California.</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Enhancements for Fiscal Year 2018-19</a:t>
            </a:r>
          </a:p>
          <a:p>
            <a:r>
              <a:rPr lang="en-US" sz="1200" b="0" i="0" u="none" strike="noStrike" kern="1200" baseline="0" dirty="0">
                <a:solidFill>
                  <a:schemeClr val="tx1"/>
                </a:solidFill>
                <a:latin typeface="+mn-lt"/>
                <a:ea typeface="+mn-ea"/>
                <a:cs typeface="+mn-cs"/>
              </a:rPr>
              <a:t>▪ The new Covered California Leadership Academy will assure that managers and key staff are equipped to successfully manage and lead the organization.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five pillars are supported and complemented by the following </a:t>
            </a:r>
            <a:r>
              <a:rPr lang="en-US" sz="1200" b="1" i="0" u="none" strike="noStrike" kern="1200" baseline="0" dirty="0">
                <a:solidFill>
                  <a:schemeClr val="tx1"/>
                </a:solidFill>
                <a:latin typeface="+mn-lt"/>
                <a:ea typeface="+mn-ea"/>
                <a:cs typeface="+mn-cs"/>
              </a:rPr>
              <a:t>crosscutting initiatives: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Innovating for the long term and being nimble in the present.</a:t>
            </a:r>
          </a:p>
          <a:p>
            <a:r>
              <a:rPr lang="en-US" sz="1200" b="0" i="0" u="none" strike="noStrike" kern="1200" baseline="0" dirty="0">
                <a:solidFill>
                  <a:schemeClr val="tx1"/>
                </a:solidFill>
                <a:latin typeface="+mn-lt"/>
                <a:ea typeface="+mn-ea"/>
                <a:cs typeface="+mn-cs"/>
              </a:rPr>
              <a:t>▪ In the past year, Covered California developed and implemented a policy to protect consumers from being negatively affected by the administration’s decision to end cost-sharing reduction reimbursement</a:t>
            </a:r>
          </a:p>
          <a:p>
            <a:r>
              <a:rPr lang="en-US" sz="1200" b="0" i="0" u="none" strike="noStrike" kern="1200" baseline="0" dirty="0">
                <a:solidFill>
                  <a:schemeClr val="tx1"/>
                </a:solidFill>
                <a:latin typeface="+mn-lt"/>
                <a:ea typeface="+mn-ea"/>
                <a:cs typeface="+mn-cs"/>
              </a:rPr>
              <a:t>payments. This policy is known as the CSR surcharge. A majority of other states followed our example to protect their enrollees from unnecessary premium hikes.</a:t>
            </a:r>
          </a:p>
          <a:p>
            <a:r>
              <a:rPr lang="en-US" sz="1200" b="0" i="0" u="none" strike="noStrike" kern="1200" baseline="0" dirty="0">
                <a:solidFill>
                  <a:schemeClr val="tx1"/>
                </a:solidFill>
                <a:latin typeface="+mn-lt"/>
                <a:ea typeface="+mn-ea"/>
                <a:cs typeface="+mn-cs"/>
              </a:rPr>
              <a:t>▪ Executive leaders toured state-of-the-art businesses in California to learn about the latest advances in health care, how consumers will get care, and the tools they will use to stay healthy in the coming years.</a:t>
            </a:r>
          </a:p>
          <a:p>
            <a:r>
              <a:rPr lang="en-US" sz="1200" b="0" i="0" u="none" strike="noStrike" kern="1200" baseline="0" dirty="0">
                <a:solidFill>
                  <a:schemeClr val="tx1"/>
                </a:solidFill>
                <a:latin typeface="+mn-lt"/>
                <a:ea typeface="+mn-ea"/>
                <a:cs typeface="+mn-cs"/>
              </a:rPr>
              <a:t>▪ In planning for FY 2018-19, Covered California is developing efforts to communicate effectively to consumers the dangers of “junk” short-term, limited-duration insurance plans.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Using Covered California’s experience to inform policy in California and nationally.</a:t>
            </a:r>
          </a:p>
          <a:p>
            <a:r>
              <a:rPr lang="en-US" sz="1200" b="0" i="0" u="none" strike="noStrike" kern="1200" baseline="0" dirty="0">
                <a:solidFill>
                  <a:schemeClr val="tx1"/>
                </a:solidFill>
                <a:latin typeface="+mn-lt"/>
                <a:ea typeface="+mn-ea"/>
                <a:cs typeface="+mn-cs"/>
              </a:rPr>
              <a:t>▪ Covered California actively seeks opportunities to contribute to the policymaking discussions in California and Washington D.C. by sharing our experiences and analysis of how policy issues could affect the individual</a:t>
            </a:r>
          </a:p>
          <a:p>
            <a:r>
              <a:rPr lang="en-US" sz="1200" b="0" i="0" u="none" strike="noStrike" kern="1200" baseline="0" dirty="0">
                <a:solidFill>
                  <a:schemeClr val="tx1"/>
                </a:solidFill>
                <a:latin typeface="+mn-lt"/>
                <a:ea typeface="+mn-ea"/>
                <a:cs typeface="+mn-cs"/>
              </a:rPr>
              <a:t>market and health care costs and quality more broadly.</a:t>
            </a:r>
          </a:p>
          <a:p>
            <a:r>
              <a:rPr lang="en-US" sz="1200" b="0" i="0" u="none" strike="noStrike" kern="1200" baseline="0" dirty="0">
                <a:solidFill>
                  <a:schemeClr val="tx1"/>
                </a:solidFill>
                <a:latin typeface="+mn-lt"/>
                <a:ea typeface="+mn-ea"/>
                <a:cs typeface="+mn-cs"/>
              </a:rPr>
              <a:t>▪ In the past year, analysis provided to the administration documented the dramatic drop in new enrollees in the federally facilitated marketplace, potential 3-year premium hikes of up to 90 percent in some states due to</a:t>
            </a:r>
          </a:p>
          <a:p>
            <a:r>
              <a:rPr lang="en-US" sz="1200" b="0" i="0" u="none" strike="noStrike" kern="1200" baseline="0" dirty="0">
                <a:solidFill>
                  <a:schemeClr val="tx1"/>
                </a:solidFill>
                <a:latin typeface="+mn-lt"/>
                <a:ea typeface="+mn-ea"/>
                <a:cs typeface="+mn-cs"/>
              </a:rPr>
              <a:t>uncertainty at the federal level and the potential impact of the removal of the individual mandate penalty.</a:t>
            </a:r>
          </a:p>
          <a:p>
            <a:r>
              <a:rPr lang="en-US" sz="1200" b="0" i="0" u="none" strike="noStrike" kern="1200" baseline="0" dirty="0">
                <a:solidFill>
                  <a:schemeClr val="tx1"/>
                </a:solidFill>
                <a:latin typeface="+mn-lt"/>
                <a:ea typeface="+mn-ea"/>
                <a:cs typeface="+mn-cs"/>
              </a:rPr>
              <a:t>▪ Covered California learns from and shares its experiences with other state-based marketplaces, academic institutions, along with private and public partners to practice evidence-based policy development.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Working in partnership with others to promote changes in care delivery that benefit all Californians.</a:t>
            </a:r>
          </a:p>
          <a:p>
            <a:r>
              <a:rPr lang="en-US" sz="1200" b="0" i="0" u="none" strike="noStrike" kern="1200" baseline="0" dirty="0">
                <a:solidFill>
                  <a:schemeClr val="tx1"/>
                </a:solidFill>
                <a:latin typeface="+mn-lt"/>
                <a:ea typeface="+mn-ea"/>
                <a:cs typeface="+mn-cs"/>
              </a:rPr>
              <a:t>▪ Collaborating with DHCS to make “churn” smoother and addressing the complexities of enrolling mixed families for consumers moving between Medi-Cal and Covered California.</a:t>
            </a:r>
          </a:p>
          <a:p>
            <a:r>
              <a:rPr lang="en-US" sz="1200" b="0" i="0" u="none" strike="noStrike" kern="1200" baseline="0" dirty="0">
                <a:solidFill>
                  <a:schemeClr val="tx1"/>
                </a:solidFill>
                <a:latin typeface="+mn-lt"/>
                <a:ea typeface="+mn-ea"/>
                <a:cs typeface="+mn-cs"/>
              </a:rPr>
              <a:t>▪ Actively working with DHCS and other public and private purchasers to promote improvements in care by adapting common efforts, such as Smart Care California, which is currently focused on tackling the issues of</a:t>
            </a:r>
          </a:p>
          <a:p>
            <a:r>
              <a:rPr lang="en-US" sz="1200" b="0" i="0" u="none" strike="noStrike" kern="1200" baseline="0" dirty="0">
                <a:solidFill>
                  <a:schemeClr val="tx1"/>
                </a:solidFill>
                <a:latin typeface="+mn-lt"/>
                <a:ea typeface="+mn-ea"/>
                <a:cs typeface="+mn-cs"/>
              </a:rPr>
              <a:t>opioids, lower back pain and overuse of C-sections.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EB6438-10A8-4FDD-ADE2-95D628B6672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4/12/2019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9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as of the 2018 calendar year. CCA will be reporting out on 2019 data as soon as we can</a:t>
            </a:r>
          </a:p>
          <a:p>
            <a:endParaRPr lang="en-US" dirty="0"/>
          </a:p>
          <a:p>
            <a:r>
              <a:rPr lang="en-US" dirty="0"/>
              <a:t>Covered CA’s commitment to all Californians to increase access to care and lower the uninsured has borne fruit. We continue to work towards reducing the uninsured percentage and the job is never done.  Californians constantly have changes in their lives that make Covered CA a needed safety need. We act as a bridge for individuals moving between Medi-Cal and Employer Sponsored Coverage. We provide access to affordable coverage for self-employed individuals and their families.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83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12</a:t>
            </a:fld>
            <a:endParaRPr lang="en-US" dirty="0"/>
          </a:p>
        </p:txBody>
      </p:sp>
    </p:spTree>
    <p:extLst>
      <p:ext uri="{BB962C8B-B14F-4D97-AF65-F5344CB8AC3E}">
        <p14:creationId xmlns:p14="http://schemas.microsoft.com/office/powerpoint/2010/main" val="6802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802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the Navigator Program</a:t>
            </a:r>
          </a:p>
          <a:p>
            <a:r>
              <a:rPr lang="en-US" dirty="0"/>
              <a:t>The Navigator Program is a requirement of the Patient Protection and Affordable Care Act of 2010 and is funded as an element of the annual operating budget from revenue generated by Covered California.</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Navigator Grantees are organizations selected from a competitive application process for each grant cycle and award period. The process allows Covered California to identify organizations that will provide the best overall value, quality strategies to address the identified areas of enrollment opportunity, and the most effective activities to meet the goals, objectives, and guiding principles of the Navigator Program.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761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3108029"/>
            <a:ext cx="8686800" cy="202016"/>
          </a:xfrm>
        </p:spPr>
        <p:txBody>
          <a:bodyPr lIns="91440">
            <a:noAutofit/>
          </a:bodyPr>
          <a:lstStyle>
            <a:lvl1pPr algn="ctr">
              <a:defRPr sz="1600" spc="0" baseline="0">
                <a:solidFill>
                  <a:srgbClr val="554D56"/>
                </a:solidFill>
              </a:defRPr>
            </a:lvl1pPr>
          </a:lstStyle>
          <a:p>
            <a:r>
              <a:rPr lang="en-US" dirty="0"/>
              <a:t>NAME OF PRESENTATION HERE</a:t>
            </a:r>
          </a:p>
        </p:txBody>
      </p:sp>
      <p:sp>
        <p:nvSpPr>
          <p:cNvPr id="3" name="Subtitle 2"/>
          <p:cNvSpPr>
            <a:spLocks noGrp="1"/>
          </p:cNvSpPr>
          <p:nvPr>
            <p:ph type="subTitle" idx="1" hasCustomPrompt="1"/>
          </p:nvPr>
        </p:nvSpPr>
        <p:spPr>
          <a:xfrm>
            <a:off x="228600" y="3316955"/>
            <a:ext cx="8686800" cy="188087"/>
          </a:xfrm>
        </p:spPr>
        <p:txBody>
          <a:bodyPr lIns="91440">
            <a:noAutofit/>
          </a:bodyPr>
          <a:lstStyle>
            <a:lvl1pPr marL="0" indent="0" algn="ctr">
              <a:buNone/>
              <a:defRPr sz="1600" b="0" i="0" spc="0" baseline="0">
                <a:solidFill>
                  <a:srgbClr val="554D5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Presenter Title | Month, Day, Year </a:t>
            </a:r>
          </a:p>
        </p:txBody>
      </p:sp>
      <p:pic>
        <p:nvPicPr>
          <p:cNvPr id="11" name="Picture 10" descr="CC_Vert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5834" y="825232"/>
            <a:ext cx="1372332" cy="1768511"/>
          </a:xfrm>
          <a:prstGeom prst="rect">
            <a:avLst/>
          </a:prstGeom>
        </p:spPr>
      </p:pic>
    </p:spTree>
    <p:extLst>
      <p:ext uri="{BB962C8B-B14F-4D97-AF65-F5344CB8AC3E}">
        <p14:creationId xmlns:p14="http://schemas.microsoft.com/office/powerpoint/2010/main" val="309372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pic>
        <p:nvPicPr>
          <p:cNvPr id="2" name="Picture 1" descr="Circ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25671" y="-342825"/>
            <a:ext cx="5683724" cy="5767085"/>
          </a:xfrm>
          <a:prstGeom prst="rect">
            <a:avLst/>
          </a:prstGeom>
        </p:spPr>
      </p:pic>
      <p:sp>
        <p:nvSpPr>
          <p:cNvPr id="3" name="Title 2"/>
          <p:cNvSpPr>
            <a:spLocks noGrp="1"/>
          </p:cNvSpPr>
          <p:nvPr>
            <p:ph type="title"/>
          </p:nvPr>
        </p:nvSpPr>
        <p:spPr>
          <a:xfrm>
            <a:off x="2728923" y="1316268"/>
            <a:ext cx="3706537" cy="2426754"/>
          </a:xfrm>
        </p:spPr>
        <p:txBody>
          <a:bodyPr/>
          <a:lstStyle>
            <a:lvl1pPr marL="0">
              <a:lnSpc>
                <a:spcPct val="80000"/>
              </a:lnSpc>
              <a:spcBef>
                <a:spcPts val="0"/>
              </a:spcBef>
              <a:spcAft>
                <a:spcPts val="0"/>
              </a:spcAft>
              <a:defRPr kern="900" spc="-210">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276774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7094" y="334517"/>
            <a:ext cx="6257913" cy="1062487"/>
          </a:xfrm>
        </p:spPr>
        <p:txBody>
          <a:bodyPr anchor="t"/>
          <a:lstStyle>
            <a:lvl1pPr algn="l">
              <a:defRPr b="1">
                <a:solidFill>
                  <a:srgbClr val="19B9CA"/>
                </a:solidFill>
              </a:defRPr>
            </a:lvl1pPr>
          </a:lstStyle>
          <a:p>
            <a:r>
              <a:rPr lang="en-US" dirty="0"/>
              <a:t>[insert title]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sp>
        <p:nvSpPr>
          <p:cNvPr id="7" name="Picture Placeholder 6"/>
          <p:cNvSpPr>
            <a:spLocks noGrp="1"/>
          </p:cNvSpPr>
          <p:nvPr>
            <p:ph type="pic" sz="quarter" idx="13" hasCustomPrompt="1"/>
          </p:nvPr>
        </p:nvSpPr>
        <p:spPr>
          <a:xfrm>
            <a:off x="892985" y="1735670"/>
            <a:ext cx="7362016" cy="2760133"/>
          </a:xfrm>
        </p:spPr>
        <p:txBody>
          <a:bodyPr/>
          <a:lstStyle>
            <a:lvl1pPr marL="0" indent="0">
              <a:buFont typeface="Arial" panose="020B0604020202020204" pitchFamily="34" charset="0"/>
              <a:buNone/>
              <a:defRPr/>
            </a:lvl1pPr>
          </a:lstStyle>
          <a:p>
            <a:r>
              <a:rPr lang="en-US" dirty="0"/>
              <a:t>[insert picture]</a:t>
            </a:r>
          </a:p>
        </p:txBody>
      </p:sp>
      <p:pic>
        <p:nvPicPr>
          <p:cNvPr id="9" name="Picture 8" descr="CC_Vert_RGB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2989" y="334513"/>
            <a:ext cx="942943" cy="1155866"/>
          </a:xfrm>
          <a:prstGeom prst="rect">
            <a:avLst/>
          </a:prstGeom>
        </p:spPr>
      </p:pic>
    </p:spTree>
    <p:extLst>
      <p:ext uri="{BB962C8B-B14F-4D97-AF65-F5344CB8AC3E}">
        <p14:creationId xmlns:p14="http://schemas.microsoft.com/office/powerpoint/2010/main" val="307419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2987" y="334517"/>
            <a:ext cx="7362019" cy="1062487"/>
          </a:xfrm>
        </p:spPr>
        <p:txBody>
          <a:bodyPr anchor="t"/>
          <a:lstStyle>
            <a:lvl1pPr algn="l">
              <a:lnSpc>
                <a:spcPct val="80000"/>
              </a:lnSpc>
              <a:defRPr lang="en-US" sz="2700" b="1" kern="900" spc="-210" dirty="0" smtClean="0">
                <a:solidFill>
                  <a:srgbClr val="554D56"/>
                </a:solidFill>
                <a:latin typeface="Arial" panose="020B0604020202020204" pitchFamily="34" charset="0"/>
                <a:ea typeface="+mj-ea"/>
                <a:cs typeface="Arial" panose="020B0604020202020204" pitchFamily="34" charset="0"/>
              </a:defRPr>
            </a:lvl1pPr>
          </a:lstStyle>
          <a:p>
            <a:r>
              <a:rPr lang="en-US" dirty="0"/>
              <a:t>[insert title]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7"/>
          <p:cNvSpPr>
            <a:spLocks noGrp="1"/>
          </p:cNvSpPr>
          <p:nvPr>
            <p:ph sz="quarter" idx="13"/>
          </p:nvPr>
        </p:nvSpPr>
        <p:spPr>
          <a:xfrm>
            <a:off x="893766" y="1397004"/>
            <a:ext cx="7361237" cy="314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28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sp>
        <p:nvSpPr>
          <p:cNvPr id="2" name="Rectangle 1"/>
          <p:cNvSpPr/>
          <p:nvPr userDrawn="1"/>
        </p:nvSpPr>
        <p:spPr>
          <a:xfrm>
            <a:off x="6131046" y="0"/>
            <a:ext cx="3012957" cy="5143500"/>
          </a:xfrm>
          <a:prstGeom prst="rect">
            <a:avLst/>
          </a:prstGeom>
          <a:solidFill>
            <a:srgbClr val="19B9CA"/>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3" name="Title 2"/>
          <p:cNvSpPr>
            <a:spLocks noGrp="1"/>
          </p:cNvSpPr>
          <p:nvPr>
            <p:ph type="title" hasCustomPrompt="1"/>
          </p:nvPr>
        </p:nvSpPr>
        <p:spPr>
          <a:xfrm>
            <a:off x="6383348" y="428977"/>
            <a:ext cx="2556704" cy="4338289"/>
          </a:xfrm>
        </p:spPr>
        <p:txBody>
          <a:bodyPr anchor="t">
            <a:normAutofit/>
          </a:bodyPr>
          <a:lstStyle>
            <a:lvl1pPr algn="l">
              <a:defRPr lang="en-US" sz="2700" b="1" kern="900" spc="-113" smtClean="0">
                <a:solidFill>
                  <a:srgbClr val="FFFFFF"/>
                </a:solidFill>
                <a:latin typeface="Arial" panose="020B0604020202020204" pitchFamily="34" charset="0"/>
                <a:ea typeface="+mj-ea"/>
                <a:cs typeface="Arial" panose="020B0604020202020204" pitchFamily="34" charset="0"/>
              </a:defRPr>
            </a:lvl1pPr>
          </a:lstStyle>
          <a:p>
            <a:r>
              <a:rPr lang="en-US" dirty="0"/>
              <a:t>[Big title text goes here]</a:t>
            </a:r>
          </a:p>
        </p:txBody>
      </p:sp>
    </p:spTree>
    <p:extLst>
      <p:ext uri="{BB962C8B-B14F-4D97-AF65-F5344CB8AC3E}">
        <p14:creationId xmlns:p14="http://schemas.microsoft.com/office/powerpoint/2010/main" val="304289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sp>
        <p:nvSpPr>
          <p:cNvPr id="2" name="Rectangle 1"/>
          <p:cNvSpPr/>
          <p:nvPr userDrawn="1"/>
        </p:nvSpPr>
        <p:spPr>
          <a:xfrm>
            <a:off x="6131046" y="0"/>
            <a:ext cx="3012957" cy="5143500"/>
          </a:xfrm>
          <a:prstGeom prst="rect">
            <a:avLst/>
          </a:prstGeom>
          <a:solidFill>
            <a:srgbClr val="19B9CA"/>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3" name="Title 2"/>
          <p:cNvSpPr>
            <a:spLocks noGrp="1"/>
          </p:cNvSpPr>
          <p:nvPr>
            <p:ph type="title" hasCustomPrompt="1"/>
          </p:nvPr>
        </p:nvSpPr>
        <p:spPr>
          <a:xfrm>
            <a:off x="6383348" y="428976"/>
            <a:ext cx="2556704" cy="1312162"/>
          </a:xfrm>
        </p:spPr>
        <p:txBody>
          <a:bodyPr anchor="t">
            <a:normAutofit/>
          </a:bodyPr>
          <a:lstStyle>
            <a:lvl1pPr algn="l">
              <a:defRPr lang="en-US" sz="2700" b="1" kern="900" spc="-113" smtClean="0">
                <a:solidFill>
                  <a:srgbClr val="FFFFFF"/>
                </a:solidFill>
                <a:latin typeface="Arial" panose="020B0604020202020204" pitchFamily="34" charset="0"/>
                <a:ea typeface="+mj-ea"/>
                <a:cs typeface="Arial" panose="020B0604020202020204" pitchFamily="34" charset="0"/>
              </a:defRPr>
            </a:lvl1pPr>
          </a:lstStyle>
          <a:p>
            <a:r>
              <a:rPr lang="en-US" dirty="0"/>
              <a:t>[Big title text goes here]</a:t>
            </a:r>
          </a:p>
        </p:txBody>
      </p:sp>
      <p:sp>
        <p:nvSpPr>
          <p:cNvPr id="8" name="Content Placeholder 7"/>
          <p:cNvSpPr>
            <a:spLocks noGrp="1"/>
          </p:cNvSpPr>
          <p:nvPr>
            <p:ph sz="quarter" idx="13"/>
          </p:nvPr>
        </p:nvSpPr>
        <p:spPr>
          <a:xfrm>
            <a:off x="6467454" y="2254225"/>
            <a:ext cx="2473349" cy="2305076"/>
          </a:xfrm>
        </p:spPr>
        <p:txBody>
          <a:bodyPr>
            <a:noAutofit/>
          </a:bodyPr>
          <a:lstStyle>
            <a:lvl1pPr marL="0" indent="0">
              <a:buNone/>
              <a:defRPr sz="1650">
                <a:latin typeface="+mn-lt"/>
              </a:defRPr>
            </a:lvl1pPr>
            <a:lvl2pPr marL="342892" indent="0">
              <a:buNone/>
              <a:defRPr sz="1650">
                <a:latin typeface="+mn-lt"/>
              </a:defRPr>
            </a:lvl2pPr>
            <a:lvl3pPr marL="685783" indent="0">
              <a:buNone/>
              <a:defRPr sz="1650">
                <a:latin typeface="+mn-lt"/>
              </a:defRPr>
            </a:lvl3pPr>
            <a:lvl4pPr marL="1028675" indent="0">
              <a:buNone/>
              <a:defRPr sz="1650">
                <a:latin typeface="+mn-lt"/>
              </a:defRPr>
            </a:lvl4pPr>
            <a:lvl5pPr marL="1371566" indent="0">
              <a:buNone/>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971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798863" y="1381164"/>
            <a:ext cx="5396451" cy="2411608"/>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[Insert Presenter Contact Info]</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CC_Vert_CMYK_Logo.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6303" y="825624"/>
            <a:ext cx="1331519" cy="1630736"/>
          </a:xfrm>
          <a:prstGeom prst="rect">
            <a:avLst/>
          </a:prstGeom>
        </p:spPr>
      </p:pic>
      <p:pic>
        <p:nvPicPr>
          <p:cNvPr id="9" name="Picture 8" descr="finish slid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76300" y="4090271"/>
            <a:ext cx="7376160" cy="603504"/>
          </a:xfrm>
          <a:prstGeom prst="rect">
            <a:avLst/>
          </a:prstGeom>
        </p:spPr>
      </p:pic>
      <p:cxnSp>
        <p:nvCxnSpPr>
          <p:cNvPr id="11" name="Straight Connector 10"/>
          <p:cNvCxnSpPr/>
          <p:nvPr userDrawn="1"/>
        </p:nvCxnSpPr>
        <p:spPr>
          <a:xfrm>
            <a:off x="2457451" y="825624"/>
            <a:ext cx="0" cy="266052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2708909" y="825624"/>
            <a:ext cx="5486400" cy="415498"/>
          </a:xfrm>
          <a:prstGeom prst="rect">
            <a:avLst/>
          </a:prstGeom>
          <a:noFill/>
        </p:spPr>
        <p:txBody>
          <a:bodyPr wrap="square" rtlCol="0">
            <a:spAutoFit/>
          </a:bodyPr>
          <a:lstStyle/>
          <a:p>
            <a:pPr>
              <a:defRPr/>
            </a:pPr>
            <a:r>
              <a:rPr lang="en-US" sz="2100" b="1" dirty="0">
                <a:solidFill>
                  <a:srgbClr val="54C6CF"/>
                </a:solidFill>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227858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558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Short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137160"/>
            <a:ext cx="8686800" cy="632454"/>
          </a:xfrm>
        </p:spPr>
        <p:txBody>
          <a:bodyPr anchor="t" anchorCtr="0">
            <a:noAutofit/>
          </a:bodyPr>
          <a:lstStyle>
            <a:lvl1pPr algn="l">
              <a:lnSpc>
                <a:spcPts val="1802"/>
              </a:lnSpc>
              <a:defRPr>
                <a:solidFill>
                  <a:srgbClr val="19B9CA"/>
                </a:solidFill>
              </a:defRPr>
            </a:lvl1pPr>
          </a:lstStyle>
          <a:p>
            <a:r>
              <a:rPr lang="en-US" dirty="0"/>
              <a:t>CLICK TO EDIT MASTER TITLE STYLE</a:t>
            </a:r>
          </a:p>
        </p:txBody>
      </p:sp>
      <p:sp>
        <p:nvSpPr>
          <p:cNvPr id="3" name="Content Placeholder 2"/>
          <p:cNvSpPr>
            <a:spLocks noGrp="1"/>
          </p:cNvSpPr>
          <p:nvPr>
            <p:ph idx="1"/>
          </p:nvPr>
        </p:nvSpPr>
        <p:spPr>
          <a:xfrm>
            <a:off x="228600" y="2523977"/>
            <a:ext cx="8686800" cy="88581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4772061"/>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392160" y="4772061"/>
            <a:ext cx="604484"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8146628-1A01-9741-8A8B-916D51547CC7}" type="slidenum">
              <a:rPr lang="en-US" smtClean="0"/>
              <a:pPr/>
              <a:t>‹#›</a:t>
            </a:fld>
            <a:endParaRPr lang="en-US" dirty="0"/>
          </a:p>
        </p:txBody>
      </p:sp>
      <p:cxnSp>
        <p:nvCxnSpPr>
          <p:cNvPr id="9" name="Straight Connector 8"/>
          <p:cNvCxnSpPr/>
          <p:nvPr userDrawn="1"/>
        </p:nvCxnSpPr>
        <p:spPr>
          <a:xfrm>
            <a:off x="1486372" y="4807088"/>
            <a:ext cx="7422445"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58" y="4663199"/>
            <a:ext cx="1190450" cy="351900"/>
          </a:xfrm>
          <a:prstGeom prst="rect">
            <a:avLst/>
          </a:prstGeom>
        </p:spPr>
      </p:pic>
      <p:sp>
        <p:nvSpPr>
          <p:cNvPr id="12" name="Content Placeholder 2"/>
          <p:cNvSpPr>
            <a:spLocks noGrp="1"/>
          </p:cNvSpPr>
          <p:nvPr>
            <p:ph idx="13" hasCustomPrompt="1"/>
          </p:nvPr>
        </p:nvSpPr>
        <p:spPr>
          <a:xfrm>
            <a:off x="228599" y="1346931"/>
            <a:ext cx="8686800" cy="770540"/>
          </a:xfrm>
        </p:spPr>
        <p:txBody>
          <a:bodyPr>
            <a:noAutofit/>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a:t>
            </a:r>
            <a:br>
              <a:rPr lang="en-US" dirty="0"/>
            </a:br>
            <a:r>
              <a:rPr lang="en-US" dirty="0"/>
              <a:t>text styles</a:t>
            </a:r>
          </a:p>
        </p:txBody>
      </p:sp>
    </p:spTree>
    <p:extLst>
      <p:ext uri="{BB962C8B-B14F-4D97-AF65-F5344CB8AC3E}">
        <p14:creationId xmlns:p14="http://schemas.microsoft.com/office/powerpoint/2010/main" val="346139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a:xfrm>
            <a:off x="3108960" y="4783456"/>
            <a:ext cx="2926080" cy="257175"/>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4783456"/>
            <a:ext cx="2103120" cy="257175"/>
          </a:xfrm>
          <a:prstGeom prst="rect">
            <a:avLst/>
          </a:prstGeom>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defRPr sz="397" b="0">
                <a:latin typeface="Arial"/>
                <a:cs typeface="Arial"/>
              </a:defRPr>
            </a:lvl1pPr>
          </a:lstStyle>
          <a:p>
            <a:pPr marL="12606"/>
            <a:fld id="{81D60167-4931-47E6-BA6A-407CBD079E47}" type="slidenum">
              <a:rPr lang="en-US" smtClean="0">
                <a:solidFill>
                  <a:srgbClr val="231F20"/>
                </a:solidFill>
              </a:rPr>
              <a:pPr marL="12606"/>
              <a:t>‹#›</a:t>
            </a:fld>
            <a:endParaRPr lang="en-US" dirty="0"/>
          </a:p>
        </p:txBody>
      </p:sp>
    </p:spTree>
    <p:extLst>
      <p:ext uri="{BB962C8B-B14F-4D97-AF65-F5344CB8AC3E}">
        <p14:creationId xmlns:p14="http://schemas.microsoft.com/office/powerpoint/2010/main" val="197997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hort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52100"/>
            <a:ext cx="8686800" cy="382236"/>
          </a:xfrm>
        </p:spPr>
        <p:txBody>
          <a:bodyPr anchor="t" anchorCtr="0">
            <a:noAutofit/>
          </a:bodyPr>
          <a:lstStyle>
            <a:lvl1pPr algn="l">
              <a:lnSpc>
                <a:spcPts val="2400"/>
              </a:lnSpc>
              <a:defRPr sz="1200">
                <a:solidFill>
                  <a:srgbClr val="554D56"/>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46628-1A01-9741-8A8B-916D51547CC7}" type="slidenum">
              <a:rPr lang="en-US" smtClean="0"/>
              <a:t>‹#›</a:t>
            </a:fld>
            <a:endParaRPr lang="en-US" dirty="0"/>
          </a:p>
        </p:txBody>
      </p:sp>
      <p:sp>
        <p:nvSpPr>
          <p:cNvPr id="12" name="Content Placeholder 2"/>
          <p:cNvSpPr>
            <a:spLocks noGrp="1"/>
          </p:cNvSpPr>
          <p:nvPr>
            <p:ph idx="13" hasCustomPrompt="1"/>
          </p:nvPr>
        </p:nvSpPr>
        <p:spPr>
          <a:xfrm>
            <a:off x="228599" y="350452"/>
            <a:ext cx="8686800" cy="276059"/>
          </a:xfrm>
        </p:spPr>
        <p:txBody>
          <a:bodyPr>
            <a:noAutofit/>
          </a:bodyPr>
          <a:lstStyle>
            <a:lvl1pPr marL="0" indent="0">
              <a:buFontTx/>
              <a:buNone/>
              <a:defRPr sz="1200" b="0" i="0" spc="0">
                <a:latin typeface="Arial"/>
                <a:cs typeface="Aria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p:txBody>
      </p:sp>
      <p:cxnSp>
        <p:nvCxnSpPr>
          <p:cNvPr id="17" name="Straight Connector 16"/>
          <p:cNvCxnSpPr/>
          <p:nvPr userDrawn="1"/>
        </p:nvCxnSpPr>
        <p:spPr>
          <a:xfrm>
            <a:off x="1486371" y="4807088"/>
            <a:ext cx="7422445"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57" y="4663199"/>
            <a:ext cx="1190450" cy="351900"/>
          </a:xfrm>
          <a:prstGeom prst="rect">
            <a:avLst/>
          </a:prstGeom>
        </p:spPr>
      </p:pic>
    </p:spTree>
    <p:extLst>
      <p:ext uri="{BB962C8B-B14F-4D97-AF65-F5344CB8AC3E}">
        <p14:creationId xmlns:p14="http://schemas.microsoft.com/office/powerpoint/2010/main" val="289853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637766"/>
            <a:ext cx="8686800" cy="449767"/>
          </a:xfrm>
        </p:spPr>
        <p:txBody>
          <a:bodyPr lIns="91440" anchor="t"/>
          <a:lstStyle>
            <a:lvl1pPr algn="ctr">
              <a:defRPr sz="3300" b="1" i="0" cap="none" baseline="0">
                <a:solidFill>
                  <a:srgbClr val="554D56"/>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228600" y="2623382"/>
            <a:ext cx="8686800" cy="303362"/>
          </a:xfrm>
        </p:spPr>
        <p:txBody>
          <a:bodyPr lIns="91440" anchor="t" anchorCtr="0"/>
          <a:lstStyle>
            <a:lvl1pPr marL="0" indent="0" algn="ctr">
              <a:buNone/>
              <a:defRPr sz="1600" b="0" i="0" spc="0" baseline="0">
                <a:solidFill>
                  <a:srgbClr val="554D56"/>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 Presenter Title</a:t>
            </a:r>
          </a:p>
        </p:txBody>
      </p:sp>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07" y="4678368"/>
            <a:ext cx="879592" cy="320625"/>
          </a:xfrm>
          <a:prstGeom prst="rect">
            <a:avLst/>
          </a:prstGeom>
        </p:spPr>
      </p:pic>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544523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2"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0" y="4663201"/>
            <a:ext cx="898307" cy="354056"/>
          </a:xfrm>
          <a:prstGeom prst="rect">
            <a:avLst/>
          </a:prstGeom>
        </p:spPr>
      </p:pic>
      <p:sp>
        <p:nvSpPr>
          <p:cNvPr id="11" name="Title 1"/>
          <p:cNvSpPr>
            <a:spLocks noGrp="1"/>
          </p:cNvSpPr>
          <p:nvPr>
            <p:ph type="title" hasCustomPrompt="1"/>
          </p:nvPr>
        </p:nvSpPr>
        <p:spPr>
          <a:xfrm>
            <a:off x="228599" y="137162"/>
            <a:ext cx="8686800" cy="978407"/>
          </a:xfrm>
        </p:spPr>
        <p:txBody>
          <a:bodyPr>
            <a:noAutofit/>
          </a:bodyPr>
          <a:lstStyle>
            <a:lvl1pPr>
              <a:defRPr sz="2400" cap="all" baseline="0"/>
            </a:lvl1pPr>
          </a:lstStyle>
          <a:p>
            <a:r>
              <a:rPr lang="en-US" dirty="0"/>
              <a:t>INSERT HEADER HERE</a:t>
            </a:r>
          </a:p>
        </p:txBody>
      </p:sp>
      <p:sp>
        <p:nvSpPr>
          <p:cNvPr id="13" name="Slide Number Placeholder 5"/>
          <p:cNvSpPr>
            <a:spLocks noGrp="1"/>
          </p:cNvSpPr>
          <p:nvPr>
            <p:ph type="sldNum" sz="quarter" idx="4"/>
          </p:nvPr>
        </p:nvSpPr>
        <p:spPr>
          <a:xfrm>
            <a:off x="8183783"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
        <p:nvSpPr>
          <p:cNvPr id="3" name="Text Placeholder 2"/>
          <p:cNvSpPr>
            <a:spLocks noGrp="1"/>
          </p:cNvSpPr>
          <p:nvPr>
            <p:ph type="body" sz="quarter" idx="14"/>
          </p:nvPr>
        </p:nvSpPr>
        <p:spPr>
          <a:xfrm>
            <a:off x="228600" y="1115567"/>
            <a:ext cx="8680450" cy="3500883"/>
          </a:xfrm>
        </p:spPr>
        <p:txBody>
          <a:bodyPr>
            <a:normAutofit/>
          </a:bodyPr>
          <a:lstStyle>
            <a:lvl1pPr>
              <a:defRPr sz="2000">
                <a:solidFill>
                  <a:srgbClr val="554D56"/>
                </a:solidFill>
              </a:defRPr>
            </a:lvl1pPr>
            <a:lvl2pPr marL="631793" indent="-285736">
              <a:defRPr sz="2000">
                <a:solidFill>
                  <a:srgbClr val="554D56"/>
                </a:solidFill>
              </a:defRPr>
            </a:lvl2pPr>
            <a:lvl3pPr marL="860383" indent="-225413">
              <a:defRPr sz="2000">
                <a:solidFill>
                  <a:srgbClr val="554D56"/>
                </a:solidFill>
              </a:defRPr>
            </a:lvl3pPr>
            <a:lvl4pPr marL="1088971" indent="-173030">
              <a:defRPr sz="2000">
                <a:solidFill>
                  <a:srgbClr val="554D56"/>
                </a:solidFill>
              </a:defRPr>
            </a:lvl4pPr>
            <a:lvl5pPr marL="1317559" indent="-228588">
              <a:defRPr sz="2000">
                <a:solidFill>
                  <a:srgbClr val="554D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1953998"/>
      </p:ext>
    </p:extLst>
  </p:cSld>
  <p:clrMapOvr>
    <a:masterClrMapping/>
  </p:clrMapOvr>
  <p:extLst mod="1">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1" y="809957"/>
            <a:ext cx="8687108" cy="3805958"/>
          </a:xfrm>
        </p:spPr>
        <p:txBody>
          <a:bodyPr/>
          <a:lstStyle>
            <a:lvl1pPr marL="0" indent="0">
              <a:buNone/>
              <a:defRPr sz="2400" baseline="0"/>
            </a:lvl1pPr>
          </a:lstStyle>
          <a:p>
            <a:pPr lvl="0"/>
            <a:r>
              <a:rPr lang="en-US" dirty="0"/>
              <a:t>Insert body text here.</a:t>
            </a:r>
          </a:p>
        </p:txBody>
      </p:sp>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72502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1" y="809957"/>
            <a:ext cx="8687108" cy="3805958"/>
          </a:xfrm>
        </p:spPr>
        <p:txBody>
          <a:bodyPr/>
          <a:lstStyle>
            <a:lvl1pPr marL="342900" indent="-342900">
              <a:buFont typeface="Arial" pitchFamily="34" charset="0"/>
              <a:buChar char="•"/>
              <a:defRPr sz="2400" baseline="0"/>
            </a:lvl1pPr>
            <a:lvl3pPr marL="1657350" indent="-180975">
              <a:spcBef>
                <a:spcPts val="0"/>
              </a:spcBef>
              <a:buSzPct val="75000"/>
              <a:buFont typeface="Arial" pitchFamily="34" charset="0"/>
              <a:buChar char="•"/>
              <a:defRPr/>
            </a:lvl3pPr>
          </a:lstStyle>
          <a:p>
            <a:pPr marL="231775" indent="-231775">
              <a:spcBef>
                <a:spcPts val="0"/>
              </a:spcBef>
            </a:pPr>
            <a:r>
              <a:rPr lang="en-US" sz="2400" dirty="0"/>
              <a:t>First Level.</a:t>
            </a:r>
          </a:p>
          <a:p>
            <a:pPr marL="742950" lvl="1" indent="-282575">
              <a:spcBef>
                <a:spcPts val="0"/>
              </a:spcBef>
              <a:buSzPct val="75000"/>
              <a:buFont typeface="Courier New" pitchFamily="49" charset="0"/>
              <a:buChar char="o"/>
            </a:pPr>
            <a:r>
              <a:rPr lang="en-US" sz="2000" dirty="0">
                <a:latin typeface="Arial" pitchFamily="34" charset="0"/>
                <a:cs typeface="Arial" pitchFamily="34" charset="0"/>
              </a:rPr>
              <a:t>Second Level.</a:t>
            </a:r>
          </a:p>
          <a:p>
            <a:pPr marL="1257300" lvl="1" indent="-234950">
              <a:spcBef>
                <a:spcPts val="0"/>
              </a:spcBef>
              <a:buSzPct val="75000"/>
              <a:buFont typeface="Wingdings" pitchFamily="2" charset="2"/>
              <a:buChar char="§"/>
            </a:pPr>
            <a:r>
              <a:rPr lang="en-US" sz="1800" dirty="0">
                <a:latin typeface="Arial" pitchFamily="34" charset="0"/>
                <a:cs typeface="Arial" pitchFamily="34" charset="0"/>
              </a:rPr>
              <a:t>Third Level.</a:t>
            </a:r>
          </a:p>
          <a:p>
            <a:pPr marL="1657350" lvl="2" indent="-180975">
              <a:spcBef>
                <a:spcPts val="0"/>
              </a:spcBef>
              <a:buSzPct val="75000"/>
              <a:buFont typeface="Arial" pitchFamily="34" charset="0"/>
              <a:buChar char="•"/>
            </a:pPr>
            <a:r>
              <a:rPr lang="en-US" sz="1600" dirty="0">
                <a:latin typeface="Arial" pitchFamily="34" charset="0"/>
                <a:cs typeface="Arial" pitchFamily="34" charset="0"/>
              </a:rPr>
              <a:t>Fourth</a:t>
            </a:r>
            <a:r>
              <a:rPr lang="en-US" sz="1600" baseline="0" dirty="0">
                <a:latin typeface="Arial" pitchFamily="34" charset="0"/>
                <a:cs typeface="Arial" pitchFamily="34" charset="0"/>
              </a:rPr>
              <a:t> Level.</a:t>
            </a:r>
            <a:endParaRPr lang="en-US" sz="1600" dirty="0"/>
          </a:p>
        </p:txBody>
      </p:sp>
      <p:sp>
        <p:nvSpPr>
          <p:cNvPr id="13"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9010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HEADER HERE</a:t>
            </a:r>
          </a:p>
        </p:txBody>
      </p:sp>
      <p:sp>
        <p:nvSpPr>
          <p:cNvPr id="7" name="Table Placeholder 6"/>
          <p:cNvSpPr>
            <a:spLocks noGrp="1"/>
          </p:cNvSpPr>
          <p:nvPr>
            <p:ph type="tbl" sz="quarter" idx="12"/>
          </p:nvPr>
        </p:nvSpPr>
        <p:spPr>
          <a:xfrm>
            <a:off x="228600" y="1040607"/>
            <a:ext cx="8686800" cy="2695575"/>
          </a:xfrm>
        </p:spPr>
        <p:txBody>
          <a:bodyPr/>
          <a:lstStyle/>
          <a:p>
            <a:endParaRPr lang="en-US" dirty="0"/>
          </a:p>
        </p:txBody>
      </p:sp>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5976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637769"/>
            <a:ext cx="8686800" cy="449767"/>
          </a:xfrm>
        </p:spPr>
        <p:txBody>
          <a:bodyPr lIns="91440" anchor="t"/>
          <a:lstStyle>
            <a:lvl1pPr algn="ctr">
              <a:defRPr sz="2475" b="1" i="0" cap="none" baseline="0">
                <a:solidFill>
                  <a:schemeClr val="bg1"/>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228600" y="2623383"/>
            <a:ext cx="8686800" cy="303362"/>
          </a:xfrm>
        </p:spPr>
        <p:txBody>
          <a:bodyPr lIns="91440" anchor="t" anchorCtr="0"/>
          <a:lstStyle>
            <a:lvl1pPr marL="0" indent="0" algn="ctr">
              <a:buNone/>
              <a:defRPr sz="1200" b="0" i="0" spc="0" baseline="0">
                <a:solidFill>
                  <a:schemeClr val="bg1"/>
                </a:solidFill>
                <a:latin typeface="Arial"/>
                <a:cs typeface="Aria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Presenter, Presenter Title</a:t>
            </a:r>
          </a:p>
        </p:txBody>
      </p:sp>
      <p:sp>
        <p:nvSpPr>
          <p:cNvPr id="4" name="Date Placeholder 3"/>
          <p:cNvSpPr>
            <a:spLocks noGrp="1"/>
          </p:cNvSpPr>
          <p:nvPr>
            <p:ph type="dt" sz="half" idx="10"/>
          </p:nvPr>
        </p:nvSpPr>
        <p:spPr>
          <a:xfrm>
            <a:off x="228600" y="4772061"/>
            <a:ext cx="2133600" cy="273844"/>
          </a:xfrm>
          <a:prstGeom prst="rect">
            <a:avLst/>
          </a:prstGeom>
        </p:spPr>
        <p:txBody>
          <a:bodyPr/>
          <a:lstStyle>
            <a:lvl1pPr>
              <a:defRPr>
                <a:solidFill>
                  <a:schemeClr val="bg1"/>
                </a:solidFill>
              </a:defRPr>
            </a:lvl1pPr>
          </a:lstStyle>
          <a:p>
            <a:endParaRPr lang="en-US" dirty="0">
              <a:solidFill>
                <a:prstClr val="white"/>
              </a:solidFill>
            </a:endParaRPr>
          </a:p>
        </p:txBody>
      </p:sp>
      <p:cxnSp>
        <p:nvCxnSpPr>
          <p:cNvPr id="9" name="Straight Connector 8"/>
          <p:cNvCxnSpPr/>
          <p:nvPr userDrawn="1"/>
        </p:nvCxnSpPr>
        <p:spPr>
          <a:xfrm>
            <a:off x="1143003"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419143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3"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1" y="4663200"/>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2" y="809958"/>
            <a:ext cx="8687108" cy="3805958"/>
          </a:xfrm>
        </p:spPr>
        <p:txBody>
          <a:bodyPr/>
          <a:lstStyle>
            <a:lvl1pPr marL="173831" indent="-173831">
              <a:spcBef>
                <a:spcPts val="0"/>
              </a:spcBef>
              <a:buFont typeface="Arial" pitchFamily="34" charset="0"/>
              <a:buChar char="•"/>
              <a:defRPr sz="1800" baseline="0"/>
            </a:lvl1pPr>
            <a:lvl3pPr marL="1242982" indent="-135728">
              <a:spcBef>
                <a:spcPts val="0"/>
              </a:spcBef>
              <a:buSzPct val="75000"/>
              <a:buFont typeface="Arial" pitchFamily="34" charset="0"/>
              <a:buChar char="•"/>
              <a:defRPr/>
            </a:lvl3pPr>
          </a:lstStyle>
          <a:p>
            <a:pPr marL="231775" indent="-231775">
              <a:spcBef>
                <a:spcPts val="0"/>
              </a:spcBef>
            </a:pPr>
            <a:r>
              <a:rPr lang="en-US" sz="1800" dirty="0"/>
              <a:t>First Level.</a:t>
            </a:r>
          </a:p>
          <a:p>
            <a:pPr marL="557199" lvl="1" indent="-211926">
              <a:spcBef>
                <a:spcPts val="0"/>
              </a:spcBef>
              <a:buSzPct val="75000"/>
              <a:buFont typeface="Courier New" pitchFamily="49" charset="0"/>
              <a:buChar char="o"/>
            </a:pPr>
            <a:r>
              <a:rPr lang="en-US" sz="1500" dirty="0">
                <a:latin typeface="Arial" pitchFamily="34" charset="0"/>
                <a:cs typeface="Arial" pitchFamily="34" charset="0"/>
              </a:rPr>
              <a:t>Second Level.</a:t>
            </a:r>
          </a:p>
          <a:p>
            <a:pPr marL="942952" lvl="1" indent="-176209">
              <a:spcBef>
                <a:spcPts val="0"/>
              </a:spcBef>
              <a:buSzPct val="75000"/>
              <a:buFont typeface="Wingdings" pitchFamily="2" charset="2"/>
              <a:buChar char="§"/>
            </a:pPr>
            <a:r>
              <a:rPr lang="en-US" sz="1350" dirty="0">
                <a:latin typeface="Arial" pitchFamily="34" charset="0"/>
                <a:cs typeface="Arial" pitchFamily="34" charset="0"/>
              </a:rPr>
              <a:t>Third Level.</a:t>
            </a:r>
          </a:p>
          <a:p>
            <a:pPr marL="1242982" lvl="2" indent="-135728">
              <a:spcBef>
                <a:spcPts val="0"/>
              </a:spcBef>
              <a:buSzPct val="75000"/>
              <a:buFont typeface="Arial" pitchFamily="34" charset="0"/>
              <a:buChar char="•"/>
            </a:pPr>
            <a:r>
              <a:rPr lang="en-US" sz="1200" dirty="0">
                <a:latin typeface="Arial" pitchFamily="34" charset="0"/>
                <a:cs typeface="Arial" pitchFamily="34" charset="0"/>
              </a:rPr>
              <a:t>Fourth</a:t>
            </a:r>
            <a:r>
              <a:rPr lang="en-US" sz="1200" baseline="0" dirty="0">
                <a:latin typeface="Arial" pitchFamily="34" charset="0"/>
                <a:cs typeface="Arial" pitchFamily="34" charset="0"/>
              </a:rPr>
              <a:t> Level.</a:t>
            </a:r>
            <a:endParaRPr lang="en-US" sz="1200" dirty="0"/>
          </a:p>
        </p:txBody>
      </p:sp>
      <p:sp>
        <p:nvSpPr>
          <p:cNvPr id="13"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60325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HEADER HERE</a:t>
            </a:r>
          </a:p>
        </p:txBody>
      </p:sp>
      <p:sp>
        <p:nvSpPr>
          <p:cNvPr id="7" name="Table Placeholder 6"/>
          <p:cNvSpPr>
            <a:spLocks noGrp="1"/>
          </p:cNvSpPr>
          <p:nvPr>
            <p:ph type="tbl" sz="quarter" idx="12"/>
          </p:nvPr>
        </p:nvSpPr>
        <p:spPr>
          <a:xfrm>
            <a:off x="228600" y="1040609"/>
            <a:ext cx="8686800" cy="2695575"/>
          </a:xfrm>
        </p:spPr>
        <p:txBody>
          <a:bodyPr/>
          <a:lstStyle/>
          <a:p>
            <a:endParaRPr lang="en-US" dirty="0"/>
          </a:p>
        </p:txBody>
      </p:sp>
      <p:cxnSp>
        <p:nvCxnSpPr>
          <p:cNvPr id="9" name="Straight Connector 8"/>
          <p:cNvCxnSpPr/>
          <p:nvPr userDrawn="1"/>
        </p:nvCxnSpPr>
        <p:spPr>
          <a:xfrm>
            <a:off x="1143003"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1" y="4663200"/>
            <a:ext cx="898307" cy="354056"/>
          </a:xfrm>
          <a:prstGeom prst="rect">
            <a:avLst/>
          </a:prstGeom>
        </p:spPr>
      </p:pic>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58354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9597"/>
            <a:ext cx="7772400" cy="1102519"/>
          </a:xfrm>
        </p:spPr>
        <p:txBody>
          <a:bodyPr anchor="ctr"/>
          <a:lstStyle>
            <a:lvl1pPr>
              <a:defRPr b="1">
                <a:latin typeface="Arial" panose="020B0604020202020204" pitchFamily="34" charset="0"/>
                <a:cs typeface="Arial" panose="020B0604020202020204" pitchFamily="34" charset="0"/>
              </a:defRPr>
            </a:lvl1pPr>
          </a:lstStyle>
          <a:p>
            <a:r>
              <a:rPr lang="en-US" dirty="0"/>
              <a:t>[insert presentation title]</a:t>
            </a:r>
          </a:p>
        </p:txBody>
      </p:sp>
      <p:sp>
        <p:nvSpPr>
          <p:cNvPr id="3" name="Subtitle 2"/>
          <p:cNvSpPr>
            <a:spLocks noGrp="1"/>
          </p:cNvSpPr>
          <p:nvPr>
            <p:ph type="subTitle" idx="1" hasCustomPrompt="1"/>
          </p:nvPr>
        </p:nvSpPr>
        <p:spPr>
          <a:xfrm>
            <a:off x="5782737" y="3164620"/>
            <a:ext cx="2904067" cy="596348"/>
          </a:xfrm>
        </p:spPr>
        <p:txBody>
          <a:bodyPr anchor="b">
            <a:normAutofit/>
          </a:bodyPr>
          <a:lstStyle>
            <a:lvl1pPr marL="0" indent="0" algn="ctr">
              <a:buNone/>
              <a:defRPr sz="1050" i="1" baseline="0">
                <a:solidFill>
                  <a:srgbClr val="554D56"/>
                </a:solidFill>
                <a:latin typeface="Arial" panose="020B0604020202020204" pitchFamily="34" charset="0"/>
                <a:cs typeface="Arial" panose="020B0604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[meeting or event name]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02CA5F-FEC6-8D43-82AA-CB86CB4292FD}"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C_Vert_CMYK_Logo.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10418" y="3031270"/>
            <a:ext cx="1331519" cy="163073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9738" y="1770823"/>
            <a:ext cx="6658597" cy="1129502"/>
          </a:xfrm>
          <a:prstGeom prst="rect">
            <a:avLst/>
          </a:prstGeom>
          <a:effectLst>
            <a:outerShdw blurRad="50800" dist="38100" dir="2700000" algn="tl" rotWithShape="0">
              <a:prstClr val="black">
                <a:alpha val="40000"/>
              </a:prstClr>
            </a:outerShdw>
          </a:effectLst>
        </p:spPr>
      </p:pic>
      <p:sp>
        <p:nvSpPr>
          <p:cNvPr id="12" name="Text Placeholder 2"/>
          <p:cNvSpPr>
            <a:spLocks noGrp="1"/>
          </p:cNvSpPr>
          <p:nvPr>
            <p:ph type="body" idx="14" hasCustomPrompt="1"/>
          </p:nvPr>
        </p:nvSpPr>
        <p:spPr>
          <a:xfrm>
            <a:off x="5782737" y="3566125"/>
            <a:ext cx="2904067" cy="389691"/>
          </a:xfrm>
        </p:spPr>
        <p:txBody>
          <a:bodyPr anchor="b">
            <a:noAutofit/>
          </a:bodyPr>
          <a:lstStyle>
            <a:lvl1pPr marL="0" indent="0" algn="ctr">
              <a:buNone/>
              <a:defRPr sz="900" b="0" i="1">
                <a:solidFill>
                  <a:srgbClr val="554D56"/>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[insert date]</a:t>
            </a:r>
          </a:p>
        </p:txBody>
      </p:sp>
    </p:spTree>
    <p:extLst>
      <p:ext uri="{BB962C8B-B14F-4D97-AF65-F5344CB8AC3E}">
        <p14:creationId xmlns:p14="http://schemas.microsoft.com/office/powerpoint/2010/main" val="3225938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8686800" cy="629322"/>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228600" y="814892"/>
            <a:ext cx="8686800" cy="3763594"/>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58092645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5" r:id="rId3"/>
    <p:sldLayoutId id="2147483660" r:id="rId4"/>
    <p:sldLayoutId id="2147483661" r:id="rId5"/>
  </p:sldLayoutIdLst>
  <p:hf hdr="0" ftr="0" dt="0"/>
  <p:txStyles>
    <p:titleStyle>
      <a:lvl1pPr algn="l" defTabSz="914400" rtl="0" eaLnBrk="1" latinLnBrk="0" hangingPunct="1">
        <a:spcBef>
          <a:spcPct val="0"/>
        </a:spcBef>
        <a:buNone/>
        <a:defRPr sz="2800" b="1" kern="1200" baseline="0">
          <a:solidFill>
            <a:srgbClr val="19B9CA"/>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Char char="•"/>
        <a:defRPr sz="2400" kern="1200">
          <a:solidFill>
            <a:srgbClr val="554D56"/>
          </a:solidFill>
          <a:latin typeface="Arial" pitchFamily="34" charset="0"/>
          <a:ea typeface="+mn-ea"/>
          <a:cs typeface="Arial" pitchFamily="34" charset="0"/>
        </a:defRPr>
      </a:lvl1pPr>
      <a:lvl2pPr marL="742950" indent="-285750" algn="l" defTabSz="914400"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258888" indent="-225425" algn="l" defTabSz="914400" rtl="0" eaLnBrk="1" latinLnBrk="0" hangingPunct="1">
        <a:spcBef>
          <a:spcPts val="0"/>
        </a:spcBef>
        <a:buFont typeface="Wingdings" pitchFamily="2" charset="2"/>
        <a:buChar char="§"/>
        <a:defRPr sz="1800" kern="1200">
          <a:solidFill>
            <a:srgbClr val="554D56"/>
          </a:solidFill>
          <a:latin typeface="Arial" pitchFamily="34" charset="0"/>
          <a:ea typeface="+mn-ea"/>
          <a:cs typeface="Arial" pitchFamily="34" charset="0"/>
        </a:defRPr>
      </a:lvl3pPr>
      <a:lvl4pPr marL="1657350" indent="-173038" algn="l" defTabSz="914400"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400" indent="-228600" algn="l" defTabSz="914400" rtl="0" eaLnBrk="1" latinLnBrk="0" hangingPunct="1">
        <a:spcBef>
          <a:spcPts val="0"/>
        </a:spcBef>
        <a:buFont typeface="Arial" pitchFamily="34" charset="0"/>
        <a:buChar char="»"/>
        <a:defRPr sz="1400" kern="1200">
          <a:solidFill>
            <a:srgbClr val="554D5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8686800" cy="629322"/>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228600" y="814892"/>
            <a:ext cx="8686800" cy="3763594"/>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12411261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p:titleStyle>
    <p:bodyStyle>
      <a:lvl1pPr marL="257168" indent="-257168" algn="l" defTabSz="685783" rtl="0" eaLnBrk="1" latinLnBrk="0" hangingPunct="1">
        <a:spcBef>
          <a:spcPts val="0"/>
        </a:spcBef>
        <a:buFont typeface="Arial" pitchFamily="34" charset="0"/>
        <a:buChar char="•"/>
        <a:defRPr sz="1800" kern="1200">
          <a:solidFill>
            <a:srgbClr val="554D56"/>
          </a:solidFill>
          <a:latin typeface="Arial" pitchFamily="34" charset="0"/>
          <a:ea typeface="+mn-ea"/>
          <a:cs typeface="Arial" pitchFamily="34" charset="0"/>
        </a:defRPr>
      </a:lvl1pPr>
      <a:lvl2pPr marL="557199" indent="-214308" algn="l" defTabSz="685783"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43" indent="-169065" algn="l" defTabSz="685783"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2982" indent="-129776" algn="l" defTabSz="685783"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12" indent="-171446" algn="l" defTabSz="685783"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hbex.coveredca.com/solicitations/RFA-2018-1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ommunityPartners@covered.ca.gov" TargetMode="External"/><Relationship Id="rId1" Type="http://schemas.openxmlformats.org/officeDocument/2006/relationships/slideLayout" Target="../slideLayouts/slideLayout7.xml"/><Relationship Id="rId4" Type="http://schemas.openxmlformats.org/officeDocument/2006/relationships/hyperlink" Target="https://openclipart.org/detail/170606/email-rectangle_8-by-gezegen-17060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hbex.coveredca.com/navigator-program/" TargetMode="External"/><Relationship Id="rId2" Type="http://schemas.openxmlformats.org/officeDocument/2006/relationships/hyperlink" Target="https://hbex.coveredca.com/solicitations/RFA-2018-16/"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CommunityPartners@covered.ca.gov"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hyperlink" Target="mailto:CommunityPartners@covered.ca.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mailto:CommunityPartners@covered.ca.gov"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hbex.coveredca.com/toolkit/webinars-briefings/downloads/Regional-Staff-FINAL.pdf"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hemeOverride" Target="../theme/themeOverride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mailto:CommunityPartners@covered.ca.gov"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hyperlink" Target="http://hbex.coveredca.com/navigator-program/"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0000"/>
                </a:solidFill>
              </a:rPr>
              <a:t>Amendment to Slide Deck</a:t>
            </a:r>
          </a:p>
        </p:txBody>
      </p:sp>
      <p:sp>
        <p:nvSpPr>
          <p:cNvPr id="10" name="Text Placeholder 9"/>
          <p:cNvSpPr>
            <a:spLocks noGrp="1"/>
          </p:cNvSpPr>
          <p:nvPr>
            <p:ph type="body" sz="quarter" idx="13"/>
          </p:nvPr>
        </p:nvSpPr>
        <p:spPr>
          <a:xfrm>
            <a:off x="384561" y="809957"/>
            <a:ext cx="8531148" cy="3805958"/>
          </a:xfrm>
        </p:spPr>
        <p:txBody>
          <a:bodyPr>
            <a:normAutofit/>
          </a:bodyPr>
          <a:lstStyle/>
          <a:p>
            <a:pPr>
              <a:spcAft>
                <a:spcPts val="1200"/>
              </a:spcAft>
            </a:pPr>
            <a:r>
              <a:rPr lang="en-US" sz="1600" dirty="0">
                <a:solidFill>
                  <a:srgbClr val="FF0000"/>
                </a:solidFill>
              </a:rPr>
              <a:t>Amendments </a:t>
            </a:r>
            <a:r>
              <a:rPr lang="en-US" sz="1600">
                <a:solidFill>
                  <a:srgbClr val="FF0000"/>
                </a:solidFill>
              </a:rPr>
              <a:t>have been made </a:t>
            </a:r>
            <a:r>
              <a:rPr lang="en-US" sz="1600" dirty="0">
                <a:solidFill>
                  <a:srgbClr val="FF0000"/>
                </a:solidFill>
              </a:rPr>
              <a:t>to the 4/9/19 slide deck provide clarity to the information as requested by the webinar participants. Changes are in red strikeout for deletion of words or red underlined for addition words on the following slide pages:</a:t>
            </a:r>
          </a:p>
          <a:p>
            <a:pPr marL="342900" indent="-342900">
              <a:spcAft>
                <a:spcPts val="1200"/>
              </a:spcAft>
              <a:buFont typeface="+mj-lt"/>
              <a:buAutoNum type="arabicPeriod"/>
            </a:pPr>
            <a:r>
              <a:rPr lang="en-US" sz="1600" dirty="0">
                <a:solidFill>
                  <a:srgbClr val="FF0000"/>
                </a:solidFill>
              </a:rPr>
              <a:t>Page 24</a:t>
            </a:r>
          </a:p>
          <a:p>
            <a:pPr marL="342900" indent="-342900">
              <a:spcAft>
                <a:spcPts val="1200"/>
              </a:spcAft>
              <a:buFont typeface="+mj-lt"/>
              <a:buAutoNum type="arabicPeriod"/>
            </a:pPr>
            <a:r>
              <a:rPr lang="en-US" sz="1600" dirty="0">
                <a:solidFill>
                  <a:srgbClr val="FF0000"/>
                </a:solidFill>
              </a:rPr>
              <a:t>Page 31</a:t>
            </a:r>
          </a:p>
          <a:p>
            <a:pPr marL="342900" indent="-342900">
              <a:spcAft>
                <a:spcPts val="1200"/>
              </a:spcAft>
              <a:buFont typeface="+mj-lt"/>
              <a:buAutoNum type="arabicPeriod"/>
            </a:pPr>
            <a:r>
              <a:rPr lang="en-US" sz="1600" dirty="0">
                <a:solidFill>
                  <a:srgbClr val="FF0000"/>
                </a:solidFill>
              </a:rPr>
              <a:t>Page 43</a:t>
            </a:r>
          </a:p>
          <a:p>
            <a:pPr marL="342900" indent="-342900">
              <a:spcAft>
                <a:spcPts val="1200"/>
              </a:spcAft>
              <a:buFont typeface="+mj-lt"/>
              <a:buAutoNum type="arabicPeriod"/>
            </a:pPr>
            <a:r>
              <a:rPr lang="en-US" sz="1600" dirty="0">
                <a:solidFill>
                  <a:srgbClr val="FF0000"/>
                </a:solidFill>
              </a:rPr>
              <a:t>Page 45</a:t>
            </a:r>
          </a:p>
        </p:txBody>
      </p:sp>
      <p:sp>
        <p:nvSpPr>
          <p:cNvPr id="2" name="Slide Number Placeholder 1">
            <a:extLst>
              <a:ext uri="{FF2B5EF4-FFF2-40B4-BE49-F238E27FC236}">
                <a16:creationId xmlns:a16="http://schemas.microsoft.com/office/drawing/2014/main" id="{1A2EAB05-0F1A-44EE-961D-84B237BB7E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700" b="1" i="0" u="none" strike="noStrike" kern="1200" cap="none" spc="0" normalizeH="0" baseline="0" noProof="0" smtClean="0">
                <a:ln>
                  <a:noFill/>
                </a:ln>
                <a:solidFill>
                  <a:srgbClr val="554D56"/>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en-US" sz="700" b="1" i="0" u="none" strike="noStrike" kern="1200" cap="none" spc="0" normalizeH="0" baseline="0" noProof="0" dirty="0">
              <a:ln>
                <a:noFill/>
              </a:ln>
              <a:solidFill>
                <a:srgbClr val="554D56"/>
              </a:solidFill>
              <a:effectLst/>
              <a:uLnTx/>
              <a:uFillTx/>
              <a:latin typeface="Arial"/>
              <a:ea typeface="+mn-ea"/>
              <a:cs typeface="Arial"/>
            </a:endParaRPr>
          </a:p>
        </p:txBody>
      </p:sp>
    </p:spTree>
    <p:extLst>
      <p:ext uri="{BB962C8B-B14F-4D97-AF65-F5344CB8AC3E}">
        <p14:creationId xmlns:p14="http://schemas.microsoft.com/office/powerpoint/2010/main" val="242207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D694-719E-4B99-8349-2BDFFCE6BB03}"/>
              </a:ext>
            </a:extLst>
          </p:cNvPr>
          <p:cNvSpPr>
            <a:spLocks noGrp="1"/>
          </p:cNvSpPr>
          <p:nvPr>
            <p:ph type="title"/>
          </p:nvPr>
        </p:nvSpPr>
        <p:spPr/>
        <p:txBody>
          <a:bodyPr/>
          <a:lstStyle/>
          <a:p>
            <a:pPr>
              <a:lnSpc>
                <a:spcPct val="100000"/>
              </a:lnSpc>
            </a:pPr>
            <a:r>
              <a:rPr lang="en-US" sz="2800" dirty="0"/>
              <a:t>Impact of the ACA in California</a:t>
            </a:r>
          </a:p>
        </p:txBody>
      </p:sp>
      <p:pic>
        <p:nvPicPr>
          <p:cNvPr id="5" name="Picture 4">
            <a:extLst>
              <a:ext uri="{FF2B5EF4-FFF2-40B4-BE49-F238E27FC236}">
                <a16:creationId xmlns:a16="http://schemas.microsoft.com/office/drawing/2014/main" id="{579E53DA-1B80-4503-850E-EF026404B493}"/>
              </a:ext>
            </a:extLst>
          </p:cNvPr>
          <p:cNvPicPr>
            <a:picLocks noChangeAspect="1"/>
          </p:cNvPicPr>
          <p:nvPr/>
        </p:nvPicPr>
        <p:blipFill>
          <a:blip r:embed="rId3"/>
          <a:stretch>
            <a:fillRect/>
          </a:stretch>
        </p:blipFill>
        <p:spPr>
          <a:xfrm>
            <a:off x="1557129" y="851542"/>
            <a:ext cx="6626656" cy="3949058"/>
          </a:xfrm>
          <a:prstGeom prst="rect">
            <a:avLst/>
          </a:prstGeom>
        </p:spPr>
      </p:pic>
      <p:sp>
        <p:nvSpPr>
          <p:cNvPr id="4" name="Slide Number Placeholder 3">
            <a:extLst>
              <a:ext uri="{FF2B5EF4-FFF2-40B4-BE49-F238E27FC236}">
                <a16:creationId xmlns:a16="http://schemas.microsoft.com/office/drawing/2014/main" id="{384CE288-BB00-4988-8E04-5CB26CB52D01}"/>
              </a:ext>
            </a:extLst>
          </p:cNvPr>
          <p:cNvSpPr>
            <a:spLocks noGrp="1"/>
          </p:cNvSpPr>
          <p:nvPr>
            <p:ph type="sldNum" sz="quarter" idx="4"/>
          </p:nvPr>
        </p:nvSpPr>
        <p:spPr/>
        <p:txBody>
          <a:bodyPr/>
          <a:lstStyle/>
          <a:p>
            <a:fld id="{C8146628-1A01-9741-8A8B-916D51547CC7}" type="slidenum">
              <a:rPr lang="en-US" smtClean="0"/>
              <a:pPr/>
              <a:t>9</a:t>
            </a:fld>
            <a:endParaRPr lang="en-US" dirty="0"/>
          </a:p>
        </p:txBody>
      </p:sp>
    </p:spTree>
    <p:extLst>
      <p:ext uri="{BB962C8B-B14F-4D97-AF65-F5344CB8AC3E}">
        <p14:creationId xmlns:p14="http://schemas.microsoft.com/office/powerpoint/2010/main" val="411948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31D873-016B-4E66-915B-1311794B2647}"/>
              </a:ext>
            </a:extLst>
          </p:cNvPr>
          <p:cNvSpPr>
            <a:spLocks noGrp="1"/>
          </p:cNvSpPr>
          <p:nvPr>
            <p:ph type="title"/>
          </p:nvPr>
        </p:nvSpPr>
        <p:spPr>
          <a:xfrm>
            <a:off x="228600" y="2083980"/>
            <a:ext cx="8686800" cy="666307"/>
          </a:xfrm>
        </p:spPr>
        <p:txBody>
          <a:bodyPr>
            <a:normAutofit/>
          </a:bodyPr>
          <a:lstStyle/>
          <a:p>
            <a:r>
              <a:rPr lang="en-US" sz="3200" dirty="0"/>
              <a:t>Covered California Navigator Program</a:t>
            </a:r>
          </a:p>
        </p:txBody>
      </p:sp>
    </p:spTree>
    <p:extLst>
      <p:ext uri="{BB962C8B-B14F-4D97-AF65-F5344CB8AC3E}">
        <p14:creationId xmlns:p14="http://schemas.microsoft.com/office/powerpoint/2010/main" val="219175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6802"/>
            <a:ext cx="8686800" cy="629322"/>
          </a:xfrm>
        </p:spPr>
        <p:txBody>
          <a:bodyPr/>
          <a:lstStyle/>
          <a:p>
            <a:r>
              <a:rPr lang="en-US" dirty="0"/>
              <a:t>Outreach and Navigator Grant Program Timeline</a:t>
            </a:r>
          </a:p>
        </p:txBody>
      </p:sp>
      <p:graphicFrame>
        <p:nvGraphicFramePr>
          <p:cNvPr id="6" name="Table 5">
            <a:extLst>
              <a:ext uri="{FF2B5EF4-FFF2-40B4-BE49-F238E27FC236}">
                <a16:creationId xmlns:a16="http://schemas.microsoft.com/office/drawing/2014/main" id="{836D0150-EC63-4B0A-BE5A-698627C52419}"/>
              </a:ext>
            </a:extLst>
          </p:cNvPr>
          <p:cNvGraphicFramePr>
            <a:graphicFrameLocks noGrp="1"/>
          </p:cNvGraphicFramePr>
          <p:nvPr>
            <p:extLst>
              <p:ext uri="{D42A27DB-BD31-4B8C-83A1-F6EECF244321}">
                <p14:modId xmlns:p14="http://schemas.microsoft.com/office/powerpoint/2010/main" val="4197779586"/>
              </p:ext>
            </p:extLst>
          </p:nvPr>
        </p:nvGraphicFramePr>
        <p:xfrm>
          <a:off x="228600" y="1563372"/>
          <a:ext cx="8686800" cy="335280"/>
        </p:xfrm>
        <a:graphic>
          <a:graphicData uri="http://schemas.openxmlformats.org/drawingml/2006/table">
            <a:tbl>
              <a:tblPr firstRow="1" bandRow="1">
                <a:tableStyleId>{7DF18680-E054-41AD-8BC1-D1AEF772440D}</a:tableStyleId>
              </a:tblPr>
              <a:tblGrid>
                <a:gridCol w="868680">
                  <a:extLst>
                    <a:ext uri="{9D8B030D-6E8A-4147-A177-3AD203B41FA5}">
                      <a16:colId xmlns:a16="http://schemas.microsoft.com/office/drawing/2014/main" val="2703922934"/>
                    </a:ext>
                  </a:extLst>
                </a:gridCol>
                <a:gridCol w="868680">
                  <a:extLst>
                    <a:ext uri="{9D8B030D-6E8A-4147-A177-3AD203B41FA5}">
                      <a16:colId xmlns:a16="http://schemas.microsoft.com/office/drawing/2014/main" val="1048917877"/>
                    </a:ext>
                  </a:extLst>
                </a:gridCol>
                <a:gridCol w="868680">
                  <a:extLst>
                    <a:ext uri="{9D8B030D-6E8A-4147-A177-3AD203B41FA5}">
                      <a16:colId xmlns:a16="http://schemas.microsoft.com/office/drawing/2014/main" val="2947947693"/>
                    </a:ext>
                  </a:extLst>
                </a:gridCol>
                <a:gridCol w="868680">
                  <a:extLst>
                    <a:ext uri="{9D8B030D-6E8A-4147-A177-3AD203B41FA5}">
                      <a16:colId xmlns:a16="http://schemas.microsoft.com/office/drawing/2014/main" val="3512415215"/>
                    </a:ext>
                  </a:extLst>
                </a:gridCol>
                <a:gridCol w="868680">
                  <a:extLst>
                    <a:ext uri="{9D8B030D-6E8A-4147-A177-3AD203B41FA5}">
                      <a16:colId xmlns:a16="http://schemas.microsoft.com/office/drawing/2014/main" val="3065532817"/>
                    </a:ext>
                  </a:extLst>
                </a:gridCol>
                <a:gridCol w="868680">
                  <a:extLst>
                    <a:ext uri="{9D8B030D-6E8A-4147-A177-3AD203B41FA5}">
                      <a16:colId xmlns:a16="http://schemas.microsoft.com/office/drawing/2014/main" val="2389957702"/>
                    </a:ext>
                  </a:extLst>
                </a:gridCol>
                <a:gridCol w="868680">
                  <a:extLst>
                    <a:ext uri="{9D8B030D-6E8A-4147-A177-3AD203B41FA5}">
                      <a16:colId xmlns:a16="http://schemas.microsoft.com/office/drawing/2014/main" val="1595146151"/>
                    </a:ext>
                  </a:extLst>
                </a:gridCol>
                <a:gridCol w="868680">
                  <a:extLst>
                    <a:ext uri="{9D8B030D-6E8A-4147-A177-3AD203B41FA5}">
                      <a16:colId xmlns:a16="http://schemas.microsoft.com/office/drawing/2014/main" val="2523314866"/>
                    </a:ext>
                  </a:extLst>
                </a:gridCol>
                <a:gridCol w="868680">
                  <a:extLst>
                    <a:ext uri="{9D8B030D-6E8A-4147-A177-3AD203B41FA5}">
                      <a16:colId xmlns:a16="http://schemas.microsoft.com/office/drawing/2014/main" val="4137151371"/>
                    </a:ext>
                  </a:extLst>
                </a:gridCol>
                <a:gridCol w="868680">
                  <a:extLst>
                    <a:ext uri="{9D8B030D-6E8A-4147-A177-3AD203B41FA5}">
                      <a16:colId xmlns:a16="http://schemas.microsoft.com/office/drawing/2014/main" val="558377724"/>
                    </a:ext>
                  </a:extLst>
                </a:gridCol>
              </a:tblGrid>
              <a:tr h="315439">
                <a:tc>
                  <a:txBody>
                    <a:bodyPr/>
                    <a:lstStyle/>
                    <a:p>
                      <a:pPr algn="ctr"/>
                      <a:r>
                        <a:rPr lang="en-US" sz="1600" dirty="0">
                          <a:latin typeface="Arial" panose="020B0604020202020204" pitchFamily="34" charset="0"/>
                          <a:cs typeface="Arial" panose="020B0604020202020204" pitchFamily="34" charset="0"/>
                        </a:rPr>
                        <a:t>2013</a:t>
                      </a:r>
                    </a:p>
                  </a:txBody>
                  <a:tcPr/>
                </a:tc>
                <a:tc>
                  <a:txBody>
                    <a:bodyPr/>
                    <a:lstStyle/>
                    <a:p>
                      <a:pPr algn="ctr"/>
                      <a:r>
                        <a:rPr lang="en-US" sz="1600" dirty="0">
                          <a:latin typeface="Arial" panose="020B0604020202020204" pitchFamily="34" charset="0"/>
                          <a:cs typeface="Arial" panose="020B0604020202020204" pitchFamily="34" charset="0"/>
                        </a:rPr>
                        <a:t>2014</a:t>
                      </a:r>
                    </a:p>
                  </a:txBody>
                  <a:tcPr/>
                </a:tc>
                <a:tc>
                  <a:txBody>
                    <a:bodyPr/>
                    <a:lstStyle/>
                    <a:p>
                      <a:pPr algn="ctr"/>
                      <a:r>
                        <a:rPr lang="en-US" sz="1600" dirty="0">
                          <a:latin typeface="Arial" panose="020B0604020202020204" pitchFamily="34" charset="0"/>
                          <a:cs typeface="Arial" panose="020B0604020202020204" pitchFamily="34" charset="0"/>
                        </a:rPr>
                        <a:t>2015</a:t>
                      </a:r>
                    </a:p>
                  </a:txBody>
                  <a:tcPr/>
                </a:tc>
                <a:tc>
                  <a:txBody>
                    <a:bodyPr/>
                    <a:lstStyle/>
                    <a:p>
                      <a:pPr algn="ctr"/>
                      <a:r>
                        <a:rPr lang="en-US" sz="1600" dirty="0">
                          <a:latin typeface="Arial" panose="020B0604020202020204" pitchFamily="34" charset="0"/>
                          <a:cs typeface="Arial" panose="020B0604020202020204" pitchFamily="34" charset="0"/>
                        </a:rPr>
                        <a:t>2016</a:t>
                      </a:r>
                    </a:p>
                  </a:txBody>
                  <a:tcPr/>
                </a:tc>
                <a:tc>
                  <a:txBody>
                    <a:bodyPr/>
                    <a:lstStyle/>
                    <a:p>
                      <a:pPr algn="ctr"/>
                      <a:r>
                        <a:rPr lang="en-US" sz="1600" dirty="0">
                          <a:latin typeface="Arial" panose="020B0604020202020204" pitchFamily="34" charset="0"/>
                          <a:cs typeface="Arial" panose="020B0604020202020204" pitchFamily="34" charset="0"/>
                        </a:rPr>
                        <a:t>2017</a:t>
                      </a:r>
                    </a:p>
                  </a:txBody>
                  <a:tcPr/>
                </a:tc>
                <a:tc>
                  <a:txBody>
                    <a:bodyPr/>
                    <a:lstStyle/>
                    <a:p>
                      <a:pPr algn="ctr"/>
                      <a:r>
                        <a:rPr lang="en-US" sz="1600" dirty="0">
                          <a:latin typeface="Arial" panose="020B0604020202020204" pitchFamily="34" charset="0"/>
                          <a:cs typeface="Arial" panose="020B0604020202020204" pitchFamily="34" charset="0"/>
                        </a:rPr>
                        <a:t>2018</a:t>
                      </a:r>
                    </a:p>
                  </a:txBody>
                  <a:tcPr/>
                </a:tc>
                <a:tc>
                  <a:txBody>
                    <a:bodyPr/>
                    <a:lstStyle/>
                    <a:p>
                      <a:pPr algn="ctr"/>
                      <a:r>
                        <a:rPr lang="en-US" sz="1600" dirty="0">
                          <a:latin typeface="Arial" panose="020B0604020202020204" pitchFamily="34" charset="0"/>
                          <a:cs typeface="Arial" panose="020B0604020202020204" pitchFamily="34" charset="0"/>
                        </a:rPr>
                        <a:t>2019</a:t>
                      </a:r>
                    </a:p>
                  </a:txBody>
                  <a:tcPr/>
                </a:tc>
                <a:tc>
                  <a:txBody>
                    <a:bodyPr/>
                    <a:lstStyle/>
                    <a:p>
                      <a:pPr algn="ctr"/>
                      <a:r>
                        <a:rPr lang="en-US" sz="1600" dirty="0">
                          <a:latin typeface="Arial" panose="020B0604020202020204" pitchFamily="34" charset="0"/>
                          <a:cs typeface="Arial" panose="020B0604020202020204" pitchFamily="34" charset="0"/>
                        </a:rPr>
                        <a:t>2020</a:t>
                      </a:r>
                    </a:p>
                  </a:txBody>
                  <a:tcPr/>
                </a:tc>
                <a:tc>
                  <a:txBody>
                    <a:bodyPr/>
                    <a:lstStyle/>
                    <a:p>
                      <a:pPr algn="ctr"/>
                      <a:r>
                        <a:rPr lang="en-US" sz="1600" dirty="0">
                          <a:latin typeface="Arial" panose="020B0604020202020204" pitchFamily="34" charset="0"/>
                          <a:cs typeface="Arial" panose="020B0604020202020204" pitchFamily="34" charset="0"/>
                        </a:rPr>
                        <a:t>2021</a:t>
                      </a:r>
                    </a:p>
                  </a:txBody>
                  <a:tcPr/>
                </a:tc>
                <a:tc>
                  <a:txBody>
                    <a:bodyPr/>
                    <a:lstStyle/>
                    <a:p>
                      <a:pPr algn="ctr"/>
                      <a:r>
                        <a:rPr lang="en-US" sz="1600" dirty="0">
                          <a:latin typeface="Arial" panose="020B0604020202020204" pitchFamily="34" charset="0"/>
                          <a:cs typeface="Arial" panose="020B0604020202020204" pitchFamily="34" charset="0"/>
                        </a:rPr>
                        <a:t>2022</a:t>
                      </a:r>
                    </a:p>
                  </a:txBody>
                  <a:tcPr/>
                </a:tc>
                <a:extLst>
                  <a:ext uri="{0D108BD9-81ED-4DB2-BD59-A6C34878D82A}">
                    <a16:rowId xmlns:a16="http://schemas.microsoft.com/office/drawing/2014/main" val="1626271700"/>
                  </a:ext>
                </a:extLst>
              </a:tr>
            </a:tbl>
          </a:graphicData>
        </a:graphic>
      </p:graphicFrame>
      <p:grpSp>
        <p:nvGrpSpPr>
          <p:cNvPr id="7" name="Group 6">
            <a:extLst>
              <a:ext uri="{FF2B5EF4-FFF2-40B4-BE49-F238E27FC236}">
                <a16:creationId xmlns:a16="http://schemas.microsoft.com/office/drawing/2014/main" id="{369F6E45-F7F9-4ADA-BEFB-81625C7A9407}"/>
              </a:ext>
            </a:extLst>
          </p:cNvPr>
          <p:cNvGrpSpPr/>
          <p:nvPr/>
        </p:nvGrpSpPr>
        <p:grpSpPr>
          <a:xfrm>
            <a:off x="240943" y="1888795"/>
            <a:ext cx="8308648" cy="1983757"/>
            <a:chOff x="228601" y="1256406"/>
            <a:chExt cx="8308648" cy="1983757"/>
          </a:xfrm>
        </p:grpSpPr>
        <p:sp>
          <p:nvSpPr>
            <p:cNvPr id="68" name="TextBox 67">
              <a:extLst>
                <a:ext uri="{FF2B5EF4-FFF2-40B4-BE49-F238E27FC236}">
                  <a16:creationId xmlns:a16="http://schemas.microsoft.com/office/drawing/2014/main" id="{FC399E7E-D2C6-4546-BC06-8FF6D8326EF5}"/>
                </a:ext>
              </a:extLst>
            </p:cNvPr>
            <p:cNvSpPr txBox="1"/>
            <p:nvPr/>
          </p:nvSpPr>
          <p:spPr>
            <a:xfrm>
              <a:off x="228601" y="1266263"/>
              <a:ext cx="1497650" cy="1973900"/>
            </a:xfrm>
            <a:prstGeom prst="rect">
              <a:avLst/>
            </a:prstGeom>
            <a:solidFill>
              <a:schemeClr val="accent3">
                <a:lumMod val="20000"/>
                <a:lumOff val="80000"/>
              </a:schemeClr>
            </a:solidFill>
            <a:ln w="38100">
              <a:solidFill>
                <a:srgbClr val="554D56"/>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54D56"/>
                  </a:solidFill>
                  <a:effectLst/>
                  <a:uLnTx/>
                  <a:uFillTx/>
                  <a:latin typeface="Arial" panose="020B0604020202020204" pitchFamily="34" charset="0"/>
                  <a:ea typeface="+mn-ea"/>
                  <a:cs typeface="Arial" panose="020B0604020202020204" pitchFamily="34" charset="0"/>
                </a:rPr>
                <a:t>5/1/13 – 12/31/17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Outreach &amp; Education Grant Program</a:t>
              </a:r>
            </a:p>
          </p:txBody>
        </p:sp>
        <p:sp>
          <p:nvSpPr>
            <p:cNvPr id="72" name="TextBox 71">
              <a:extLst>
                <a:ext uri="{FF2B5EF4-FFF2-40B4-BE49-F238E27FC236}">
                  <a16:creationId xmlns:a16="http://schemas.microsoft.com/office/drawing/2014/main" id="{E1291A54-AD35-4486-BB2A-93BDFBEC69A2}"/>
                </a:ext>
              </a:extLst>
            </p:cNvPr>
            <p:cNvSpPr txBox="1"/>
            <p:nvPr/>
          </p:nvSpPr>
          <p:spPr>
            <a:xfrm>
              <a:off x="1726252" y="1256409"/>
              <a:ext cx="905854" cy="1973900"/>
            </a:xfrm>
            <a:prstGeom prst="rect">
              <a:avLst/>
            </a:prstGeom>
            <a:solidFill>
              <a:srgbClr val="DDDDDD"/>
            </a:solidFill>
            <a:ln w="28575">
              <a:solidFill>
                <a:srgbClr val="554D56"/>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54D56"/>
                  </a:solidFill>
                  <a:effectLst/>
                  <a:uLnTx/>
                  <a:uFillTx/>
                  <a:latin typeface="Arial" panose="020B0604020202020204" pitchFamily="34" charset="0"/>
                  <a:ea typeface="+mn-ea"/>
                  <a:cs typeface="Arial" panose="020B0604020202020204" pitchFamily="34" charset="0"/>
                </a:rPr>
                <a:t>10/1/14 – 7/31/15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Navigator Grant Cycle Year 14/15 </a:t>
              </a:r>
            </a:p>
          </p:txBody>
        </p:sp>
        <p:sp>
          <p:nvSpPr>
            <p:cNvPr id="83" name="TextBox 82">
              <a:extLst>
                <a:ext uri="{FF2B5EF4-FFF2-40B4-BE49-F238E27FC236}">
                  <a16:creationId xmlns:a16="http://schemas.microsoft.com/office/drawing/2014/main" id="{8D5C5EB2-A390-45ED-9394-B366F64D82C2}"/>
                </a:ext>
              </a:extLst>
            </p:cNvPr>
            <p:cNvSpPr txBox="1"/>
            <p:nvPr/>
          </p:nvSpPr>
          <p:spPr>
            <a:xfrm>
              <a:off x="2632106" y="1256408"/>
              <a:ext cx="2469733" cy="1973901"/>
            </a:xfrm>
            <a:prstGeom prst="rect">
              <a:avLst/>
            </a:prstGeom>
            <a:solidFill>
              <a:schemeClr val="accent3">
                <a:lumMod val="20000"/>
                <a:lumOff val="80000"/>
              </a:schemeClr>
            </a:solidFill>
            <a:ln w="28575">
              <a:solidFill>
                <a:srgbClr val="554D56"/>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54D56"/>
                  </a:solidFill>
                  <a:effectLst/>
                  <a:uLnTx/>
                  <a:uFillTx/>
                  <a:latin typeface="Arial" panose="020B0604020202020204" pitchFamily="34" charset="0"/>
                  <a:ea typeface="+mn-ea"/>
                  <a:cs typeface="Arial" panose="020B0604020202020204" pitchFamily="34" charset="0"/>
                </a:rPr>
                <a:t>8/1/15-7/31/18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Navigator Grant Cycle Years 15/16, 16/17, &amp; 17/18 </a:t>
              </a:r>
            </a:p>
          </p:txBody>
        </p:sp>
        <p:sp>
          <p:nvSpPr>
            <p:cNvPr id="107" name="TextBox 106">
              <a:extLst>
                <a:ext uri="{FF2B5EF4-FFF2-40B4-BE49-F238E27FC236}">
                  <a16:creationId xmlns:a16="http://schemas.microsoft.com/office/drawing/2014/main" id="{F90A8218-FB77-411D-A622-DD2E2C5B7247}"/>
                </a:ext>
              </a:extLst>
            </p:cNvPr>
            <p:cNvSpPr txBox="1"/>
            <p:nvPr/>
          </p:nvSpPr>
          <p:spPr>
            <a:xfrm>
              <a:off x="5907783" y="1256407"/>
              <a:ext cx="2629466" cy="1973901"/>
            </a:xfrm>
            <a:prstGeom prst="rect">
              <a:avLst/>
            </a:prstGeom>
            <a:solidFill>
              <a:schemeClr val="accent5">
                <a:lumMod val="20000"/>
                <a:lumOff val="80000"/>
              </a:schemeClr>
            </a:solidFill>
            <a:ln w="28575">
              <a:solidFill>
                <a:srgbClr val="554D56"/>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54D56"/>
                  </a:solidFill>
                  <a:effectLst/>
                  <a:uLnTx/>
                  <a:uFillTx/>
                  <a:latin typeface="Arial" panose="020B0604020202020204" pitchFamily="34" charset="0"/>
                  <a:ea typeface="+mn-ea"/>
                  <a:cs typeface="Arial" panose="020B0604020202020204" pitchFamily="34" charset="0"/>
                </a:rPr>
                <a:t>7/1/19 – 6/30/22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Navigator Grant Cycle Years 19/20, 20/21, &amp; 21/22</a:t>
              </a:r>
            </a:p>
          </p:txBody>
        </p:sp>
        <p:sp>
          <p:nvSpPr>
            <p:cNvPr id="110" name="TextBox 109">
              <a:extLst>
                <a:ext uri="{FF2B5EF4-FFF2-40B4-BE49-F238E27FC236}">
                  <a16:creationId xmlns:a16="http://schemas.microsoft.com/office/drawing/2014/main" id="{CBFBF58E-B5F3-4E70-AC03-D25196505FA8}"/>
                </a:ext>
              </a:extLst>
            </p:cNvPr>
            <p:cNvSpPr txBox="1"/>
            <p:nvPr/>
          </p:nvSpPr>
          <p:spPr>
            <a:xfrm>
              <a:off x="5101840" y="1256406"/>
              <a:ext cx="805944" cy="1973901"/>
            </a:xfrm>
            <a:prstGeom prst="rect">
              <a:avLst/>
            </a:prstGeom>
            <a:solidFill>
              <a:schemeClr val="accent3">
                <a:lumMod val="20000"/>
                <a:lumOff val="80000"/>
              </a:schemeClr>
            </a:solidFill>
            <a:ln w="28575">
              <a:solidFill>
                <a:srgbClr val="554D56"/>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554D56"/>
                  </a:solidFill>
                  <a:latin typeface="Arial" panose="020B0604020202020204" pitchFamily="34" charset="0"/>
                  <a:cs typeface="Arial" panose="020B0604020202020204" pitchFamily="34" charset="0"/>
                </a:rPr>
                <a:t>8/1</a:t>
              </a:r>
              <a:r>
                <a:rPr kumimoji="0" lang="en-US" sz="1100" b="1" i="0" u="none" strike="noStrike" kern="1200" cap="none" spc="0" normalizeH="0" baseline="0" noProof="0" dirty="0">
                  <a:ln>
                    <a:noFill/>
                  </a:ln>
                  <a:solidFill>
                    <a:srgbClr val="554D56"/>
                  </a:solidFill>
                  <a:effectLst/>
                  <a:uLnTx/>
                  <a:uFillTx/>
                  <a:latin typeface="Arial" panose="020B0604020202020204" pitchFamily="34" charset="0"/>
                  <a:ea typeface="+mn-ea"/>
                  <a:cs typeface="Arial" panose="020B0604020202020204" pitchFamily="34" charset="0"/>
                </a:rPr>
                <a:t>/18 – 6/30/19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Navigator Grant Cycle Year 17/18, 10 month extension</a:t>
              </a:r>
            </a:p>
          </p:txBody>
        </p:sp>
      </p:grpSp>
      <p:sp>
        <p:nvSpPr>
          <p:cNvPr id="3" name="Slide Number Placeholder 2">
            <a:extLst>
              <a:ext uri="{FF2B5EF4-FFF2-40B4-BE49-F238E27FC236}">
                <a16:creationId xmlns:a16="http://schemas.microsoft.com/office/drawing/2014/main" id="{C1F6C3CB-3A3C-49B6-A0EA-962B44EDF3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700" b="1" i="0" u="none" strike="noStrike" kern="1200" cap="none" spc="0" normalizeH="0" baseline="0" noProof="0" smtClean="0">
                <a:ln>
                  <a:noFill/>
                </a:ln>
                <a:solidFill>
                  <a:srgbClr val="554D56"/>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00" b="1" i="0" u="none" strike="noStrike" kern="1200" cap="none" spc="0" normalizeH="0" baseline="0" noProof="0" dirty="0">
              <a:ln>
                <a:noFill/>
              </a:ln>
              <a:solidFill>
                <a:srgbClr val="554D56"/>
              </a:solidFill>
              <a:effectLst/>
              <a:uLnTx/>
              <a:uFillTx/>
              <a:latin typeface="Arial"/>
              <a:ea typeface="+mn-ea"/>
              <a:cs typeface="Arial"/>
            </a:endParaRPr>
          </a:p>
        </p:txBody>
      </p:sp>
    </p:spTree>
    <p:extLst>
      <p:ext uri="{BB962C8B-B14F-4D97-AF65-F5344CB8AC3E}">
        <p14:creationId xmlns:p14="http://schemas.microsoft.com/office/powerpoint/2010/main" val="147798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662E-F883-4F9E-AAAC-54BE4144BE4E}"/>
              </a:ext>
            </a:extLst>
          </p:cNvPr>
          <p:cNvSpPr>
            <a:spLocks noGrp="1"/>
          </p:cNvSpPr>
          <p:nvPr>
            <p:ph type="title"/>
          </p:nvPr>
        </p:nvSpPr>
        <p:spPr>
          <a:xfrm>
            <a:off x="228910" y="230735"/>
            <a:ext cx="8686800" cy="640936"/>
          </a:xfrm>
        </p:spPr>
        <p:txBody>
          <a:bodyPr>
            <a:normAutofit/>
          </a:bodyPr>
          <a:lstStyle/>
          <a:p>
            <a:r>
              <a:rPr lang="en-US" sz="2800" dirty="0"/>
              <a:t>Navigator Program</a:t>
            </a:r>
            <a:endParaRPr lang="en-US" sz="2400" dirty="0"/>
          </a:p>
        </p:txBody>
      </p:sp>
      <p:sp>
        <p:nvSpPr>
          <p:cNvPr id="3" name="Text Placeholder 2">
            <a:extLst>
              <a:ext uri="{FF2B5EF4-FFF2-40B4-BE49-F238E27FC236}">
                <a16:creationId xmlns:a16="http://schemas.microsoft.com/office/drawing/2014/main" id="{8BD1CEC4-6DF7-429E-9CF4-CCAC46B4BB4B}"/>
              </a:ext>
            </a:extLst>
          </p:cNvPr>
          <p:cNvSpPr>
            <a:spLocks noGrp="1"/>
          </p:cNvSpPr>
          <p:nvPr>
            <p:ph type="body" sz="quarter" idx="13"/>
          </p:nvPr>
        </p:nvSpPr>
        <p:spPr>
          <a:xfrm>
            <a:off x="567158" y="1118288"/>
            <a:ext cx="7847637" cy="1644576"/>
          </a:xfrm>
          <a:ln>
            <a:solidFill>
              <a:srgbClr val="DCB626"/>
            </a:solidFill>
          </a:ln>
        </p:spPr>
        <p:txBody>
          <a:bodyPr anchor="ctr">
            <a:normAutofit/>
          </a:bodyPr>
          <a:lstStyle/>
          <a:p>
            <a:pPr marL="0" indent="0" algn="ctr">
              <a:lnSpc>
                <a:spcPts val="2500"/>
              </a:lnSpc>
              <a:buNone/>
            </a:pPr>
            <a:r>
              <a:rPr lang="en-US" sz="1600" dirty="0"/>
              <a:t>Covered California’s Navigator Program is a partnership with community organizations across the state who have experience in reaching and assisting California’s diverse populations and have proven success enrolling consumers in health care programs. </a:t>
            </a:r>
          </a:p>
        </p:txBody>
      </p:sp>
      <p:sp>
        <p:nvSpPr>
          <p:cNvPr id="5" name="Text Placeholder 2">
            <a:extLst>
              <a:ext uri="{FF2B5EF4-FFF2-40B4-BE49-F238E27FC236}">
                <a16:creationId xmlns:a16="http://schemas.microsoft.com/office/drawing/2014/main" id="{C3F0CE75-04A5-4835-B076-5040AB8E33BB}"/>
              </a:ext>
            </a:extLst>
          </p:cNvPr>
          <p:cNvSpPr txBox="1">
            <a:spLocks/>
          </p:cNvSpPr>
          <p:nvPr/>
        </p:nvSpPr>
        <p:spPr>
          <a:xfrm>
            <a:off x="567157" y="2762864"/>
            <a:ext cx="7847637" cy="1438480"/>
          </a:xfrm>
          <a:prstGeom prst="rect">
            <a:avLst/>
          </a:prstGeom>
          <a:solidFill>
            <a:schemeClr val="accent5">
              <a:lumMod val="20000"/>
              <a:lumOff val="80000"/>
            </a:schemeClr>
          </a:solidFill>
          <a:ln>
            <a:solidFill>
              <a:srgbClr val="19B9CA"/>
            </a:solidFill>
          </a:ln>
        </p:spPr>
        <p:txBody>
          <a:bodyPr vert="horz" lIns="91440" tIns="45720" rIns="91440" bIns="45720" rtlCol="0" anchor="ctr">
            <a:noAutofit/>
          </a:bodyPr>
          <a:lstStyle>
            <a:lvl1pPr marL="173831" indent="-173831" algn="l" defTabSz="685783" rtl="0" eaLnBrk="1" latinLnBrk="0" hangingPunct="1">
              <a:spcBef>
                <a:spcPts val="0"/>
              </a:spcBef>
              <a:buFont typeface="Arial" pitchFamily="34" charset="0"/>
              <a:buChar char="•"/>
              <a:defRPr sz="1800" kern="1200" baseline="0">
                <a:solidFill>
                  <a:srgbClr val="554D56"/>
                </a:solidFill>
                <a:latin typeface="Arial" pitchFamily="34" charset="0"/>
                <a:ea typeface="+mn-ea"/>
                <a:cs typeface="Arial" pitchFamily="34" charset="0"/>
              </a:defRPr>
            </a:lvl1pPr>
            <a:lvl2pPr marL="557199" indent="-214308" algn="l" defTabSz="685783"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1242982" indent="-135728" algn="l" defTabSz="685783" rtl="0" eaLnBrk="1" latinLnBrk="0" hangingPunct="1">
              <a:spcBef>
                <a:spcPts val="0"/>
              </a:spcBef>
              <a:buSzPct val="75000"/>
              <a:buFont typeface="Arial" pitchFamily="34" charset="0"/>
              <a:buChar char="•"/>
              <a:defRPr sz="1350" kern="1200">
                <a:solidFill>
                  <a:srgbClr val="554D56"/>
                </a:solidFill>
                <a:latin typeface="Arial" pitchFamily="34" charset="0"/>
                <a:ea typeface="+mn-ea"/>
                <a:cs typeface="Arial" pitchFamily="34" charset="0"/>
              </a:defRPr>
            </a:lvl3pPr>
            <a:lvl4pPr marL="1242982" indent="-129776" algn="l" defTabSz="685783"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12" indent="-171446" algn="l" defTabSz="685783"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500"/>
              </a:lnSpc>
              <a:buFont typeface="Arial" pitchFamily="34" charset="0"/>
              <a:buNone/>
            </a:pPr>
            <a:r>
              <a:rPr lang="en-US" sz="1600" dirty="0"/>
              <a:t>Navigators are Certified Enrollment Counselors that assist consumers through a variety of outreach, education, enrollment, post enrollment, and renewal support services.</a:t>
            </a:r>
          </a:p>
        </p:txBody>
      </p:sp>
      <p:sp>
        <p:nvSpPr>
          <p:cNvPr id="6" name="Slide Number Placeholder 5">
            <a:extLst>
              <a:ext uri="{FF2B5EF4-FFF2-40B4-BE49-F238E27FC236}">
                <a16:creationId xmlns:a16="http://schemas.microsoft.com/office/drawing/2014/main" id="{6651A665-81ED-40B6-8B50-A2F36B45D796}"/>
              </a:ext>
            </a:extLst>
          </p:cNvPr>
          <p:cNvSpPr>
            <a:spLocks noGrp="1"/>
          </p:cNvSpPr>
          <p:nvPr>
            <p:ph type="sldNum" sz="quarter" idx="4"/>
          </p:nvPr>
        </p:nvSpPr>
        <p:spPr/>
        <p:txBody>
          <a:bodyPr/>
          <a:lstStyle/>
          <a:p>
            <a:fld id="{C8146628-1A01-9741-8A8B-916D51547CC7}" type="slidenum">
              <a:rPr lang="en-US" smtClean="0"/>
              <a:pPr/>
              <a:t>12</a:t>
            </a:fld>
            <a:endParaRPr lang="en-US" dirty="0"/>
          </a:p>
        </p:txBody>
      </p:sp>
    </p:spTree>
    <p:extLst>
      <p:ext uri="{BB962C8B-B14F-4D97-AF65-F5344CB8AC3E}">
        <p14:creationId xmlns:p14="http://schemas.microsoft.com/office/powerpoint/2010/main" val="378982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Navigator Program Requirements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a:bodyPr>
          <a:lstStyle/>
          <a:p>
            <a:pPr>
              <a:spcAft>
                <a:spcPts val="1600"/>
              </a:spcAft>
            </a:pPr>
            <a:r>
              <a:rPr lang="en-US" sz="1600" b="1" dirty="0"/>
              <a:t>Mandatory requirement </a:t>
            </a:r>
            <a:r>
              <a:rPr lang="en-US" sz="1600" dirty="0"/>
              <a:t>of the Patient Protection and Affordable Care Act, funded from revenue generated by Covered California. </a:t>
            </a:r>
          </a:p>
          <a:p>
            <a:pPr>
              <a:spcAft>
                <a:spcPts val="1600"/>
              </a:spcAft>
            </a:pPr>
            <a:r>
              <a:rPr lang="en-US" sz="1600" dirty="0"/>
              <a:t>Have a </a:t>
            </a:r>
            <a:r>
              <a:rPr lang="en-US" sz="1600" b="1" dirty="0"/>
              <a:t>competitive application process </a:t>
            </a:r>
            <a:r>
              <a:rPr lang="en-US" sz="1600" dirty="0"/>
              <a:t>for applicants to apply for the grant contract and funding amount award period. </a:t>
            </a:r>
          </a:p>
          <a:p>
            <a:pPr>
              <a:spcAft>
                <a:spcPts val="1600"/>
              </a:spcAft>
            </a:pPr>
            <a:r>
              <a:rPr lang="en-US" sz="1600" dirty="0"/>
              <a:t>Requires elected grant entities </a:t>
            </a:r>
            <a:r>
              <a:rPr lang="en-US" sz="1600" b="1" dirty="0"/>
              <a:t>to conduct outreach and education </a:t>
            </a:r>
            <a:r>
              <a:rPr lang="en-US" sz="1600" dirty="0"/>
              <a:t>throughout the grant award period and </a:t>
            </a:r>
            <a:r>
              <a:rPr lang="en-US" sz="1600" b="1" dirty="0"/>
              <a:t>assist consumers with the enrollment </a:t>
            </a:r>
            <a:r>
              <a:rPr lang="en-US" sz="1600" dirty="0"/>
              <a:t>application</a:t>
            </a:r>
            <a:r>
              <a:rPr lang="en-US" sz="1600" b="1" dirty="0"/>
              <a:t> </a:t>
            </a:r>
            <a:r>
              <a:rPr lang="en-US" sz="1600" dirty="0"/>
              <a:t>process during both the annual Open Enrollment Period and the Special Enrollment Period.</a:t>
            </a:r>
          </a:p>
        </p:txBody>
      </p:sp>
      <p:sp>
        <p:nvSpPr>
          <p:cNvPr id="5" name="Slide Number Placeholder 4">
            <a:extLst>
              <a:ext uri="{FF2B5EF4-FFF2-40B4-BE49-F238E27FC236}">
                <a16:creationId xmlns:a16="http://schemas.microsoft.com/office/drawing/2014/main" id="{0DA1E05F-D080-4021-A434-E064FC89C3C4}"/>
              </a:ext>
            </a:extLst>
          </p:cNvPr>
          <p:cNvSpPr>
            <a:spLocks noGrp="1"/>
          </p:cNvSpPr>
          <p:nvPr>
            <p:ph type="sldNum" sz="quarter" idx="4"/>
          </p:nvPr>
        </p:nvSpPr>
        <p:spPr/>
        <p:txBody>
          <a:bodyPr/>
          <a:lstStyle/>
          <a:p>
            <a:fld id="{C8146628-1A01-9741-8A8B-916D51547CC7}" type="slidenum">
              <a:rPr lang="en-US" smtClean="0"/>
              <a:pPr/>
              <a:t>13</a:t>
            </a:fld>
            <a:endParaRPr lang="en-US" dirty="0"/>
          </a:p>
        </p:txBody>
      </p:sp>
    </p:spTree>
    <p:extLst>
      <p:ext uri="{BB962C8B-B14F-4D97-AF65-F5344CB8AC3E}">
        <p14:creationId xmlns:p14="http://schemas.microsoft.com/office/powerpoint/2010/main" val="423237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Navigator Program Goals</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a:bodyPr>
          <a:lstStyle/>
          <a:p>
            <a:pPr marL="342900" indent="-342900">
              <a:spcAft>
                <a:spcPts val="1200"/>
              </a:spcAft>
              <a:buFont typeface="+mj-lt"/>
              <a:buAutoNum type="arabicPeriod"/>
            </a:pPr>
            <a:r>
              <a:rPr lang="en-US" sz="1600" dirty="0"/>
              <a:t>Maximize enrollment and re-enrollment of eligible consumers Covered California Health Insurance Plans.</a:t>
            </a:r>
          </a:p>
          <a:p>
            <a:pPr marL="342900" indent="-342900">
              <a:spcAft>
                <a:spcPts val="1200"/>
              </a:spcAft>
              <a:buFont typeface="+mj-lt"/>
              <a:buAutoNum type="arabicPeriod"/>
            </a:pPr>
            <a:r>
              <a:rPr lang="en-US" sz="1600" dirty="0"/>
              <a:t>Prioritize outreach, enrollment, renewal, and post enrollment assistance.</a:t>
            </a:r>
          </a:p>
          <a:p>
            <a:pPr marL="342900" indent="-342900">
              <a:spcAft>
                <a:spcPts val="1200"/>
              </a:spcAft>
              <a:buFont typeface="+mj-lt"/>
              <a:buAutoNum type="arabicPeriod"/>
            </a:pPr>
            <a:r>
              <a:rPr lang="en-US" sz="1600" dirty="0"/>
              <a:t>Engage with organizations that maintain trusted relationships with target markets as defined by geography, employment sector, culture, language, or other shared characteristics.</a:t>
            </a:r>
          </a:p>
          <a:p>
            <a:pPr marL="342900" indent="-342900">
              <a:spcAft>
                <a:spcPts val="1200"/>
              </a:spcAft>
              <a:buFont typeface="+mj-lt"/>
              <a:buAutoNum type="arabicPeriod"/>
            </a:pPr>
            <a:r>
              <a:rPr lang="en-US" sz="1600" dirty="0"/>
              <a:t>Partner with organizations that have the capacity to serve as an integral part of Covered California’s service delivery channels.</a:t>
            </a:r>
          </a:p>
          <a:p>
            <a:pPr marL="342900" indent="-342900">
              <a:spcAft>
                <a:spcPts val="1200"/>
              </a:spcAft>
              <a:buFont typeface="+mj-lt"/>
              <a:buAutoNum type="arabicPeriod"/>
            </a:pPr>
            <a:r>
              <a:rPr lang="en-US" sz="1600" dirty="0"/>
              <a:t>Maintain a cost effective grant program.</a:t>
            </a:r>
          </a:p>
        </p:txBody>
      </p:sp>
      <p:sp>
        <p:nvSpPr>
          <p:cNvPr id="5" name="Slide Number Placeholder 4">
            <a:extLst>
              <a:ext uri="{FF2B5EF4-FFF2-40B4-BE49-F238E27FC236}">
                <a16:creationId xmlns:a16="http://schemas.microsoft.com/office/drawing/2014/main" id="{D2C17F4A-9042-4A24-909F-E19258B01A54}"/>
              </a:ext>
            </a:extLst>
          </p:cNvPr>
          <p:cNvSpPr>
            <a:spLocks noGrp="1"/>
          </p:cNvSpPr>
          <p:nvPr>
            <p:ph type="sldNum" sz="quarter" idx="4"/>
          </p:nvPr>
        </p:nvSpPr>
        <p:spPr/>
        <p:txBody>
          <a:bodyPr/>
          <a:lstStyle/>
          <a:p>
            <a:fld id="{C8146628-1A01-9741-8A8B-916D51547CC7}" type="slidenum">
              <a:rPr lang="en-US" smtClean="0"/>
              <a:pPr/>
              <a:t>14</a:t>
            </a:fld>
            <a:endParaRPr lang="en-US" dirty="0"/>
          </a:p>
        </p:txBody>
      </p:sp>
    </p:spTree>
    <p:extLst>
      <p:ext uri="{BB962C8B-B14F-4D97-AF65-F5344CB8AC3E}">
        <p14:creationId xmlns:p14="http://schemas.microsoft.com/office/powerpoint/2010/main" val="347035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Navigator Role &amp; Activities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228602" y="740508"/>
            <a:ext cx="8687108" cy="3805958"/>
          </a:xfrm>
        </p:spPr>
        <p:txBody>
          <a:bodyPr>
            <a:noAutofit/>
          </a:bodyPr>
          <a:lstStyle/>
          <a:p>
            <a:pPr>
              <a:spcAft>
                <a:spcPts val="600"/>
              </a:spcAft>
            </a:pPr>
            <a:r>
              <a:rPr lang="en-US" sz="1600" dirty="0"/>
              <a:t>Conducting outreach, education, enrollment, renewal assistance, and post-enrollment support;</a:t>
            </a:r>
          </a:p>
          <a:p>
            <a:pPr>
              <a:spcAft>
                <a:spcPts val="600"/>
              </a:spcAft>
            </a:pPr>
            <a:r>
              <a:rPr lang="en-US" sz="1600" dirty="0"/>
              <a:t>Raising public awareness of key enrollment facts and dates through effective outreach activities, including potential of in-person, as well as, earned, paid, and social media outreach;</a:t>
            </a:r>
          </a:p>
          <a:p>
            <a:pPr>
              <a:spcAft>
                <a:spcPts val="600"/>
              </a:spcAft>
            </a:pPr>
            <a:r>
              <a:rPr lang="en-US" sz="1600" dirty="0"/>
              <a:t>Informing Covered California-eligible consumers of the availability and benefits of obtaining health care coverage;</a:t>
            </a:r>
          </a:p>
          <a:p>
            <a:pPr>
              <a:spcAft>
                <a:spcPts val="600"/>
              </a:spcAft>
            </a:pPr>
            <a:r>
              <a:rPr lang="en-US" sz="1600" dirty="0"/>
              <a:t>Promoting the value of purchasing health care coverage;</a:t>
            </a:r>
          </a:p>
          <a:p>
            <a:pPr>
              <a:spcAft>
                <a:spcPts val="600"/>
              </a:spcAft>
            </a:pPr>
            <a:r>
              <a:rPr lang="en-US" sz="1600" dirty="0"/>
              <a:t>Motivating consumers to act; </a:t>
            </a:r>
          </a:p>
          <a:p>
            <a:pPr>
              <a:spcAft>
                <a:spcPts val="600"/>
              </a:spcAft>
            </a:pPr>
            <a:r>
              <a:rPr lang="en-US" sz="1600" dirty="0"/>
              <a:t>Helping consumers to shop and compare plans;</a:t>
            </a:r>
          </a:p>
          <a:p>
            <a:pPr>
              <a:spcAft>
                <a:spcPts val="600"/>
              </a:spcAft>
            </a:pPr>
            <a:r>
              <a:rPr lang="en-US" sz="1600" dirty="0"/>
              <a:t>Facilitating enrollment into Covered California Health Insurance Plans or Medi-Cal; </a:t>
            </a:r>
          </a:p>
          <a:p>
            <a:pPr>
              <a:spcAft>
                <a:spcPts val="600"/>
              </a:spcAft>
            </a:pPr>
            <a:r>
              <a:rPr lang="en-US" sz="1600" dirty="0"/>
              <a:t>Assisting consumers with the Covered California-eligible renewal process; and </a:t>
            </a:r>
          </a:p>
          <a:p>
            <a:pPr>
              <a:spcAft>
                <a:spcPts val="600"/>
              </a:spcAft>
            </a:pPr>
            <a:r>
              <a:rPr lang="en-US" sz="1600" dirty="0"/>
              <a:t>Providing post-enrollment support to Covered California-eligible consumers.</a:t>
            </a:r>
          </a:p>
        </p:txBody>
      </p:sp>
      <p:sp>
        <p:nvSpPr>
          <p:cNvPr id="5" name="Slide Number Placeholder 4">
            <a:extLst>
              <a:ext uri="{FF2B5EF4-FFF2-40B4-BE49-F238E27FC236}">
                <a16:creationId xmlns:a16="http://schemas.microsoft.com/office/drawing/2014/main" id="{34A39DFD-94A6-41F6-B144-DFA669C8B17A}"/>
              </a:ext>
            </a:extLst>
          </p:cNvPr>
          <p:cNvSpPr>
            <a:spLocks noGrp="1"/>
          </p:cNvSpPr>
          <p:nvPr>
            <p:ph type="sldNum" sz="quarter" idx="4"/>
          </p:nvPr>
        </p:nvSpPr>
        <p:spPr/>
        <p:txBody>
          <a:bodyPr/>
          <a:lstStyle/>
          <a:p>
            <a:fld id="{C8146628-1A01-9741-8A8B-916D51547CC7}" type="slidenum">
              <a:rPr lang="en-US" smtClean="0"/>
              <a:pPr/>
              <a:t>15</a:t>
            </a:fld>
            <a:endParaRPr lang="en-US" dirty="0"/>
          </a:p>
        </p:txBody>
      </p:sp>
    </p:spTree>
    <p:extLst>
      <p:ext uri="{BB962C8B-B14F-4D97-AF65-F5344CB8AC3E}">
        <p14:creationId xmlns:p14="http://schemas.microsoft.com/office/powerpoint/2010/main" val="333511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31D873-016B-4E66-915B-1311794B2647}"/>
              </a:ext>
            </a:extLst>
          </p:cNvPr>
          <p:cNvSpPr>
            <a:spLocks noGrp="1"/>
          </p:cNvSpPr>
          <p:nvPr>
            <p:ph type="title"/>
          </p:nvPr>
        </p:nvSpPr>
        <p:spPr>
          <a:xfrm>
            <a:off x="228600" y="2083980"/>
            <a:ext cx="8686800" cy="964020"/>
          </a:xfrm>
        </p:spPr>
        <p:txBody>
          <a:bodyPr>
            <a:noAutofit/>
          </a:bodyPr>
          <a:lstStyle/>
          <a:p>
            <a:r>
              <a:rPr lang="en-US" sz="3200" dirty="0"/>
              <a:t>Navigator Program</a:t>
            </a:r>
            <a:br>
              <a:rPr lang="en-US" sz="3200" dirty="0"/>
            </a:br>
            <a:r>
              <a:rPr lang="en-US" sz="3200" dirty="0"/>
              <a:t>Request for Application (RFA #2018-16)</a:t>
            </a:r>
          </a:p>
        </p:txBody>
      </p:sp>
    </p:spTree>
    <p:extLst>
      <p:ext uri="{BB962C8B-B14F-4D97-AF65-F5344CB8AC3E}">
        <p14:creationId xmlns:p14="http://schemas.microsoft.com/office/powerpoint/2010/main" val="159177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RFA Purpose</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a:bodyPr>
          <a:lstStyle/>
          <a:p>
            <a:pPr>
              <a:spcAft>
                <a:spcPts val="1600"/>
              </a:spcAft>
            </a:pPr>
            <a:r>
              <a:rPr lang="en-US" sz="1600" dirty="0"/>
              <a:t>To </a:t>
            </a:r>
            <a:r>
              <a:rPr lang="en-US" sz="1600" b="1" dirty="0"/>
              <a:t>implement</a:t>
            </a:r>
            <a:r>
              <a:rPr lang="en-US" sz="1600" dirty="0"/>
              <a:t> </a:t>
            </a:r>
            <a:r>
              <a:rPr lang="en-US" sz="1600" b="1" dirty="0"/>
              <a:t>a performance-based funding model </a:t>
            </a:r>
            <a:r>
              <a:rPr lang="en-US" sz="1600" dirty="0"/>
              <a:t>with grant payments given when the grantees meet the performance requirement at defined intervals throughout the grant contract term.</a:t>
            </a:r>
          </a:p>
          <a:p>
            <a:pPr>
              <a:spcAft>
                <a:spcPts val="1600"/>
              </a:spcAft>
            </a:pPr>
            <a:r>
              <a:rPr lang="en-US" sz="1600" dirty="0"/>
              <a:t>To </a:t>
            </a:r>
            <a:r>
              <a:rPr lang="en-US" sz="1600" b="1" dirty="0"/>
              <a:t>solicit applications from interested organizations </a:t>
            </a:r>
            <a:r>
              <a:rPr lang="en-US" sz="1600" dirty="0"/>
              <a:t>to participate and identified areas of enrollment opportunity to establish an outreach, education, and retention strategy that incorporates a staffing plan to accomplish the goals.</a:t>
            </a:r>
          </a:p>
          <a:p>
            <a:pPr>
              <a:spcAft>
                <a:spcPts val="1600"/>
              </a:spcAft>
            </a:pPr>
            <a:r>
              <a:rPr lang="en-US" sz="1600" dirty="0"/>
              <a:t>To </a:t>
            </a:r>
            <a:r>
              <a:rPr lang="en-US" sz="1600" b="1" dirty="0"/>
              <a:t>have a critical mechanism in administering and delivering cost effective</a:t>
            </a:r>
            <a:r>
              <a:rPr lang="en-US" sz="1600" dirty="0"/>
              <a:t>, hard to reach, underserved, and targeted activities to support enrollment goals and initiatives.</a:t>
            </a:r>
          </a:p>
          <a:p>
            <a:pPr>
              <a:spcAft>
                <a:spcPts val="1600"/>
              </a:spcAft>
            </a:pPr>
            <a:r>
              <a:rPr lang="en-US" sz="1600" dirty="0"/>
              <a:t>To </a:t>
            </a:r>
            <a:r>
              <a:rPr lang="en-US" sz="1600" b="1" dirty="0"/>
              <a:t>ensure we have statewide coverage </a:t>
            </a:r>
            <a:r>
              <a:rPr lang="en-US" sz="1600" dirty="0"/>
              <a:t>in providing assistance to consumers throughout the state. </a:t>
            </a:r>
          </a:p>
          <a:p>
            <a:pPr>
              <a:spcAft>
                <a:spcPts val="1600"/>
              </a:spcAft>
            </a:pPr>
            <a:r>
              <a:rPr lang="en-US" sz="1600" dirty="0"/>
              <a:t>To </a:t>
            </a:r>
            <a:r>
              <a:rPr lang="en-US" sz="1600" b="1" dirty="0"/>
              <a:t>ensure consumers effectuate coverage </a:t>
            </a:r>
            <a:r>
              <a:rPr lang="en-US" sz="1600" dirty="0"/>
              <a:t>during new enrollment and renewal.</a:t>
            </a:r>
          </a:p>
        </p:txBody>
      </p:sp>
      <p:sp>
        <p:nvSpPr>
          <p:cNvPr id="5" name="Slide Number Placeholder 4">
            <a:extLst>
              <a:ext uri="{FF2B5EF4-FFF2-40B4-BE49-F238E27FC236}">
                <a16:creationId xmlns:a16="http://schemas.microsoft.com/office/drawing/2014/main" id="{6EB54F4F-34DE-4987-A989-E66987A70BF7}"/>
              </a:ext>
            </a:extLst>
          </p:cNvPr>
          <p:cNvSpPr>
            <a:spLocks noGrp="1"/>
          </p:cNvSpPr>
          <p:nvPr>
            <p:ph type="sldNum" sz="quarter" idx="4"/>
          </p:nvPr>
        </p:nvSpPr>
        <p:spPr/>
        <p:txBody>
          <a:bodyPr/>
          <a:lstStyle/>
          <a:p>
            <a:fld id="{C8146628-1A01-9741-8A8B-916D51547CC7}" type="slidenum">
              <a:rPr lang="en-US" smtClean="0"/>
              <a:pPr/>
              <a:t>17</a:t>
            </a:fld>
            <a:endParaRPr lang="en-US" dirty="0"/>
          </a:p>
        </p:txBody>
      </p:sp>
    </p:spTree>
    <p:extLst>
      <p:ext uri="{BB962C8B-B14F-4D97-AF65-F5344CB8AC3E}">
        <p14:creationId xmlns:p14="http://schemas.microsoft.com/office/powerpoint/2010/main" val="407960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Grant Awards: Contract &amp; Amount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1803164" y="887435"/>
            <a:ext cx="6890051" cy="1686463"/>
          </a:xfrm>
          <a:prstGeom prst="roundRect">
            <a:avLst/>
          </a:prstGeom>
          <a:ln>
            <a:solidFill>
              <a:srgbClr val="DCB626"/>
            </a:solidFill>
          </a:ln>
        </p:spPr>
        <p:txBody>
          <a:bodyPr>
            <a:noAutofit/>
          </a:bodyPr>
          <a:lstStyle/>
          <a:p>
            <a:pPr>
              <a:lnSpc>
                <a:spcPct val="120000"/>
              </a:lnSpc>
              <a:spcAft>
                <a:spcPts val="600"/>
              </a:spcAft>
            </a:pPr>
            <a:r>
              <a:rPr lang="en-US" sz="1400" dirty="0"/>
              <a:t>The </a:t>
            </a:r>
            <a:r>
              <a:rPr lang="en-US" sz="1400" u="sng" dirty="0"/>
              <a:t>grant contract </a:t>
            </a:r>
            <a:r>
              <a:rPr lang="en-US" sz="1400" dirty="0"/>
              <a:t>award period is from </a:t>
            </a:r>
            <a:r>
              <a:rPr lang="en-US" sz="1400" b="1" dirty="0"/>
              <a:t>July 1, 2019 through June 30, 2022</a:t>
            </a:r>
            <a:r>
              <a:rPr lang="en-US" sz="1400" dirty="0"/>
              <a:t>. </a:t>
            </a:r>
          </a:p>
          <a:p>
            <a:pPr>
              <a:lnSpc>
                <a:spcPct val="120000"/>
              </a:lnSpc>
              <a:spcAft>
                <a:spcPts val="600"/>
              </a:spcAft>
            </a:pPr>
            <a:r>
              <a:rPr lang="en-US" sz="1400" dirty="0"/>
              <a:t>The total grant funding amount for these three-year period cannot exceed $19.5M.</a:t>
            </a:r>
          </a:p>
          <a:p>
            <a:pPr>
              <a:lnSpc>
                <a:spcPct val="120000"/>
              </a:lnSpc>
              <a:spcAft>
                <a:spcPts val="600"/>
              </a:spcAft>
            </a:pPr>
            <a:r>
              <a:rPr lang="en-US" sz="1400" dirty="0"/>
              <a:t>Grant </a:t>
            </a:r>
            <a:r>
              <a:rPr lang="en-US" sz="1400" b="1" dirty="0"/>
              <a:t>contracts</a:t>
            </a:r>
            <a:r>
              <a:rPr lang="en-US" sz="1400" dirty="0"/>
              <a:t> awarded under this RFA may be renewed, upon approval by the Board, for two 1-year extensions. </a:t>
            </a:r>
          </a:p>
        </p:txBody>
      </p:sp>
      <p:sp>
        <p:nvSpPr>
          <p:cNvPr id="5" name="Rectangle: Rounded Corners 4">
            <a:extLst>
              <a:ext uri="{FF2B5EF4-FFF2-40B4-BE49-F238E27FC236}">
                <a16:creationId xmlns:a16="http://schemas.microsoft.com/office/drawing/2014/main" id="{61245D8F-CA1D-4C14-A8C2-E78A471E320B}"/>
              </a:ext>
            </a:extLst>
          </p:cNvPr>
          <p:cNvSpPr/>
          <p:nvPr/>
        </p:nvSpPr>
        <p:spPr>
          <a:xfrm>
            <a:off x="316196" y="844944"/>
            <a:ext cx="1486968" cy="1726806"/>
          </a:xfrm>
          <a:prstGeom prst="roundRect">
            <a:avLst/>
          </a:prstGeom>
          <a:solidFill>
            <a:srgbClr val="DCB626"/>
          </a:solidFill>
          <a:ln>
            <a:solidFill>
              <a:srgbClr val="DCB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Grant </a:t>
            </a:r>
            <a:r>
              <a:rPr lang="en-US" sz="1600" b="1" dirty="0">
                <a:solidFill>
                  <a:srgbClr val="554D56"/>
                </a:solidFill>
                <a:latin typeface="Arial" panose="020B0604020202020204" pitchFamily="34" charset="0"/>
                <a:cs typeface="Arial" panose="020B0604020202020204" pitchFamily="34" charset="0"/>
              </a:rPr>
              <a:t>Contract </a:t>
            </a:r>
            <a:r>
              <a:rPr lang="en-US" sz="1600" b="1" dirty="0">
                <a:latin typeface="Arial" panose="020B0604020202020204" pitchFamily="34" charset="0"/>
                <a:cs typeface="Arial" panose="020B0604020202020204" pitchFamily="34" charset="0"/>
              </a:rPr>
              <a:t>Period Fiscal Years: </a:t>
            </a:r>
          </a:p>
          <a:p>
            <a:pPr algn="ctr"/>
            <a:r>
              <a:rPr lang="en-US" sz="1600" b="1" dirty="0">
                <a:solidFill>
                  <a:srgbClr val="554D56"/>
                </a:solidFill>
                <a:latin typeface="Arial" panose="020B0604020202020204" pitchFamily="34" charset="0"/>
                <a:cs typeface="Arial" panose="020B0604020202020204" pitchFamily="34" charset="0"/>
              </a:rPr>
              <a:t>2019-22</a:t>
            </a:r>
          </a:p>
        </p:txBody>
      </p:sp>
      <p:sp>
        <p:nvSpPr>
          <p:cNvPr id="6" name="Rectangle: Rounded Corners 5">
            <a:extLst>
              <a:ext uri="{FF2B5EF4-FFF2-40B4-BE49-F238E27FC236}">
                <a16:creationId xmlns:a16="http://schemas.microsoft.com/office/drawing/2014/main" id="{B4817793-75EC-4EFE-943C-12E60ECB19D7}"/>
              </a:ext>
            </a:extLst>
          </p:cNvPr>
          <p:cNvSpPr/>
          <p:nvPr/>
        </p:nvSpPr>
        <p:spPr>
          <a:xfrm>
            <a:off x="1732659" y="2764492"/>
            <a:ext cx="6890050" cy="1918602"/>
          </a:xfrm>
          <a:prstGeom prst="roundRect">
            <a:avLst/>
          </a:prstGeom>
          <a:ln>
            <a:solidFill>
              <a:srgbClr val="19B9CA"/>
            </a:solidFill>
          </a:ln>
        </p:spPr>
        <p:txBody>
          <a:bodyPr wrap="square">
            <a:noAutofit/>
          </a:bodyPr>
          <a:lstStyle/>
          <a:p>
            <a:pPr marL="173831" indent="-173831" defTabSz="685783">
              <a:lnSpc>
                <a:spcPct val="120000"/>
              </a:lnSpc>
              <a:spcAft>
                <a:spcPts val="600"/>
              </a:spcAft>
              <a:buFont typeface="Arial" pitchFamily="34" charset="0"/>
              <a:buChar char="•"/>
            </a:pPr>
            <a:r>
              <a:rPr lang="en-US" sz="1400" dirty="0">
                <a:solidFill>
                  <a:srgbClr val="554D56"/>
                </a:solidFill>
                <a:latin typeface="Arial" pitchFamily="34" charset="0"/>
                <a:cs typeface="Arial" pitchFamily="34" charset="0"/>
              </a:rPr>
              <a:t>The </a:t>
            </a:r>
            <a:r>
              <a:rPr lang="en-US" sz="1400" u="sng" dirty="0">
                <a:solidFill>
                  <a:srgbClr val="554D56"/>
                </a:solidFill>
                <a:latin typeface="Arial" pitchFamily="34" charset="0"/>
                <a:cs typeface="Arial" pitchFamily="34" charset="0"/>
              </a:rPr>
              <a:t>grant amount </a:t>
            </a:r>
            <a:r>
              <a:rPr lang="en-US" sz="1400" dirty="0">
                <a:solidFill>
                  <a:srgbClr val="554D56"/>
                </a:solidFill>
                <a:latin typeface="Arial" pitchFamily="34" charset="0"/>
                <a:cs typeface="Arial" pitchFamily="34" charset="0"/>
              </a:rPr>
              <a:t>period of </a:t>
            </a:r>
            <a:r>
              <a:rPr lang="en-US" sz="1400" b="1" dirty="0">
                <a:solidFill>
                  <a:srgbClr val="554D56"/>
                </a:solidFill>
                <a:latin typeface="Arial" pitchFamily="34" charset="0"/>
                <a:cs typeface="Arial" pitchFamily="34" charset="0"/>
              </a:rPr>
              <a:t>July 1, 2019 through June 30, 2020.</a:t>
            </a:r>
          </a:p>
          <a:p>
            <a:pPr marL="173831" indent="-173831" defTabSz="685783">
              <a:lnSpc>
                <a:spcPct val="120000"/>
              </a:lnSpc>
              <a:spcAft>
                <a:spcPts val="600"/>
              </a:spcAft>
              <a:buFont typeface="Arial" pitchFamily="34" charset="0"/>
              <a:buChar char="•"/>
            </a:pPr>
            <a:r>
              <a:rPr lang="en-US" sz="1400" dirty="0">
                <a:solidFill>
                  <a:srgbClr val="554D56"/>
                </a:solidFill>
                <a:latin typeface="Arial" pitchFamily="34" charset="0"/>
                <a:cs typeface="Arial" pitchFamily="34" charset="0"/>
              </a:rPr>
              <a:t>The </a:t>
            </a:r>
            <a:r>
              <a:rPr lang="en-US" sz="1400" u="sng" dirty="0">
                <a:solidFill>
                  <a:srgbClr val="554D56"/>
                </a:solidFill>
                <a:latin typeface="Arial" pitchFamily="34" charset="0"/>
                <a:cs typeface="Arial" pitchFamily="34" charset="0"/>
              </a:rPr>
              <a:t>total</a:t>
            </a:r>
            <a:r>
              <a:rPr lang="en-US" sz="1400" dirty="0">
                <a:solidFill>
                  <a:srgbClr val="554D56"/>
                </a:solidFill>
                <a:latin typeface="Arial" pitchFamily="34" charset="0"/>
                <a:cs typeface="Arial" pitchFamily="34" charset="0"/>
              </a:rPr>
              <a:t> grant funding amount for FY 2019-20 cannot exceed $6.5M. </a:t>
            </a:r>
          </a:p>
          <a:p>
            <a:pPr marL="173831" indent="-173831" defTabSz="685783">
              <a:lnSpc>
                <a:spcPct val="120000"/>
              </a:lnSpc>
              <a:spcAft>
                <a:spcPts val="600"/>
              </a:spcAft>
              <a:buFont typeface="Arial" pitchFamily="34" charset="0"/>
              <a:buChar char="•"/>
            </a:pPr>
            <a:r>
              <a:rPr lang="en-US" sz="1400" dirty="0">
                <a:solidFill>
                  <a:srgbClr val="554D56"/>
                </a:solidFill>
                <a:latin typeface="Arial" pitchFamily="34" charset="0"/>
                <a:cs typeface="Arial" pitchFamily="34" charset="0"/>
              </a:rPr>
              <a:t>Grant amounts per entity can range from $50,000 to $500,000 in $25,000 increments.</a:t>
            </a:r>
          </a:p>
          <a:p>
            <a:pPr marL="173831" indent="-173831" defTabSz="685783">
              <a:lnSpc>
                <a:spcPct val="120000"/>
              </a:lnSpc>
              <a:spcAft>
                <a:spcPts val="600"/>
              </a:spcAft>
              <a:buFont typeface="Arial" pitchFamily="34" charset="0"/>
              <a:buChar char="•"/>
            </a:pPr>
            <a:r>
              <a:rPr lang="en-US" sz="1400" dirty="0">
                <a:solidFill>
                  <a:srgbClr val="554D56"/>
                </a:solidFill>
                <a:latin typeface="Arial" pitchFamily="34" charset="0"/>
                <a:cs typeface="Arial" pitchFamily="34" charset="0"/>
              </a:rPr>
              <a:t>Grant contract </a:t>
            </a:r>
            <a:r>
              <a:rPr lang="en-US" sz="1400" b="1" dirty="0">
                <a:solidFill>
                  <a:srgbClr val="554D56"/>
                </a:solidFill>
                <a:latin typeface="Arial" pitchFamily="34" charset="0"/>
                <a:cs typeface="Arial" pitchFamily="34" charset="0"/>
              </a:rPr>
              <a:t>amounts</a:t>
            </a:r>
            <a:r>
              <a:rPr lang="en-US" sz="1400" dirty="0">
                <a:solidFill>
                  <a:srgbClr val="554D56"/>
                </a:solidFill>
                <a:latin typeface="Arial" pitchFamily="34" charset="0"/>
                <a:cs typeface="Arial" pitchFamily="34" charset="0"/>
              </a:rPr>
              <a:t> for the extension periods of FY 2020-21 and 2021-22 will be determined by the Board each state Fiscal Year (FY)</a:t>
            </a:r>
          </a:p>
        </p:txBody>
      </p:sp>
      <p:sp>
        <p:nvSpPr>
          <p:cNvPr id="7" name="Rectangle: Rounded Corners 6">
            <a:extLst>
              <a:ext uri="{FF2B5EF4-FFF2-40B4-BE49-F238E27FC236}">
                <a16:creationId xmlns:a16="http://schemas.microsoft.com/office/drawing/2014/main" id="{ACF17F49-2659-4AF5-A84F-4FBC5117297F}"/>
              </a:ext>
            </a:extLst>
          </p:cNvPr>
          <p:cNvSpPr/>
          <p:nvPr/>
        </p:nvSpPr>
        <p:spPr>
          <a:xfrm>
            <a:off x="316195" y="2724149"/>
            <a:ext cx="1427147" cy="1958945"/>
          </a:xfrm>
          <a:prstGeom prst="roundRect">
            <a:avLst/>
          </a:prstGeom>
          <a:solidFill>
            <a:srgbClr val="19B9CA"/>
          </a:solidFill>
          <a:ln>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Grant </a:t>
            </a:r>
            <a:r>
              <a:rPr lang="en-US" sz="1600" b="1" dirty="0">
                <a:solidFill>
                  <a:srgbClr val="554D56"/>
                </a:solidFill>
                <a:latin typeface="Arial" panose="020B0604020202020204" pitchFamily="34" charset="0"/>
                <a:cs typeface="Arial" panose="020B0604020202020204" pitchFamily="34" charset="0"/>
              </a:rPr>
              <a:t>Amount </a:t>
            </a:r>
            <a:r>
              <a:rPr lang="en-US" sz="1600" b="1" dirty="0">
                <a:latin typeface="Arial" panose="020B0604020202020204" pitchFamily="34" charset="0"/>
                <a:cs typeface="Arial" panose="020B0604020202020204" pitchFamily="34" charset="0"/>
              </a:rPr>
              <a:t>Period </a:t>
            </a:r>
          </a:p>
          <a:p>
            <a:pPr algn="ctr"/>
            <a:r>
              <a:rPr lang="en-US" sz="1600" b="1" dirty="0">
                <a:latin typeface="Arial" panose="020B0604020202020204" pitchFamily="34" charset="0"/>
                <a:cs typeface="Arial" panose="020B0604020202020204" pitchFamily="34" charset="0"/>
              </a:rPr>
              <a:t>Fiscal Year:</a:t>
            </a:r>
          </a:p>
          <a:p>
            <a:pPr algn="ctr"/>
            <a:r>
              <a:rPr lang="en-US" sz="1600" b="1" dirty="0">
                <a:solidFill>
                  <a:srgbClr val="554D56"/>
                </a:solidFill>
                <a:latin typeface="Arial" panose="020B0604020202020204" pitchFamily="34" charset="0"/>
                <a:cs typeface="Arial" panose="020B0604020202020204" pitchFamily="34" charset="0"/>
              </a:rPr>
              <a:t>2019-20</a:t>
            </a:r>
          </a:p>
        </p:txBody>
      </p:sp>
      <p:sp>
        <p:nvSpPr>
          <p:cNvPr id="8" name="Slide Number Placeholder 7">
            <a:extLst>
              <a:ext uri="{FF2B5EF4-FFF2-40B4-BE49-F238E27FC236}">
                <a16:creationId xmlns:a16="http://schemas.microsoft.com/office/drawing/2014/main" id="{D5481A9C-50C3-452E-AEA8-A835D2BA33E6}"/>
              </a:ext>
            </a:extLst>
          </p:cNvPr>
          <p:cNvSpPr>
            <a:spLocks noGrp="1"/>
          </p:cNvSpPr>
          <p:nvPr>
            <p:ph type="sldNum" sz="quarter" idx="4"/>
          </p:nvPr>
        </p:nvSpPr>
        <p:spPr/>
        <p:txBody>
          <a:bodyPr/>
          <a:lstStyle/>
          <a:p>
            <a:fld id="{C8146628-1A01-9741-8A8B-916D51547CC7}" type="slidenum">
              <a:rPr lang="en-US" smtClean="0"/>
              <a:pPr/>
              <a:t>18</a:t>
            </a:fld>
            <a:endParaRPr lang="en-US" dirty="0"/>
          </a:p>
        </p:txBody>
      </p:sp>
    </p:spTree>
    <p:extLst>
      <p:ext uri="{BB962C8B-B14F-4D97-AF65-F5344CB8AC3E}">
        <p14:creationId xmlns:p14="http://schemas.microsoft.com/office/powerpoint/2010/main" val="36858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729023"/>
            <a:ext cx="8686800" cy="581022"/>
          </a:xfrm>
        </p:spPr>
        <p:txBody>
          <a:bodyPr/>
          <a:lstStyle/>
          <a:p>
            <a:r>
              <a:rPr lang="en-US" sz="2400" dirty="0"/>
              <a:t>2019-2022 Navigator Program</a:t>
            </a:r>
            <a:br>
              <a:rPr lang="en-US" sz="2400" dirty="0"/>
            </a:br>
            <a:r>
              <a:rPr lang="en-US" sz="2400" dirty="0">
                <a:solidFill>
                  <a:srgbClr val="19B9CA"/>
                </a:solidFill>
              </a:rPr>
              <a:t>Request for Application (RFA #2018-16) Webinar</a:t>
            </a:r>
          </a:p>
        </p:txBody>
      </p:sp>
      <p:sp>
        <p:nvSpPr>
          <p:cNvPr id="5" name="Subtitle 4"/>
          <p:cNvSpPr>
            <a:spLocks noGrp="1"/>
          </p:cNvSpPr>
          <p:nvPr>
            <p:ph type="subTitle" idx="1"/>
          </p:nvPr>
        </p:nvSpPr>
        <p:spPr>
          <a:xfrm>
            <a:off x="228600" y="4324171"/>
            <a:ext cx="8686800" cy="482929"/>
          </a:xfrm>
        </p:spPr>
        <p:txBody>
          <a:bodyPr/>
          <a:lstStyle/>
          <a:p>
            <a:r>
              <a:rPr lang="en-US" sz="1200" dirty="0"/>
              <a:t>The webinar will begin at 10 a.m. Please call in for audio. All participant phone lines will be muted during the webinar.</a:t>
            </a:r>
          </a:p>
          <a:p>
            <a:pPr>
              <a:spcBef>
                <a:spcPts val="600"/>
              </a:spcBef>
            </a:pPr>
            <a:r>
              <a:rPr lang="en-US" sz="1200" dirty="0"/>
              <a:t> </a:t>
            </a:r>
            <a:r>
              <a:rPr lang="en-US" sz="1200" b="1" i="1" dirty="0"/>
              <a:t>Please use the webinar chat feature to submit questions. </a:t>
            </a:r>
          </a:p>
        </p:txBody>
      </p:sp>
      <p:sp>
        <p:nvSpPr>
          <p:cNvPr id="2" name="Rectangle 1">
            <a:extLst>
              <a:ext uri="{FF2B5EF4-FFF2-40B4-BE49-F238E27FC236}">
                <a16:creationId xmlns:a16="http://schemas.microsoft.com/office/drawing/2014/main" id="{5019B272-B961-4803-AE53-D8B8AFA64C0D}"/>
              </a:ext>
            </a:extLst>
          </p:cNvPr>
          <p:cNvSpPr/>
          <p:nvPr/>
        </p:nvSpPr>
        <p:spPr>
          <a:xfrm>
            <a:off x="2196269" y="3864784"/>
            <a:ext cx="4814540" cy="307777"/>
          </a:xfrm>
          <a:prstGeom prst="rect">
            <a:avLst/>
          </a:prstGeom>
        </p:spPr>
        <p:txBody>
          <a:bodyPr wrap="square">
            <a:spAutoFit/>
          </a:bodyPr>
          <a:lstStyle/>
          <a:p>
            <a:pPr algn="ctr"/>
            <a:r>
              <a:rPr lang="en-US" sz="1400" dirty="0">
                <a:solidFill>
                  <a:srgbClr val="554D56"/>
                </a:solidFill>
                <a:latin typeface="Arial" panose="020B0604020202020204" pitchFamily="34" charset="0"/>
                <a:cs typeface="Arial" panose="020B0604020202020204" pitchFamily="34" charset="0"/>
              </a:rPr>
              <a:t>April 9, 2019 – 10 AM to 12 PM PST </a:t>
            </a:r>
          </a:p>
        </p:txBody>
      </p:sp>
    </p:spTree>
    <p:extLst>
      <p:ext uri="{BB962C8B-B14F-4D97-AF65-F5344CB8AC3E}">
        <p14:creationId xmlns:p14="http://schemas.microsoft.com/office/powerpoint/2010/main" val="374233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B54-CD19-43BF-A05D-BF819CE54452}"/>
              </a:ext>
            </a:extLst>
          </p:cNvPr>
          <p:cNvSpPr>
            <a:spLocks noGrp="1"/>
          </p:cNvSpPr>
          <p:nvPr>
            <p:ph type="title"/>
          </p:nvPr>
        </p:nvSpPr>
        <p:spPr>
          <a:xfrm>
            <a:off x="228604" y="2141316"/>
            <a:ext cx="8686800" cy="672302"/>
          </a:xfrm>
        </p:spPr>
        <p:txBody>
          <a:bodyPr>
            <a:noAutofit/>
          </a:bodyPr>
          <a:lstStyle/>
          <a:p>
            <a:pPr algn="ctr"/>
            <a:r>
              <a:rPr lang="en-US" sz="3200" dirty="0"/>
              <a:t>Core Funding Goals</a:t>
            </a:r>
            <a:endParaRPr lang="en-US" sz="2800" dirty="0"/>
          </a:p>
        </p:txBody>
      </p:sp>
      <p:sp>
        <p:nvSpPr>
          <p:cNvPr id="3" name="Slide Number Placeholder 2">
            <a:extLst>
              <a:ext uri="{FF2B5EF4-FFF2-40B4-BE49-F238E27FC236}">
                <a16:creationId xmlns:a16="http://schemas.microsoft.com/office/drawing/2014/main" id="{CC922D62-E8B4-4557-ACB6-6B27028A6E33}"/>
              </a:ext>
            </a:extLst>
          </p:cNvPr>
          <p:cNvSpPr>
            <a:spLocks noGrp="1"/>
          </p:cNvSpPr>
          <p:nvPr>
            <p:ph type="sldNum" sz="quarter" idx="4"/>
          </p:nvPr>
        </p:nvSpPr>
        <p:spPr/>
        <p:txBody>
          <a:bodyPr/>
          <a:lstStyle/>
          <a:p>
            <a:fld id="{C8146628-1A01-9741-8A8B-916D51547CC7}" type="slidenum">
              <a:rPr lang="en-US" smtClean="0"/>
              <a:pPr/>
              <a:t>19</a:t>
            </a:fld>
            <a:endParaRPr lang="en-US" dirty="0"/>
          </a:p>
        </p:txBody>
      </p:sp>
    </p:spTree>
    <p:extLst>
      <p:ext uri="{BB962C8B-B14F-4D97-AF65-F5344CB8AC3E}">
        <p14:creationId xmlns:p14="http://schemas.microsoft.com/office/powerpoint/2010/main" val="18488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Grant Funding: Core and Optional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316196" y="1196409"/>
            <a:ext cx="8377019" cy="1488553"/>
          </a:xfrm>
          <a:prstGeom prst="roundRect">
            <a:avLst/>
          </a:prstGeom>
          <a:ln>
            <a:solidFill>
              <a:srgbClr val="DCB626"/>
            </a:solidFill>
          </a:ln>
        </p:spPr>
        <p:txBody>
          <a:bodyPr>
            <a:noAutofit/>
          </a:bodyPr>
          <a:lstStyle/>
          <a:p>
            <a:pPr>
              <a:lnSpc>
                <a:spcPct val="120000"/>
              </a:lnSpc>
              <a:spcAft>
                <a:spcPts val="600"/>
              </a:spcAft>
            </a:pPr>
            <a:r>
              <a:rPr lang="en-US" sz="1600" b="1" dirty="0"/>
              <a:t>Primary geographic</a:t>
            </a:r>
            <a:r>
              <a:rPr lang="en-US" sz="1600" dirty="0"/>
              <a:t>: building statewide access to enrollment assistance and sustaining a network of Navigator organizations.</a:t>
            </a:r>
          </a:p>
          <a:p>
            <a:pPr>
              <a:lnSpc>
                <a:spcPct val="120000"/>
              </a:lnSpc>
              <a:spcAft>
                <a:spcPts val="600"/>
              </a:spcAft>
            </a:pPr>
            <a:r>
              <a:rPr lang="en-US" sz="1600" b="1" dirty="0"/>
              <a:t>Target populations:  </a:t>
            </a:r>
            <a:r>
              <a:rPr lang="en-US" sz="1600" dirty="0"/>
              <a:t>hard to reach, subsidy-eligible uninsured populations, and populations that face barriers to enrollment</a:t>
            </a:r>
          </a:p>
        </p:txBody>
      </p:sp>
      <p:sp>
        <p:nvSpPr>
          <p:cNvPr id="5" name="Rectangle: Rounded Corners 4">
            <a:extLst>
              <a:ext uri="{FF2B5EF4-FFF2-40B4-BE49-F238E27FC236}">
                <a16:creationId xmlns:a16="http://schemas.microsoft.com/office/drawing/2014/main" id="{61245D8F-CA1D-4C14-A8C2-E78A471E320B}"/>
              </a:ext>
            </a:extLst>
          </p:cNvPr>
          <p:cNvSpPr/>
          <p:nvPr/>
        </p:nvSpPr>
        <p:spPr>
          <a:xfrm>
            <a:off x="316195" y="810760"/>
            <a:ext cx="5443670" cy="385650"/>
          </a:xfrm>
          <a:prstGeom prst="roundRect">
            <a:avLst/>
          </a:prstGeom>
          <a:solidFill>
            <a:srgbClr val="554D56"/>
          </a:solidFill>
          <a:ln>
            <a:solidFill>
              <a:srgbClr val="DCB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b="1" dirty="0">
                <a:latin typeface="Arial" panose="020B0604020202020204" pitchFamily="34" charset="0"/>
                <a:cs typeface="Arial" panose="020B0604020202020204" pitchFamily="34" charset="0"/>
              </a:rPr>
              <a:t>Core Funding – Performance-based Model </a:t>
            </a:r>
            <a:endParaRPr lang="en-US" b="1" dirty="0">
              <a:solidFill>
                <a:srgbClr val="554D56"/>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429F185-794B-4859-BAED-C60A91CD88E8}"/>
              </a:ext>
            </a:extLst>
          </p:cNvPr>
          <p:cNvGrpSpPr/>
          <p:nvPr/>
        </p:nvGrpSpPr>
        <p:grpSpPr>
          <a:xfrm>
            <a:off x="316195" y="2842299"/>
            <a:ext cx="8377018" cy="1772426"/>
            <a:chOff x="316195" y="2576523"/>
            <a:chExt cx="8306514" cy="2106571"/>
          </a:xfrm>
        </p:grpSpPr>
        <p:sp>
          <p:nvSpPr>
            <p:cNvPr id="6" name="Rectangle: Rounded Corners 5">
              <a:extLst>
                <a:ext uri="{FF2B5EF4-FFF2-40B4-BE49-F238E27FC236}">
                  <a16:creationId xmlns:a16="http://schemas.microsoft.com/office/drawing/2014/main" id="{B4817793-75EC-4EFE-943C-12E60ECB19D7}"/>
                </a:ext>
              </a:extLst>
            </p:cNvPr>
            <p:cNvSpPr/>
            <p:nvPr/>
          </p:nvSpPr>
          <p:spPr>
            <a:xfrm>
              <a:off x="316196" y="3034878"/>
              <a:ext cx="8306513" cy="1648216"/>
            </a:xfrm>
            <a:prstGeom prst="roundRect">
              <a:avLst/>
            </a:prstGeom>
            <a:ln>
              <a:solidFill>
                <a:srgbClr val="19B9CA"/>
              </a:solidFill>
            </a:ln>
          </p:spPr>
          <p:txBody>
            <a:bodyPr wrap="square">
              <a:noAutofit/>
            </a:bodyPr>
            <a:lstStyle/>
            <a:p>
              <a:pPr marL="173831" indent="-173831" defTabSz="685783">
                <a:lnSpc>
                  <a:spcPct val="120000"/>
                </a:lnSpc>
                <a:spcAft>
                  <a:spcPts val="600"/>
                </a:spcAft>
                <a:buFont typeface="Arial" pitchFamily="34" charset="0"/>
                <a:buChar char="•"/>
              </a:pPr>
              <a:r>
                <a:rPr lang="en-US" sz="1600" b="1" dirty="0">
                  <a:solidFill>
                    <a:srgbClr val="554D56"/>
                  </a:solidFill>
                  <a:latin typeface="Arial" pitchFamily="34" charset="0"/>
                  <a:cs typeface="Arial" pitchFamily="34" charset="0"/>
                </a:rPr>
                <a:t>Distinct geographic: </a:t>
              </a:r>
              <a:r>
                <a:rPr lang="en-US" sz="1600" u="sng" dirty="0">
                  <a:solidFill>
                    <a:srgbClr val="554D56"/>
                  </a:solidFill>
                  <a:latin typeface="Arial" pitchFamily="34" charset="0"/>
                  <a:cs typeface="Arial" pitchFamily="34" charset="0"/>
                </a:rPr>
                <a:t>four</a:t>
              </a:r>
              <a:r>
                <a:rPr lang="en-US" sz="1600" dirty="0">
                  <a:solidFill>
                    <a:srgbClr val="554D56"/>
                  </a:solidFill>
                  <a:latin typeface="Arial" pitchFamily="34" charset="0"/>
                  <a:cs typeface="Arial" pitchFamily="34" charset="0"/>
                </a:rPr>
                <a:t> meta-regions identified with 37 zip codes </a:t>
              </a:r>
            </a:p>
            <a:p>
              <a:pPr marL="173831" indent="-173831" defTabSz="685783">
                <a:lnSpc>
                  <a:spcPct val="120000"/>
                </a:lnSpc>
                <a:spcAft>
                  <a:spcPts val="600"/>
                </a:spcAft>
                <a:buFont typeface="Arial" pitchFamily="34" charset="0"/>
                <a:buChar char="•"/>
              </a:pPr>
              <a:r>
                <a:rPr lang="en-US" sz="1600" b="1" dirty="0">
                  <a:solidFill>
                    <a:srgbClr val="554D56"/>
                  </a:solidFill>
                  <a:latin typeface="Arial" pitchFamily="34" charset="0"/>
                  <a:cs typeface="Arial" pitchFamily="34" charset="0"/>
                </a:rPr>
                <a:t>Distinct populations: </a:t>
              </a:r>
              <a:r>
                <a:rPr lang="en-US" sz="1600" dirty="0">
                  <a:solidFill>
                    <a:srgbClr val="554D56"/>
                  </a:solidFill>
                  <a:latin typeface="Arial" pitchFamily="34" charset="0"/>
                  <a:cs typeface="Arial" pitchFamily="34" charset="0"/>
                </a:rPr>
                <a:t>populations that exceed 1,000 people and are outside of a 15-minute drive from a current Navigator grant entity or a Certified Application Counselor entity location. </a:t>
              </a:r>
              <a:endParaRPr lang="en-US" sz="1400" dirty="0">
                <a:solidFill>
                  <a:srgbClr val="554D56"/>
                </a:solidFill>
                <a:latin typeface="Arial" pitchFamily="34" charset="0"/>
                <a:cs typeface="Arial" pitchFamily="34" charset="0"/>
              </a:endParaRPr>
            </a:p>
          </p:txBody>
        </p:sp>
        <p:sp>
          <p:nvSpPr>
            <p:cNvPr id="7" name="Rectangle: Rounded Corners 6">
              <a:extLst>
                <a:ext uri="{FF2B5EF4-FFF2-40B4-BE49-F238E27FC236}">
                  <a16:creationId xmlns:a16="http://schemas.microsoft.com/office/drawing/2014/main" id="{ACF17F49-2659-4AF5-A84F-4FBC5117297F}"/>
                </a:ext>
              </a:extLst>
            </p:cNvPr>
            <p:cNvSpPr/>
            <p:nvPr/>
          </p:nvSpPr>
          <p:spPr>
            <a:xfrm>
              <a:off x="316195" y="2576523"/>
              <a:ext cx="4805327" cy="458354"/>
            </a:xfrm>
            <a:prstGeom prst="roundRect">
              <a:avLst/>
            </a:prstGeom>
            <a:solidFill>
              <a:srgbClr val="554D56"/>
            </a:solidFill>
            <a:ln>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2. Targeted Area Pilot Funding (Optional)</a:t>
              </a:r>
              <a:endParaRPr lang="en-US" b="1" dirty="0">
                <a:solidFill>
                  <a:srgbClr val="554D56"/>
                </a:solidFill>
                <a:latin typeface="Arial" panose="020B0604020202020204" pitchFamily="34" charset="0"/>
                <a:cs typeface="Arial" panose="020B0604020202020204" pitchFamily="34" charset="0"/>
              </a:endParaRPr>
            </a:p>
          </p:txBody>
        </p:sp>
      </p:grpSp>
      <p:sp>
        <p:nvSpPr>
          <p:cNvPr id="8" name="Slide Number Placeholder 7">
            <a:extLst>
              <a:ext uri="{FF2B5EF4-FFF2-40B4-BE49-F238E27FC236}">
                <a16:creationId xmlns:a16="http://schemas.microsoft.com/office/drawing/2014/main" id="{979780DB-32B2-4B6F-AB78-5DC017BB6757}"/>
              </a:ext>
            </a:extLst>
          </p:cNvPr>
          <p:cNvSpPr>
            <a:spLocks noGrp="1"/>
          </p:cNvSpPr>
          <p:nvPr>
            <p:ph type="sldNum" sz="quarter" idx="4"/>
          </p:nvPr>
        </p:nvSpPr>
        <p:spPr/>
        <p:txBody>
          <a:bodyPr/>
          <a:lstStyle/>
          <a:p>
            <a:fld id="{C8146628-1A01-9741-8A8B-916D51547CC7}" type="slidenum">
              <a:rPr lang="en-US" smtClean="0"/>
              <a:pPr/>
              <a:t>20</a:t>
            </a:fld>
            <a:endParaRPr lang="en-US" dirty="0"/>
          </a:p>
        </p:txBody>
      </p:sp>
    </p:spTree>
    <p:extLst>
      <p:ext uri="{BB962C8B-B14F-4D97-AF65-F5344CB8AC3E}">
        <p14:creationId xmlns:p14="http://schemas.microsoft.com/office/powerpoint/2010/main" val="89479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137163"/>
            <a:ext cx="8686800" cy="603618"/>
          </a:xfrm>
        </p:spPr>
        <p:txBody>
          <a:bodyPr/>
          <a:lstStyle/>
          <a:p>
            <a:r>
              <a:rPr lang="en-US" sz="2800" cap="none" dirty="0"/>
              <a:t>Effectuated Enrollment and Renewal Goals</a:t>
            </a:r>
          </a:p>
        </p:txBody>
      </p:sp>
      <p:graphicFrame>
        <p:nvGraphicFramePr>
          <p:cNvPr id="4" name="Table 3">
            <a:extLst>
              <a:ext uri="{FF2B5EF4-FFF2-40B4-BE49-F238E27FC236}">
                <a16:creationId xmlns:a16="http://schemas.microsoft.com/office/drawing/2014/main" id="{61A10BD9-3EB2-47C4-A48A-97D76D303B8E}"/>
              </a:ext>
            </a:extLst>
          </p:cNvPr>
          <p:cNvGraphicFramePr>
            <a:graphicFrameLocks noGrp="1"/>
          </p:cNvGraphicFramePr>
          <p:nvPr>
            <p:extLst>
              <p:ext uri="{D42A27DB-BD31-4B8C-83A1-F6EECF244321}">
                <p14:modId xmlns:p14="http://schemas.microsoft.com/office/powerpoint/2010/main" val="403021941"/>
              </p:ext>
            </p:extLst>
          </p:nvPr>
        </p:nvGraphicFramePr>
        <p:xfrm>
          <a:off x="393539" y="689836"/>
          <a:ext cx="8283374" cy="4084320"/>
        </p:xfrm>
        <a:graphic>
          <a:graphicData uri="http://schemas.openxmlformats.org/drawingml/2006/table">
            <a:tbl>
              <a:tblPr firstRow="1" firstCol="1" bandRow="1">
                <a:tableStyleId>{5FD0F851-EC5A-4D38-B0AD-8093EC10F338}</a:tableStyleId>
              </a:tblPr>
              <a:tblGrid>
                <a:gridCol w="3173213">
                  <a:extLst>
                    <a:ext uri="{9D8B030D-6E8A-4147-A177-3AD203B41FA5}">
                      <a16:colId xmlns:a16="http://schemas.microsoft.com/office/drawing/2014/main" val="3140164938"/>
                    </a:ext>
                  </a:extLst>
                </a:gridCol>
                <a:gridCol w="2351655">
                  <a:extLst>
                    <a:ext uri="{9D8B030D-6E8A-4147-A177-3AD203B41FA5}">
                      <a16:colId xmlns:a16="http://schemas.microsoft.com/office/drawing/2014/main" val="3205501694"/>
                    </a:ext>
                  </a:extLst>
                </a:gridCol>
                <a:gridCol w="2758506">
                  <a:extLst>
                    <a:ext uri="{9D8B030D-6E8A-4147-A177-3AD203B41FA5}">
                      <a16:colId xmlns:a16="http://schemas.microsoft.com/office/drawing/2014/main" val="3811561434"/>
                    </a:ext>
                  </a:extLst>
                </a:gridCol>
              </a:tblGrid>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Grant Amount</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Goal</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Cost Per Effectuation</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46114691"/>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$50,000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286</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667692481"/>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$75,000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429</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3141801580"/>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$100,000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571</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739140871"/>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$125,000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714</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3801262678"/>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$150,000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857</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4220510696"/>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784265301"/>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$200,000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1,143</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73019207"/>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$225,000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1,286</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3400990795"/>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$250,000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1,429</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058325677"/>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$275,000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1,571</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4084397077"/>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$300,000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1,714</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2875378685"/>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$325,000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1,857</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2670236906"/>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$350,000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66276941"/>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$375,000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2,143</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4100953595"/>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$400,000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2,286</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2649062851"/>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$425,000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2,429</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36817793"/>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$450,000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2,571</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554250117"/>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$475,000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2,714</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1642978043"/>
                  </a:ext>
                </a:extLst>
              </a:tr>
              <a:tr h="184814">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$500,000</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lvl="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2,857</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tc>
                  <a:txBody>
                    <a:bodyPr/>
                    <a:lstStyle/>
                    <a:p>
                      <a:pPr marL="0" marR="0" algn="ctr">
                        <a:spcBef>
                          <a:spcPts val="200"/>
                        </a:spcBef>
                        <a:spcAft>
                          <a:spcPts val="200"/>
                        </a:spcAft>
                      </a:pPr>
                      <a:r>
                        <a:rPr lang="en-US" sz="1340" dirty="0">
                          <a:solidFill>
                            <a:srgbClr val="554D56"/>
                          </a:solidFill>
                          <a:effectLst/>
                          <a:latin typeface="Arial" panose="020B0604020202020204" pitchFamily="34" charset="0"/>
                          <a:cs typeface="Arial" panose="020B0604020202020204" pitchFamily="34" charset="0"/>
                        </a:rPr>
                        <a:t>$175</a:t>
                      </a:r>
                      <a:endParaRPr lang="en-US" sz="1340" dirty="0">
                        <a:solidFill>
                          <a:srgbClr val="554D56"/>
                        </a:solidFill>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tc>
                <a:extLst>
                  <a:ext uri="{0D108BD9-81ED-4DB2-BD59-A6C34878D82A}">
                    <a16:rowId xmlns:a16="http://schemas.microsoft.com/office/drawing/2014/main" val="2711149610"/>
                  </a:ext>
                </a:extLst>
              </a:tr>
            </a:tbl>
          </a:graphicData>
        </a:graphic>
      </p:graphicFrame>
      <p:sp>
        <p:nvSpPr>
          <p:cNvPr id="9" name="Slide Number Placeholder 8">
            <a:extLst>
              <a:ext uri="{FF2B5EF4-FFF2-40B4-BE49-F238E27FC236}">
                <a16:creationId xmlns:a16="http://schemas.microsoft.com/office/drawing/2014/main" id="{2EF6F98E-50B5-48DD-AAF5-D147AF71E9BD}"/>
              </a:ext>
            </a:extLst>
          </p:cNvPr>
          <p:cNvSpPr>
            <a:spLocks noGrp="1"/>
          </p:cNvSpPr>
          <p:nvPr>
            <p:ph type="sldNum" sz="quarter" idx="4"/>
          </p:nvPr>
        </p:nvSpPr>
        <p:spPr/>
        <p:txBody>
          <a:bodyPr/>
          <a:lstStyle/>
          <a:p>
            <a:fld id="{C8146628-1A01-9741-8A8B-916D51547CC7}" type="slidenum">
              <a:rPr lang="en-US" smtClean="0"/>
              <a:pPr/>
              <a:t>21</a:t>
            </a:fld>
            <a:endParaRPr lang="en-US" dirty="0"/>
          </a:p>
        </p:txBody>
      </p:sp>
    </p:spTree>
    <p:extLst>
      <p:ext uri="{BB962C8B-B14F-4D97-AF65-F5344CB8AC3E}">
        <p14:creationId xmlns:p14="http://schemas.microsoft.com/office/powerpoint/2010/main" val="2021567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137162"/>
            <a:ext cx="8686800" cy="536233"/>
          </a:xfrm>
        </p:spPr>
        <p:txBody>
          <a:bodyPr/>
          <a:lstStyle/>
          <a:p>
            <a:r>
              <a:rPr lang="en-US" sz="2800" cap="none" dirty="0"/>
              <a:t>Effectuated Enrollment and Renewal Goals</a:t>
            </a:r>
          </a:p>
        </p:txBody>
      </p:sp>
      <p:sp>
        <p:nvSpPr>
          <p:cNvPr id="2" name="Content Placeholder 1"/>
          <p:cNvSpPr>
            <a:spLocks noGrp="1"/>
          </p:cNvSpPr>
          <p:nvPr>
            <p:ph type="body" sz="quarter" idx="14"/>
          </p:nvPr>
        </p:nvSpPr>
        <p:spPr>
          <a:xfrm>
            <a:off x="234952" y="821308"/>
            <a:ext cx="8680450" cy="3500883"/>
          </a:xfrm>
        </p:spPr>
        <p:txBody>
          <a:bodyPr>
            <a:noAutofit/>
          </a:bodyPr>
          <a:lstStyle/>
          <a:p>
            <a:pPr>
              <a:spcAft>
                <a:spcPts val="1600"/>
              </a:spcAft>
            </a:pPr>
            <a:r>
              <a:rPr lang="en-US" sz="1600" dirty="0"/>
              <a:t>Year over year, Covered California policy changes and decisions may result in changes to effectuated enrollment goals (e.g., the Fiscal Year 2019-20 $175 Cost Per Effectuation basis of the grant award tier amounts is based on a declining market enrollment trend). Should new affordability measures or a return of the individual mandate penalty cause the enrollment trend to increase, Covered California will reevaluate the Cost Per Effectuation basis and adjust it to reflect the prevailing market trends.</a:t>
            </a:r>
          </a:p>
          <a:p>
            <a:pPr>
              <a:spcAft>
                <a:spcPts val="1600"/>
              </a:spcAft>
            </a:pPr>
            <a:r>
              <a:rPr lang="en-US" sz="1600" dirty="0"/>
              <a:t>Covered California strongly encourages cost-effective proposals that are likely to achieve significant enrollment of eligible consumers in Covered California Health Plans. </a:t>
            </a:r>
          </a:p>
          <a:p>
            <a:pPr>
              <a:spcAft>
                <a:spcPts val="1600"/>
              </a:spcAft>
            </a:pPr>
            <a:r>
              <a:rPr lang="en-US" sz="1600" dirty="0"/>
              <a:t>Applicants are encouraged, but not required to utilize these figures as guidelines in defining their grant proposals and proposed enrollment and renewal goals.</a:t>
            </a:r>
          </a:p>
        </p:txBody>
      </p:sp>
      <p:sp>
        <p:nvSpPr>
          <p:cNvPr id="5" name="Slide Number Placeholder 4">
            <a:extLst>
              <a:ext uri="{FF2B5EF4-FFF2-40B4-BE49-F238E27FC236}">
                <a16:creationId xmlns:a16="http://schemas.microsoft.com/office/drawing/2014/main" id="{E4DE11BC-E41D-4FFF-8ECA-48A4D438A544}"/>
              </a:ext>
            </a:extLst>
          </p:cNvPr>
          <p:cNvSpPr>
            <a:spLocks noGrp="1"/>
          </p:cNvSpPr>
          <p:nvPr>
            <p:ph type="sldNum" sz="quarter" idx="4"/>
          </p:nvPr>
        </p:nvSpPr>
        <p:spPr/>
        <p:txBody>
          <a:bodyPr/>
          <a:lstStyle/>
          <a:p>
            <a:fld id="{C8146628-1A01-9741-8A8B-916D51547CC7}" type="slidenum">
              <a:rPr lang="en-US" smtClean="0"/>
              <a:pPr/>
              <a:t>22</a:t>
            </a:fld>
            <a:endParaRPr lang="en-US" dirty="0"/>
          </a:p>
        </p:txBody>
      </p:sp>
    </p:spTree>
    <p:extLst>
      <p:ext uri="{BB962C8B-B14F-4D97-AF65-F5344CB8AC3E}">
        <p14:creationId xmlns:p14="http://schemas.microsoft.com/office/powerpoint/2010/main" val="276780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137162"/>
            <a:ext cx="8686800" cy="536233"/>
          </a:xfrm>
        </p:spPr>
        <p:txBody>
          <a:bodyPr/>
          <a:lstStyle/>
          <a:p>
            <a:r>
              <a:rPr lang="en-US" sz="2800" cap="none" dirty="0"/>
              <a:t>Outreach Activity Goals</a:t>
            </a:r>
          </a:p>
        </p:txBody>
      </p:sp>
      <p:sp>
        <p:nvSpPr>
          <p:cNvPr id="11" name="Rectangle 10">
            <a:extLst>
              <a:ext uri="{FF2B5EF4-FFF2-40B4-BE49-F238E27FC236}">
                <a16:creationId xmlns:a16="http://schemas.microsoft.com/office/drawing/2014/main" id="{88197E98-D196-45B5-9C6B-2C096B6DC797}"/>
              </a:ext>
            </a:extLst>
          </p:cNvPr>
          <p:cNvSpPr/>
          <p:nvPr/>
        </p:nvSpPr>
        <p:spPr>
          <a:xfrm>
            <a:off x="290690" y="665043"/>
            <a:ext cx="5475451" cy="4093428"/>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Navigator grant entities will be assigned outreach expectations based on their Grant Amount Award tier</a:t>
            </a:r>
          </a:p>
          <a:p>
            <a:pPr marL="285750" indent="-285750">
              <a:spcAft>
                <a:spcPts val="600"/>
              </a:spcAft>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Goals and activity points may be adjusted in each contract renewal grant cycle.</a:t>
            </a:r>
          </a:p>
          <a:p>
            <a:pPr marL="285750" indent="-285750">
              <a:spcAft>
                <a:spcPts val="600"/>
              </a:spcAft>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Performance to goal may be used along with enrollment productivity to make decisions on year over year funding adjustments including the decision to terminate grant contract agreements</a:t>
            </a:r>
          </a:p>
          <a:p>
            <a:pPr marL="285750" indent="-285750">
              <a:spcAft>
                <a:spcPts val="600"/>
              </a:spcAft>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Navigator grant entities will earn points throughout the grant award year by participating in, tracking, and reporting various outreach activities as listed in Table 4. Activities that Earn Outreach Points on the next page. </a:t>
            </a:r>
          </a:p>
          <a:p>
            <a:pPr marL="285750" indent="-285750">
              <a:spcAft>
                <a:spcPts val="600"/>
              </a:spcAft>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Grant entities with subcontractors may report on the activities of sub-entities and will be awarded points for activities tracked.  </a:t>
            </a:r>
          </a:p>
        </p:txBody>
      </p:sp>
      <p:sp>
        <p:nvSpPr>
          <p:cNvPr id="12" name="Slide Number Placeholder 11">
            <a:extLst>
              <a:ext uri="{FF2B5EF4-FFF2-40B4-BE49-F238E27FC236}">
                <a16:creationId xmlns:a16="http://schemas.microsoft.com/office/drawing/2014/main" id="{8444175B-4B4E-4A72-AE9D-9E2F16D399AE}"/>
              </a:ext>
            </a:extLst>
          </p:cNvPr>
          <p:cNvSpPr>
            <a:spLocks noGrp="1"/>
          </p:cNvSpPr>
          <p:nvPr>
            <p:ph type="sldNum" sz="quarter" idx="4"/>
          </p:nvPr>
        </p:nvSpPr>
        <p:spPr/>
        <p:txBody>
          <a:bodyPr/>
          <a:lstStyle/>
          <a:p>
            <a:fld id="{C8146628-1A01-9741-8A8B-916D51547CC7}" type="slidenum">
              <a:rPr lang="en-US" smtClean="0"/>
              <a:pPr/>
              <a:t>23</a:t>
            </a:fld>
            <a:endParaRPr lang="en-US" dirty="0"/>
          </a:p>
        </p:txBody>
      </p:sp>
      <p:graphicFrame>
        <p:nvGraphicFramePr>
          <p:cNvPr id="5" name="Table 4">
            <a:extLst>
              <a:ext uri="{FF2B5EF4-FFF2-40B4-BE49-F238E27FC236}">
                <a16:creationId xmlns:a16="http://schemas.microsoft.com/office/drawing/2014/main" id="{A2D3AF7A-B846-4FA4-877C-F0260413F39F}"/>
              </a:ext>
            </a:extLst>
          </p:cNvPr>
          <p:cNvGraphicFramePr>
            <a:graphicFrameLocks noGrp="1"/>
          </p:cNvGraphicFramePr>
          <p:nvPr>
            <p:extLst>
              <p:ext uri="{D42A27DB-BD31-4B8C-83A1-F6EECF244321}">
                <p14:modId xmlns:p14="http://schemas.microsoft.com/office/powerpoint/2010/main" val="1947215704"/>
              </p:ext>
            </p:extLst>
          </p:nvPr>
        </p:nvGraphicFramePr>
        <p:xfrm>
          <a:off x="5828232" y="654246"/>
          <a:ext cx="3025077" cy="4032893"/>
        </p:xfrm>
        <a:graphic>
          <a:graphicData uri="http://schemas.openxmlformats.org/drawingml/2006/table">
            <a:tbl>
              <a:tblPr firstRow="1" firstCol="1" bandRow="1"/>
              <a:tblGrid>
                <a:gridCol w="1563432">
                  <a:extLst>
                    <a:ext uri="{9D8B030D-6E8A-4147-A177-3AD203B41FA5}">
                      <a16:colId xmlns:a16="http://schemas.microsoft.com/office/drawing/2014/main" val="1975672489"/>
                    </a:ext>
                  </a:extLst>
                </a:gridCol>
                <a:gridCol w="1461645">
                  <a:extLst>
                    <a:ext uri="{9D8B030D-6E8A-4147-A177-3AD203B41FA5}">
                      <a16:colId xmlns:a16="http://schemas.microsoft.com/office/drawing/2014/main" val="897819840"/>
                    </a:ext>
                  </a:extLst>
                </a:gridCol>
              </a:tblGrid>
              <a:tr h="193007">
                <a:tc>
                  <a:txBody>
                    <a:bodyPr/>
                    <a:lstStyle/>
                    <a:p>
                      <a:pPr marL="0" marR="0" indent="6350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Grant Amount</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19B9CA"/>
                    </a:solidFill>
                  </a:tcPr>
                </a:tc>
                <a:tc>
                  <a:txBody>
                    <a:bodyPr/>
                    <a:lstStyle/>
                    <a:p>
                      <a:pPr marL="0" marR="0" indent="6350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Outreach Points Goal</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19B9CA"/>
                    </a:solidFill>
                  </a:tcPr>
                </a:tc>
                <a:extLst>
                  <a:ext uri="{0D108BD9-81ED-4DB2-BD59-A6C34878D82A}">
                    <a16:rowId xmlns:a16="http://schemas.microsoft.com/office/drawing/2014/main" val="3267581400"/>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4234131451"/>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2036071251"/>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40663925"/>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22364203"/>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12825769"/>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2180283865"/>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111524394"/>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148</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236570982"/>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584276378"/>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176</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801951652"/>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916190468"/>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193719243"/>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218</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535622536"/>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600528910"/>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246</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513126881"/>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4082520015"/>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168595779"/>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$475,000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288</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4207036834"/>
                  </a:ext>
                </a:extLst>
              </a:tr>
              <a:tr h="193007">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200328651"/>
                  </a:ext>
                </a:extLst>
              </a:tr>
            </a:tbl>
          </a:graphicData>
        </a:graphic>
      </p:graphicFrame>
    </p:spTree>
    <p:extLst>
      <p:ext uri="{BB962C8B-B14F-4D97-AF65-F5344CB8AC3E}">
        <p14:creationId xmlns:p14="http://schemas.microsoft.com/office/powerpoint/2010/main" val="373611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137162"/>
            <a:ext cx="8686800" cy="536233"/>
          </a:xfrm>
        </p:spPr>
        <p:txBody>
          <a:bodyPr/>
          <a:lstStyle/>
          <a:p>
            <a:r>
              <a:rPr lang="en-US" sz="2800" cap="none" dirty="0"/>
              <a:t>Activities that Earn Outreach Points</a:t>
            </a:r>
          </a:p>
        </p:txBody>
      </p:sp>
      <p:sp>
        <p:nvSpPr>
          <p:cNvPr id="8" name="Slide Number Placeholder 7">
            <a:extLst>
              <a:ext uri="{FF2B5EF4-FFF2-40B4-BE49-F238E27FC236}">
                <a16:creationId xmlns:a16="http://schemas.microsoft.com/office/drawing/2014/main" id="{C1EE3417-579E-4B6F-8B63-566418616F9D}"/>
              </a:ext>
            </a:extLst>
          </p:cNvPr>
          <p:cNvSpPr>
            <a:spLocks noGrp="1"/>
          </p:cNvSpPr>
          <p:nvPr>
            <p:ph type="sldNum" sz="quarter" idx="4"/>
          </p:nvPr>
        </p:nvSpPr>
        <p:spPr/>
        <p:txBody>
          <a:bodyPr/>
          <a:lstStyle/>
          <a:p>
            <a:fld id="{C8146628-1A01-9741-8A8B-916D51547CC7}" type="slidenum">
              <a:rPr lang="en-US" smtClean="0"/>
              <a:pPr/>
              <a:t>24</a:t>
            </a:fld>
            <a:endParaRPr lang="en-US" dirty="0"/>
          </a:p>
        </p:txBody>
      </p:sp>
      <p:graphicFrame>
        <p:nvGraphicFramePr>
          <p:cNvPr id="2" name="Table 1">
            <a:extLst>
              <a:ext uri="{FF2B5EF4-FFF2-40B4-BE49-F238E27FC236}">
                <a16:creationId xmlns:a16="http://schemas.microsoft.com/office/drawing/2014/main" id="{2C6A8F3A-6000-414A-B070-844EBEBB6781}"/>
              </a:ext>
            </a:extLst>
          </p:cNvPr>
          <p:cNvGraphicFramePr>
            <a:graphicFrameLocks noGrp="1"/>
          </p:cNvGraphicFramePr>
          <p:nvPr>
            <p:extLst>
              <p:ext uri="{D42A27DB-BD31-4B8C-83A1-F6EECF244321}">
                <p14:modId xmlns:p14="http://schemas.microsoft.com/office/powerpoint/2010/main" val="1928410158"/>
              </p:ext>
            </p:extLst>
          </p:nvPr>
        </p:nvGraphicFramePr>
        <p:xfrm>
          <a:off x="345036" y="679355"/>
          <a:ext cx="8453925" cy="4029699"/>
        </p:xfrm>
        <a:graphic>
          <a:graphicData uri="http://schemas.openxmlformats.org/drawingml/2006/table">
            <a:tbl>
              <a:tblPr firstRow="1" firstCol="1" bandRow="1"/>
              <a:tblGrid>
                <a:gridCol w="1266059">
                  <a:extLst>
                    <a:ext uri="{9D8B030D-6E8A-4147-A177-3AD203B41FA5}">
                      <a16:colId xmlns:a16="http://schemas.microsoft.com/office/drawing/2014/main" val="973026129"/>
                    </a:ext>
                  </a:extLst>
                </a:gridCol>
                <a:gridCol w="770684">
                  <a:extLst>
                    <a:ext uri="{9D8B030D-6E8A-4147-A177-3AD203B41FA5}">
                      <a16:colId xmlns:a16="http://schemas.microsoft.com/office/drawing/2014/main" val="1245329554"/>
                    </a:ext>
                  </a:extLst>
                </a:gridCol>
                <a:gridCol w="6417182">
                  <a:extLst>
                    <a:ext uri="{9D8B030D-6E8A-4147-A177-3AD203B41FA5}">
                      <a16:colId xmlns:a16="http://schemas.microsoft.com/office/drawing/2014/main" val="4270447761"/>
                    </a:ext>
                  </a:extLst>
                </a:gridCol>
              </a:tblGrid>
              <a:tr h="388490">
                <a:tc>
                  <a:txBody>
                    <a:bodyPr/>
                    <a:lstStyle/>
                    <a:p>
                      <a:pPr marL="0" marR="0" algn="ctr">
                        <a:spcBef>
                          <a:spcPts val="600"/>
                        </a:spcBef>
                        <a:spcAft>
                          <a:spcPts val="600"/>
                        </a:spcAft>
                      </a:pPr>
                      <a:r>
                        <a:rPr lang="en-US" sz="12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Category</a:t>
                      </a:r>
                      <a:endPar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19B9CA"/>
                    </a:solidFill>
                  </a:tcPr>
                </a:tc>
                <a:tc>
                  <a:txBody>
                    <a:bodyPr/>
                    <a:lstStyle/>
                    <a:p>
                      <a:pPr marL="0" marR="0" algn="ctr">
                        <a:spcBef>
                          <a:spcPts val="600"/>
                        </a:spcBef>
                        <a:spcAft>
                          <a:spcPts val="600"/>
                        </a:spcAft>
                      </a:pPr>
                      <a:r>
                        <a:rPr lang="en-US" sz="12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Point(s) Earned</a:t>
                      </a:r>
                      <a:endPar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19B9CA"/>
                    </a:solidFill>
                  </a:tcPr>
                </a:tc>
                <a:tc>
                  <a:txBody>
                    <a:bodyPr/>
                    <a:lstStyle/>
                    <a:p>
                      <a:pPr marL="0" marR="0" algn="ctr">
                        <a:spcBef>
                          <a:spcPts val="600"/>
                        </a:spcBef>
                        <a:spcAft>
                          <a:spcPts val="600"/>
                        </a:spcAft>
                      </a:pPr>
                      <a:r>
                        <a:rPr lang="en-US" sz="12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Qualifying Activity</a:t>
                      </a:r>
                      <a:endPar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19B9CA"/>
                    </a:solidFill>
                  </a:tcPr>
                </a:tc>
                <a:extLst>
                  <a:ext uri="{0D108BD9-81ED-4DB2-BD59-A6C34878D82A}">
                    <a16:rowId xmlns:a16="http://schemas.microsoft.com/office/drawing/2014/main" val="1349293598"/>
                  </a:ext>
                </a:extLst>
              </a:tr>
              <a:tr h="467702">
                <a:tc>
                  <a:txBody>
                    <a:bodyPr/>
                    <a:lstStyle/>
                    <a:p>
                      <a:pPr marL="0" marR="0" algn="ctr">
                        <a:spcBef>
                          <a:spcPts val="600"/>
                        </a:spcBef>
                        <a:spcAft>
                          <a:spcPts val="600"/>
                        </a:spcAft>
                      </a:pPr>
                      <a:r>
                        <a:rPr lang="en-US" sz="14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Events</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342892" marR="0" lvl="1" algn="l">
                        <a:spcBef>
                          <a:spcPts val="0"/>
                        </a:spcBef>
                        <a:spcAft>
                          <a:spcPts val="600"/>
                        </a:spcAft>
                      </a:pPr>
                      <a:r>
                        <a:rPr lang="en-US" sz="1100" strike="sng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3 point</a:t>
                      </a: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earned per education or enrollment event logged in the event portal or bi-monthly report </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(Note: office hours do not constitute events)</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438994872"/>
                  </a:ext>
                </a:extLst>
              </a:tr>
              <a:tr h="239321">
                <a:tc>
                  <a:txBody>
                    <a:bodyPr/>
                    <a:lstStyle/>
                    <a:p>
                      <a:pPr marL="0" marR="0" algn="ctr">
                        <a:spcBef>
                          <a:spcPts val="600"/>
                        </a:spcBef>
                        <a:spcAft>
                          <a:spcPts val="600"/>
                        </a:spcAft>
                      </a:pPr>
                      <a:r>
                        <a:rPr lang="en-US" sz="14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Paid Media</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 point earned per $100 spent on advertising promoting Covered California enrollment</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065239887"/>
                  </a:ext>
                </a:extLst>
              </a:tr>
              <a:tr h="239321">
                <a:tc>
                  <a:txBody>
                    <a:bodyPr/>
                    <a:lstStyle/>
                    <a:p>
                      <a:pPr marL="0" marR="0" algn="ctr">
                        <a:spcBef>
                          <a:spcPts val="600"/>
                        </a:spcBef>
                        <a:spcAft>
                          <a:spcPts val="600"/>
                        </a:spcAft>
                      </a:pPr>
                      <a:r>
                        <a:rPr lang="en-US" sz="14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Earned Media</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10 points earned per documented instance of earned media</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836798823"/>
                  </a:ext>
                </a:extLst>
              </a:tr>
              <a:tr h="698022">
                <a:tc>
                  <a:txBody>
                    <a:bodyPr/>
                    <a:lstStyle/>
                    <a:p>
                      <a:pPr marL="0" marR="0" algn="ctr">
                        <a:spcBef>
                          <a:spcPts val="600"/>
                        </a:spcBef>
                        <a:spcAft>
                          <a:spcPts val="600"/>
                        </a:spcAft>
                      </a:pPr>
                      <a:r>
                        <a:rPr lang="en-US" sz="14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Twitter</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 point earned per month wherein 4 tweets are published mentioning Covered California (via in-tweet “@CoveredCA” linked tagging) from an account with at least 1,000 followers </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342892" marR="0" lvl="1" algn="l">
                        <a:spcBef>
                          <a:spcPts val="0"/>
                        </a:spcBef>
                        <a:spcAft>
                          <a:spcPts val="600"/>
                        </a:spcAft>
                      </a:pPr>
                      <a:r>
                        <a:rPr lang="en-US" sz="1100" b="1" i="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(Max 1 point per month per primary Grantee)</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158996440"/>
                  </a:ext>
                </a:extLst>
              </a:tr>
              <a:tr h="628475">
                <a:tc>
                  <a:txBody>
                    <a:bodyPr/>
                    <a:lstStyle/>
                    <a:p>
                      <a:pPr marL="0" marR="0" algn="ctr">
                        <a:spcBef>
                          <a:spcPts val="600"/>
                        </a:spcBef>
                        <a:spcAft>
                          <a:spcPts val="600"/>
                        </a:spcAft>
                      </a:pPr>
                      <a:r>
                        <a:rPr lang="en-US" sz="14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Facebook</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 point earned per month wherein 2 posts are published mentioning Covered California (via in-post “@Covered California” linked tagging) </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Max 1 point per month per primary Grantee)</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64041653"/>
                  </a:ext>
                </a:extLst>
              </a:tr>
              <a:tr h="628475">
                <a:tc>
                  <a:txBody>
                    <a:bodyPr/>
                    <a:lstStyle/>
                    <a:p>
                      <a:pPr marL="0" marR="0" algn="ctr">
                        <a:spcBef>
                          <a:spcPts val="600"/>
                        </a:spcBef>
                        <a:spcAft>
                          <a:spcPts val="600"/>
                        </a:spcAft>
                      </a:pPr>
                      <a:r>
                        <a:rPr lang="en-US" sz="14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Instagram</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 point earned per month wherein 2 posts are published mentioning Covered California (via in-post “@CoveredCA” linked tagging)  </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342892" marR="0" lvl="1" algn="l">
                        <a:spcBef>
                          <a:spcPts val="0"/>
                        </a:spcBef>
                        <a:spcAft>
                          <a:spcPts val="600"/>
                        </a:spcAft>
                      </a:pPr>
                      <a:r>
                        <a:rPr lang="en-US" sz="1100" b="1" i="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(Max 1 point per month per primary Grantee)</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834812498"/>
                  </a:ext>
                </a:extLst>
              </a:tr>
              <a:tr h="628475">
                <a:tc>
                  <a:txBody>
                    <a:bodyPr/>
                    <a:lstStyle/>
                    <a:p>
                      <a:pPr marL="0" marR="0" algn="ctr">
                        <a:spcBef>
                          <a:spcPts val="600"/>
                        </a:spcBef>
                        <a:spcAft>
                          <a:spcPts val="600"/>
                        </a:spcAft>
                      </a:pPr>
                      <a:r>
                        <a:rPr lang="en-US" sz="1400" b="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LinkedIn</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1 point earned per month wherein 2 posts are published mentioning Covered California (via in-post “@Covered California” linked tagging) </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342892" marR="0" lvl="1" algn="l">
                        <a:spcBef>
                          <a:spcPts val="0"/>
                        </a:spcBef>
                        <a:spcAft>
                          <a:spcPts val="600"/>
                        </a:spcAft>
                      </a:pPr>
                      <a:r>
                        <a:rPr lang="en-US" sz="11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Max 1 point per month per primary Grantee)</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46790" marR="4679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431586014"/>
                  </a:ext>
                </a:extLst>
              </a:tr>
            </a:tbl>
          </a:graphicData>
        </a:graphic>
      </p:graphicFrame>
    </p:spTree>
    <p:extLst>
      <p:ext uri="{BB962C8B-B14F-4D97-AF65-F5344CB8AC3E}">
        <p14:creationId xmlns:p14="http://schemas.microsoft.com/office/powerpoint/2010/main" val="504001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B54-CD19-43BF-A05D-BF819CE54452}"/>
              </a:ext>
            </a:extLst>
          </p:cNvPr>
          <p:cNvSpPr>
            <a:spLocks noGrp="1"/>
          </p:cNvSpPr>
          <p:nvPr>
            <p:ph type="title"/>
          </p:nvPr>
        </p:nvSpPr>
        <p:spPr>
          <a:xfrm>
            <a:off x="228604" y="2141316"/>
            <a:ext cx="8686800" cy="672302"/>
          </a:xfrm>
        </p:spPr>
        <p:txBody>
          <a:bodyPr>
            <a:noAutofit/>
          </a:bodyPr>
          <a:lstStyle/>
          <a:p>
            <a:pPr algn="ctr"/>
            <a:r>
              <a:rPr lang="en-US" sz="3200" dirty="0"/>
              <a:t>Targeted Area Pilot Funding - Optional </a:t>
            </a:r>
            <a:endParaRPr lang="en-US" sz="2800" dirty="0"/>
          </a:p>
        </p:txBody>
      </p:sp>
      <p:sp>
        <p:nvSpPr>
          <p:cNvPr id="3" name="Slide Number Placeholder 2">
            <a:extLst>
              <a:ext uri="{FF2B5EF4-FFF2-40B4-BE49-F238E27FC236}">
                <a16:creationId xmlns:a16="http://schemas.microsoft.com/office/drawing/2014/main" id="{42B0E081-8A82-4368-B9ED-A75593D1312A}"/>
              </a:ext>
            </a:extLst>
          </p:cNvPr>
          <p:cNvSpPr>
            <a:spLocks noGrp="1"/>
          </p:cNvSpPr>
          <p:nvPr>
            <p:ph type="sldNum" sz="quarter" idx="4"/>
          </p:nvPr>
        </p:nvSpPr>
        <p:spPr/>
        <p:txBody>
          <a:bodyPr/>
          <a:lstStyle/>
          <a:p>
            <a:fld id="{C8146628-1A01-9741-8A8B-916D51547CC7}" type="slidenum">
              <a:rPr lang="en-US" smtClean="0"/>
              <a:pPr/>
              <a:t>25</a:t>
            </a:fld>
            <a:endParaRPr lang="en-US" dirty="0"/>
          </a:p>
        </p:txBody>
      </p:sp>
    </p:spTree>
    <p:extLst>
      <p:ext uri="{BB962C8B-B14F-4D97-AF65-F5344CB8AC3E}">
        <p14:creationId xmlns:p14="http://schemas.microsoft.com/office/powerpoint/2010/main" val="2467771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137162"/>
            <a:ext cx="8686800" cy="536233"/>
          </a:xfrm>
        </p:spPr>
        <p:txBody>
          <a:bodyPr/>
          <a:lstStyle/>
          <a:p>
            <a:r>
              <a:rPr lang="en-US" sz="2800" cap="none" dirty="0"/>
              <a:t>Targeted Area Pilot Funding - Optional </a:t>
            </a:r>
          </a:p>
        </p:txBody>
      </p:sp>
      <p:sp>
        <p:nvSpPr>
          <p:cNvPr id="5" name="Rectangle 4">
            <a:extLst>
              <a:ext uri="{FF2B5EF4-FFF2-40B4-BE49-F238E27FC236}">
                <a16:creationId xmlns:a16="http://schemas.microsoft.com/office/drawing/2014/main" id="{404457F3-FB60-45CC-8ED3-28D5284AED19}"/>
              </a:ext>
            </a:extLst>
          </p:cNvPr>
          <p:cNvSpPr/>
          <p:nvPr/>
        </p:nvSpPr>
        <p:spPr>
          <a:xfrm>
            <a:off x="338244" y="725727"/>
            <a:ext cx="8467509" cy="4001095"/>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Organization must apply for the core funding in order to apply for this optional funding. </a:t>
            </a:r>
          </a:p>
          <a:p>
            <a:pPr marL="285750"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Up to four $25,000 awards may be funded for one grant entity per region to target with outreach, education, and enrollment events and activities for the 2019-20 agreement term.</a:t>
            </a:r>
          </a:p>
          <a:p>
            <a:pPr marL="285750"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Selections for these awards will be limited to organizations who were selected for core funding, and these awards will be made in addition to core funding grant amount awards. </a:t>
            </a:r>
          </a:p>
          <a:p>
            <a:pPr marL="285750"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The four awards may be made to separate entities, or multiple awards may be issued to the same entity, depending on evaluation of the application. </a:t>
            </a:r>
          </a:p>
          <a:p>
            <a:pPr marL="285750"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Performance in the specified zip codes will be evaluated throughout the grant term year, and continuation of the pilot and funding will be contingent on results meeting appropriate cost per acquisition targets.</a:t>
            </a:r>
          </a:p>
        </p:txBody>
      </p:sp>
      <p:sp>
        <p:nvSpPr>
          <p:cNvPr id="7" name="Slide Number Placeholder 6">
            <a:extLst>
              <a:ext uri="{FF2B5EF4-FFF2-40B4-BE49-F238E27FC236}">
                <a16:creationId xmlns:a16="http://schemas.microsoft.com/office/drawing/2014/main" id="{1C075682-1700-450E-8A9C-C23A6B28EB8A}"/>
              </a:ext>
            </a:extLst>
          </p:cNvPr>
          <p:cNvSpPr>
            <a:spLocks noGrp="1"/>
          </p:cNvSpPr>
          <p:nvPr>
            <p:ph type="sldNum" sz="quarter" idx="4"/>
          </p:nvPr>
        </p:nvSpPr>
        <p:spPr/>
        <p:txBody>
          <a:bodyPr/>
          <a:lstStyle/>
          <a:p>
            <a:fld id="{C8146628-1A01-9741-8A8B-916D51547CC7}" type="slidenum">
              <a:rPr lang="en-US" smtClean="0"/>
              <a:pPr/>
              <a:t>26</a:t>
            </a:fld>
            <a:endParaRPr lang="en-US" dirty="0"/>
          </a:p>
        </p:txBody>
      </p:sp>
    </p:spTree>
    <p:extLst>
      <p:ext uri="{BB962C8B-B14F-4D97-AF65-F5344CB8AC3E}">
        <p14:creationId xmlns:p14="http://schemas.microsoft.com/office/powerpoint/2010/main" val="3496271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137162"/>
            <a:ext cx="8686800" cy="536233"/>
          </a:xfrm>
        </p:spPr>
        <p:txBody>
          <a:bodyPr/>
          <a:lstStyle/>
          <a:p>
            <a:r>
              <a:rPr lang="en-US" sz="2800" cap="none" dirty="0"/>
              <a:t>Targeted Area Pilot Funding - Optional </a:t>
            </a:r>
          </a:p>
        </p:txBody>
      </p:sp>
      <p:sp>
        <p:nvSpPr>
          <p:cNvPr id="6" name="Rectangle 5">
            <a:extLst>
              <a:ext uri="{FF2B5EF4-FFF2-40B4-BE49-F238E27FC236}">
                <a16:creationId xmlns:a16="http://schemas.microsoft.com/office/drawing/2014/main" id="{CE279F4A-FB0E-41AA-8B88-B91EA5B0D492}"/>
              </a:ext>
            </a:extLst>
          </p:cNvPr>
          <p:cNvSpPr/>
          <p:nvPr/>
        </p:nvSpPr>
        <p:spPr>
          <a:xfrm>
            <a:off x="338243" y="1331967"/>
            <a:ext cx="3979113" cy="2492990"/>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a:solidFill>
                  <a:srgbClr val="554D56"/>
                </a:solidFill>
                <a:latin typeface="Arial" panose="020B0604020202020204" pitchFamily="34" charset="0"/>
                <a:cs typeface="Arial" panose="020B0604020202020204" pitchFamily="34" charset="0"/>
              </a:rPr>
              <a:t>Meta-Region </a:t>
            </a:r>
            <a:r>
              <a:rPr lang="en-US" b="1" dirty="0">
                <a:solidFill>
                  <a:srgbClr val="19B9CA"/>
                </a:solidFill>
                <a:latin typeface="Arial" panose="020B0604020202020204" pitchFamily="34" charset="0"/>
                <a:cs typeface="Arial" panose="020B0604020202020204" pitchFamily="34" charset="0"/>
              </a:rPr>
              <a:t>1. Yosemite</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10 Zip Codes</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46,091 </a:t>
            </a:r>
          </a:p>
          <a:p>
            <a:pPr lvl="1">
              <a:spcAft>
                <a:spcPts val="600"/>
              </a:spcAft>
            </a:pPr>
            <a:endParaRPr lang="en-US" dirty="0">
              <a:solidFill>
                <a:srgbClr val="554D5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b="1" dirty="0">
                <a:solidFill>
                  <a:srgbClr val="554D56"/>
                </a:solidFill>
                <a:latin typeface="Arial" panose="020B0604020202020204" pitchFamily="34" charset="0"/>
                <a:cs typeface="Arial" panose="020B0604020202020204" pitchFamily="34" charset="0"/>
              </a:rPr>
              <a:t>Meta-Region 2. </a:t>
            </a:r>
            <a:r>
              <a:rPr lang="en-US" b="1" dirty="0">
                <a:solidFill>
                  <a:srgbClr val="19B9CA"/>
                </a:solidFill>
                <a:latin typeface="Arial" panose="020B0604020202020204" pitchFamily="34" charset="0"/>
                <a:cs typeface="Arial" panose="020B0604020202020204" pitchFamily="34" charset="0"/>
              </a:rPr>
              <a:t>San Bernardino</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8 Zip Codes</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34,885</a:t>
            </a:r>
          </a:p>
        </p:txBody>
      </p:sp>
      <p:sp>
        <p:nvSpPr>
          <p:cNvPr id="2" name="Rectangle 1">
            <a:extLst>
              <a:ext uri="{FF2B5EF4-FFF2-40B4-BE49-F238E27FC236}">
                <a16:creationId xmlns:a16="http://schemas.microsoft.com/office/drawing/2014/main" id="{5A9FE194-6CB4-41FE-B0D8-69D7B1A5911E}"/>
              </a:ext>
            </a:extLst>
          </p:cNvPr>
          <p:cNvSpPr/>
          <p:nvPr/>
        </p:nvSpPr>
        <p:spPr>
          <a:xfrm>
            <a:off x="4571999" y="1325255"/>
            <a:ext cx="4088757" cy="2492990"/>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a:solidFill>
                  <a:srgbClr val="554D56"/>
                </a:solidFill>
                <a:latin typeface="Arial" panose="020B0604020202020204" pitchFamily="34" charset="0"/>
                <a:cs typeface="Arial" panose="020B0604020202020204" pitchFamily="34" charset="0"/>
              </a:rPr>
              <a:t>Meta-Region 3. </a:t>
            </a:r>
            <a:r>
              <a:rPr lang="en-US" b="1" dirty="0">
                <a:solidFill>
                  <a:srgbClr val="19B9CA"/>
                </a:solidFill>
                <a:latin typeface="Arial" panose="020B0604020202020204" pitchFamily="34" charset="0"/>
                <a:cs typeface="Arial" panose="020B0604020202020204" pitchFamily="34" charset="0"/>
              </a:rPr>
              <a:t>North of Redding</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8 Zip Codes</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26,270</a:t>
            </a:r>
          </a:p>
          <a:p>
            <a:pPr lvl="1">
              <a:spcAft>
                <a:spcPts val="600"/>
              </a:spcAft>
            </a:pPr>
            <a:endParaRPr lang="en-US" dirty="0">
              <a:solidFill>
                <a:srgbClr val="554D5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b="1" dirty="0">
                <a:solidFill>
                  <a:srgbClr val="554D56"/>
                </a:solidFill>
                <a:latin typeface="Arial" panose="020B0604020202020204" pitchFamily="34" charset="0"/>
                <a:cs typeface="Arial" panose="020B0604020202020204" pitchFamily="34" charset="0"/>
              </a:rPr>
              <a:t>Meta-Region 4. </a:t>
            </a:r>
            <a:r>
              <a:rPr lang="en-US" b="1" dirty="0">
                <a:solidFill>
                  <a:srgbClr val="19B9CA"/>
                </a:solidFill>
                <a:latin typeface="Arial" panose="020B0604020202020204" pitchFamily="34" charset="0"/>
                <a:cs typeface="Arial" panose="020B0604020202020204" pitchFamily="34" charset="0"/>
              </a:rPr>
              <a:t>Sierra Foothills</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11 Zip Codes</a:t>
            </a:r>
          </a:p>
          <a:p>
            <a:pPr marL="742950" lvl="1" indent="-285750">
              <a:spcAft>
                <a:spcPts val="600"/>
              </a:spcAft>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47,630</a:t>
            </a:r>
          </a:p>
        </p:txBody>
      </p:sp>
      <p:sp>
        <p:nvSpPr>
          <p:cNvPr id="7" name="Slide Number Placeholder 6">
            <a:extLst>
              <a:ext uri="{FF2B5EF4-FFF2-40B4-BE49-F238E27FC236}">
                <a16:creationId xmlns:a16="http://schemas.microsoft.com/office/drawing/2014/main" id="{C811E8AE-D378-4776-8ADA-D1020DA65FE0}"/>
              </a:ext>
            </a:extLst>
          </p:cNvPr>
          <p:cNvSpPr>
            <a:spLocks noGrp="1"/>
          </p:cNvSpPr>
          <p:nvPr>
            <p:ph type="sldNum" sz="quarter" idx="4"/>
          </p:nvPr>
        </p:nvSpPr>
        <p:spPr/>
        <p:txBody>
          <a:bodyPr/>
          <a:lstStyle/>
          <a:p>
            <a:fld id="{C8146628-1A01-9741-8A8B-916D51547CC7}" type="slidenum">
              <a:rPr lang="en-US" smtClean="0"/>
              <a:pPr/>
              <a:t>27</a:t>
            </a:fld>
            <a:endParaRPr lang="en-US" dirty="0"/>
          </a:p>
        </p:txBody>
      </p:sp>
    </p:spTree>
    <p:extLst>
      <p:ext uri="{BB962C8B-B14F-4D97-AF65-F5344CB8AC3E}">
        <p14:creationId xmlns:p14="http://schemas.microsoft.com/office/powerpoint/2010/main" val="419947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a:xfrm>
            <a:off x="228599" y="241005"/>
            <a:ext cx="8686800" cy="528610"/>
          </a:xfrm>
        </p:spPr>
        <p:txBody>
          <a:bodyPr>
            <a:normAutofit/>
          </a:bodyPr>
          <a:lstStyle/>
          <a:p>
            <a:r>
              <a:rPr lang="en-US" sz="2800" dirty="0"/>
              <a:t>Payment Schedule </a:t>
            </a:r>
          </a:p>
        </p:txBody>
      </p:sp>
      <p:graphicFrame>
        <p:nvGraphicFramePr>
          <p:cNvPr id="3" name="Table 2">
            <a:extLst>
              <a:ext uri="{FF2B5EF4-FFF2-40B4-BE49-F238E27FC236}">
                <a16:creationId xmlns:a16="http://schemas.microsoft.com/office/drawing/2014/main" id="{F49F2925-1AD8-4F6A-A243-A5DF36D67851}"/>
              </a:ext>
            </a:extLst>
          </p:cNvPr>
          <p:cNvGraphicFramePr>
            <a:graphicFrameLocks noGrp="1"/>
          </p:cNvGraphicFramePr>
          <p:nvPr>
            <p:extLst>
              <p:ext uri="{D42A27DB-BD31-4B8C-83A1-F6EECF244321}">
                <p14:modId xmlns:p14="http://schemas.microsoft.com/office/powerpoint/2010/main" val="2645417499"/>
              </p:ext>
            </p:extLst>
          </p:nvPr>
        </p:nvGraphicFramePr>
        <p:xfrm>
          <a:off x="711435" y="2912367"/>
          <a:ext cx="7721125" cy="1431158"/>
        </p:xfrm>
        <a:graphic>
          <a:graphicData uri="http://schemas.openxmlformats.org/drawingml/2006/table">
            <a:tbl>
              <a:tblPr firstRow="1" firstCol="1" bandRow="1"/>
              <a:tblGrid>
                <a:gridCol w="2701489">
                  <a:extLst>
                    <a:ext uri="{9D8B030D-6E8A-4147-A177-3AD203B41FA5}">
                      <a16:colId xmlns:a16="http://schemas.microsoft.com/office/drawing/2014/main" val="3820729413"/>
                    </a:ext>
                  </a:extLst>
                </a:gridCol>
                <a:gridCol w="2716581">
                  <a:extLst>
                    <a:ext uri="{9D8B030D-6E8A-4147-A177-3AD203B41FA5}">
                      <a16:colId xmlns:a16="http://schemas.microsoft.com/office/drawing/2014/main" val="2660345851"/>
                    </a:ext>
                  </a:extLst>
                </a:gridCol>
                <a:gridCol w="2303055">
                  <a:extLst>
                    <a:ext uri="{9D8B030D-6E8A-4147-A177-3AD203B41FA5}">
                      <a16:colId xmlns:a16="http://schemas.microsoft.com/office/drawing/2014/main" val="3729194410"/>
                    </a:ext>
                  </a:extLst>
                </a:gridCol>
              </a:tblGrid>
              <a:tr h="262025">
                <a:tc>
                  <a:txBody>
                    <a:bodyPr/>
                    <a:lstStyle/>
                    <a:p>
                      <a:pPr marL="0" marR="0" algn="ctr">
                        <a:lnSpc>
                          <a:spcPct val="107000"/>
                        </a:lnSpc>
                        <a:spcBef>
                          <a:spcPts val="0"/>
                        </a:spcBef>
                        <a:spcAft>
                          <a:spcPts val="0"/>
                        </a:spcAf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Month/Year</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lnSpc>
                          <a:spcPct val="107000"/>
                        </a:lnSpc>
                        <a:spcBef>
                          <a:spcPts val="0"/>
                        </a:spcBef>
                        <a:spcAft>
                          <a:spcPts val="0"/>
                        </a:spcAf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Payment</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lnSpc>
                          <a:spcPct val="107000"/>
                        </a:lnSpc>
                        <a:spcBef>
                          <a:spcPts val="0"/>
                        </a:spcBef>
                        <a:spcAft>
                          <a:spcPts val="0"/>
                        </a:spcAf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 Paid of Award</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extLst>
                  <a:ext uri="{0D108BD9-81ED-4DB2-BD59-A6C34878D82A}">
                    <a16:rowId xmlns:a16="http://schemas.microsoft.com/office/drawing/2014/main" val="555564217"/>
                  </a:ext>
                </a:extLst>
              </a:tr>
              <a:tr h="262025">
                <a:tc>
                  <a:txBody>
                    <a:bodyPr/>
                    <a:lstStyle/>
                    <a:p>
                      <a:pPr marL="0" marR="0" algn="ctr">
                        <a:lnSpc>
                          <a:spcPct val="107000"/>
                        </a:lnSpc>
                        <a:spcBef>
                          <a:spcPts val="0"/>
                        </a:spcBef>
                        <a:spcAft>
                          <a:spcPts val="0"/>
                        </a:spcAft>
                        <a:tabLst>
                          <a:tab pos="228600" algn="l"/>
                        </a:tabLs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July - October 2019*</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20% of award</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20%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499390169"/>
                  </a:ext>
                </a:extLst>
              </a:tr>
              <a:tr h="226777">
                <a:tc>
                  <a:txBody>
                    <a:bodyPr/>
                    <a:lstStyle/>
                    <a:p>
                      <a:pPr marL="0" marR="0" algn="ctr">
                        <a:lnSpc>
                          <a:spcPct val="107000"/>
                        </a:lnSpc>
                        <a:spcBef>
                          <a:spcPts val="0"/>
                        </a:spcBef>
                        <a:spcAft>
                          <a:spcPts val="0"/>
                        </a:spcAft>
                        <a:tabLst>
                          <a:tab pos="228600" algn="l"/>
                        </a:tabLs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December 2019</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20% of award</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40%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910440259"/>
                  </a:ext>
                </a:extLst>
              </a:tr>
              <a:tr h="226777">
                <a:tc>
                  <a:txBody>
                    <a:bodyPr/>
                    <a:lstStyle/>
                    <a:p>
                      <a:pPr marL="0" marR="0" algn="ctr">
                        <a:lnSpc>
                          <a:spcPct val="107000"/>
                        </a:lnSpc>
                        <a:spcBef>
                          <a:spcPts val="0"/>
                        </a:spcBef>
                        <a:spcAft>
                          <a:spcPts val="0"/>
                        </a:spcAft>
                        <a:tabLst>
                          <a:tab pos="228600" algn="l"/>
                        </a:tabLs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February 2020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20% of award</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60%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672968505"/>
                  </a:ext>
                </a:extLst>
              </a:tr>
              <a:tr h="226777">
                <a:tc>
                  <a:txBody>
                    <a:bodyPr/>
                    <a:lstStyle/>
                    <a:p>
                      <a:pPr marL="0" marR="0" algn="ctr">
                        <a:lnSpc>
                          <a:spcPct val="107000"/>
                        </a:lnSpc>
                        <a:spcBef>
                          <a:spcPts val="0"/>
                        </a:spcBef>
                        <a:spcAft>
                          <a:spcPts val="0"/>
                        </a:spcAft>
                        <a:tabLst>
                          <a:tab pos="228600" algn="l"/>
                        </a:tabLs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April 2020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20% of award</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80%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2872162851"/>
                  </a:ext>
                </a:extLst>
              </a:tr>
              <a:tr h="226777">
                <a:tc>
                  <a:txBody>
                    <a:bodyPr/>
                    <a:lstStyle/>
                    <a:p>
                      <a:pPr marL="0" marR="0" algn="ctr">
                        <a:lnSpc>
                          <a:spcPct val="107000"/>
                        </a:lnSpc>
                        <a:spcBef>
                          <a:spcPts val="0"/>
                        </a:spcBef>
                        <a:spcAft>
                          <a:spcPts val="0"/>
                        </a:spcAft>
                        <a:tabLst>
                          <a:tab pos="228600" algn="l"/>
                        </a:tabLst>
                      </a:pPr>
                      <a:r>
                        <a:rPr lang="en-US" sz="1400" b="1" dirty="0">
                          <a:solidFill>
                            <a:srgbClr val="554D56"/>
                          </a:solidFill>
                          <a:effectLst/>
                          <a:latin typeface="Arial" panose="020B0604020202020204" pitchFamily="34" charset="0"/>
                          <a:ea typeface="Calibri" panose="020F0502020204030204" pitchFamily="34" charset="0"/>
                          <a:cs typeface="Arial" panose="020B0604020202020204" pitchFamily="34" charset="0"/>
                        </a:rPr>
                        <a:t>June 2020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20% of award*</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1400" dirty="0">
                          <a:solidFill>
                            <a:srgbClr val="554D56"/>
                          </a:solidFill>
                          <a:effectLst/>
                          <a:latin typeface="Arial" panose="020B0604020202020204" pitchFamily="34" charset="0"/>
                          <a:ea typeface="Calibri" panose="020F0502020204030204" pitchFamily="34" charset="0"/>
                          <a:cs typeface="Arial" panose="020B0604020202020204" pitchFamily="34" charset="0"/>
                        </a:rPr>
                        <a:t>100%**</a:t>
                      </a:r>
                      <a:endParaRPr lang="en-US" sz="14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166003630"/>
                  </a:ext>
                </a:extLst>
              </a:tr>
            </a:tbl>
          </a:graphicData>
        </a:graphic>
      </p:graphicFrame>
      <p:sp>
        <p:nvSpPr>
          <p:cNvPr id="6" name="Rectangle 5">
            <a:extLst>
              <a:ext uri="{FF2B5EF4-FFF2-40B4-BE49-F238E27FC236}">
                <a16:creationId xmlns:a16="http://schemas.microsoft.com/office/drawing/2014/main" id="{35D40DFA-413D-43EF-88A1-9160153CA3FF}"/>
              </a:ext>
            </a:extLst>
          </p:cNvPr>
          <p:cNvSpPr/>
          <p:nvPr/>
        </p:nvSpPr>
        <p:spPr>
          <a:xfrm>
            <a:off x="420879" y="4354768"/>
            <a:ext cx="8302239" cy="415498"/>
          </a:xfrm>
          <a:prstGeom prst="rect">
            <a:avLst/>
          </a:prstGeom>
        </p:spPr>
        <p:txBody>
          <a:bodyPr wrap="square">
            <a:spAutoFit/>
          </a:bodyPr>
          <a:lstStyle/>
          <a:p>
            <a:pPr marL="60325" marR="0">
              <a:spcBef>
                <a:spcPts val="0"/>
              </a:spcBef>
              <a:spcAft>
                <a:spcPts val="0"/>
              </a:spcAft>
            </a:pPr>
            <a:r>
              <a:rPr lang="en-US" sz="1050" dirty="0">
                <a:solidFill>
                  <a:srgbClr val="554D56"/>
                </a:solidFill>
                <a:latin typeface="Arial" panose="020B0604020202020204" pitchFamily="34" charset="0"/>
                <a:ea typeface="Calibri" panose="020F0502020204030204" pitchFamily="34" charset="0"/>
                <a:cs typeface="Times New Roman" panose="02020603050405020304" pitchFamily="18" charset="0"/>
              </a:rPr>
              <a:t>* The month of the first payment is contingent upon execution of the contract agreement and receipt of the grantee’s strategic work plan. </a:t>
            </a:r>
          </a:p>
          <a:p>
            <a:pPr marL="60325" marR="0">
              <a:spcBef>
                <a:spcPts val="0"/>
              </a:spcBef>
              <a:spcAft>
                <a:spcPts val="0"/>
              </a:spcAft>
            </a:pPr>
            <a:r>
              <a:rPr lang="en-US" sz="1050" dirty="0">
                <a:solidFill>
                  <a:srgbClr val="554D56"/>
                </a:solidFill>
                <a:latin typeface="Arial" panose="020B0604020202020204" pitchFamily="34" charset="0"/>
                <a:ea typeface="Calibri" panose="020F0502020204030204" pitchFamily="34" charset="0"/>
                <a:cs typeface="Times New Roman" panose="02020603050405020304" pitchFamily="18" charset="0"/>
              </a:rPr>
              <a:t>** The final payment will be performance adjusted as described above.</a:t>
            </a:r>
            <a:endParaRPr lang="en-US" sz="11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257EB7F-0D2F-4652-BC3C-5ECB9AB2C2D1}"/>
              </a:ext>
            </a:extLst>
          </p:cNvPr>
          <p:cNvSpPr/>
          <p:nvPr/>
        </p:nvSpPr>
        <p:spPr>
          <a:xfrm>
            <a:off x="324740" y="847234"/>
            <a:ext cx="8590657" cy="1923604"/>
          </a:xfrm>
          <a:prstGeom prst="rect">
            <a:avLst/>
          </a:prstGeom>
        </p:spPr>
        <p:txBody>
          <a:bodyPr wrap="square">
            <a:spAutoFit/>
          </a:bodyPr>
          <a:lstStyle/>
          <a:p>
            <a:pPr marR="0" lvl="0">
              <a:spcBef>
                <a:spcPts val="0"/>
              </a:spcBef>
              <a:spcAft>
                <a:spcPts val="600"/>
              </a:spcAft>
            </a:pPr>
            <a:r>
              <a:rPr lang="en-US" sz="1600" b="1" dirty="0">
                <a:solidFill>
                  <a:srgbClr val="554D56"/>
                </a:solidFill>
                <a:latin typeface="Arial" panose="020B0604020202020204" pitchFamily="34" charset="0"/>
                <a:ea typeface="Calibri" panose="020F0502020204030204" pitchFamily="34" charset="0"/>
                <a:cs typeface="Times New Roman" panose="02020603050405020304" pitchFamily="18" charset="0"/>
              </a:rPr>
              <a:t>Five Total Payments </a:t>
            </a:r>
            <a:r>
              <a:rPr lang="en-US" sz="1600" dirty="0">
                <a:solidFill>
                  <a:srgbClr val="554D56"/>
                </a:solidFill>
                <a:latin typeface="Arial" panose="020B0604020202020204" pitchFamily="34" charset="0"/>
                <a:ea typeface="Calibri" panose="020F0502020204030204" pitchFamily="34" charset="0"/>
                <a:cs typeface="Times New Roman" panose="02020603050405020304" pitchFamily="18" charset="0"/>
              </a:rPr>
              <a:t>will be issues throughout the 2019-20 grant funding amount term as follows: </a:t>
            </a:r>
          </a:p>
          <a:p>
            <a:pPr marL="342900" marR="0" lvl="0" indent="-342900">
              <a:spcBef>
                <a:spcPts val="0"/>
              </a:spcBef>
              <a:spcAft>
                <a:spcPts val="600"/>
              </a:spcAft>
              <a:buFont typeface="Symbol" panose="05050102010706020507" pitchFamily="18" charset="2"/>
              <a:buChar char=""/>
            </a:pPr>
            <a:r>
              <a:rPr lang="en-US" sz="1600" b="1" u="sng" dirty="0">
                <a:solidFill>
                  <a:srgbClr val="554D56"/>
                </a:solidFill>
                <a:latin typeface="Arial" panose="020B0604020202020204" pitchFamily="34" charset="0"/>
                <a:ea typeface="Calibri" panose="020F0502020204030204" pitchFamily="34" charset="0"/>
                <a:cs typeface="Times New Roman" panose="02020603050405020304" pitchFamily="18" charset="0"/>
              </a:rPr>
              <a:t>Four</a:t>
            </a:r>
            <a:r>
              <a:rPr lang="en-US" sz="1600" dirty="0">
                <a:solidFill>
                  <a:srgbClr val="554D56"/>
                </a:solidFill>
                <a:latin typeface="Arial" panose="020B0604020202020204" pitchFamily="34" charset="0"/>
                <a:ea typeface="Calibri" panose="020F0502020204030204" pitchFamily="34" charset="0"/>
                <a:cs typeface="Times New Roman" panose="02020603050405020304" pitchFamily="18" charset="0"/>
              </a:rPr>
              <a:t> payments of 20% of award amount</a:t>
            </a:r>
          </a:p>
          <a:p>
            <a:pPr marL="342900" marR="0" lvl="0" indent="-342900">
              <a:spcBef>
                <a:spcPts val="0"/>
              </a:spcBef>
              <a:spcAft>
                <a:spcPts val="600"/>
              </a:spcAft>
              <a:buFont typeface="Symbol" panose="05050102010706020507" pitchFamily="18" charset="2"/>
              <a:buChar char=""/>
            </a:pPr>
            <a:r>
              <a:rPr lang="en-US" sz="1600" b="1" u="sng" dirty="0">
                <a:solidFill>
                  <a:srgbClr val="554D56"/>
                </a:solidFill>
                <a:latin typeface="Arial" panose="020B0604020202020204" pitchFamily="34" charset="0"/>
                <a:ea typeface="Calibri" panose="020F0502020204030204" pitchFamily="34" charset="0"/>
                <a:cs typeface="Times New Roman" panose="02020603050405020304" pitchFamily="18" charset="0"/>
              </a:rPr>
              <a:t>One</a:t>
            </a:r>
            <a:r>
              <a:rPr lang="en-US" sz="1600" dirty="0">
                <a:solidFill>
                  <a:srgbClr val="554D56"/>
                </a:solidFill>
                <a:latin typeface="Arial" panose="020B0604020202020204" pitchFamily="34" charset="0"/>
                <a:ea typeface="Calibri" panose="020F0502020204030204" pitchFamily="34" charset="0"/>
                <a:cs typeface="Times New Roman" panose="02020603050405020304" pitchFamily="18" charset="0"/>
              </a:rPr>
              <a:t> payment of 20% of award amount adjusted by ±$30 per consumer over or under the established effectuated enrollment goal. </a:t>
            </a:r>
          </a:p>
          <a:p>
            <a:pPr marL="800100" lvl="1" indent="-342900">
              <a:spcAft>
                <a:spcPts val="600"/>
              </a:spcAft>
              <a:buFont typeface="Wingdings" panose="05000000000000000000" pitchFamily="2" charset="2"/>
              <a:buChar char="Ø"/>
              <a:tabLst>
                <a:tab pos="228600" algn="l"/>
                <a:tab pos="457200" algn="l"/>
              </a:tabLst>
            </a:pPr>
            <a:r>
              <a:rPr lang="en-US" sz="1200" dirty="0">
                <a:solidFill>
                  <a:srgbClr val="554D56"/>
                </a:solidFill>
                <a:latin typeface="Arial" panose="020B0604020202020204" pitchFamily="34" charset="0"/>
                <a:ea typeface="Calibri" panose="020F0502020204030204" pitchFamily="34" charset="0"/>
                <a:cs typeface="Times New Roman" panose="02020603050405020304" pitchFamily="18" charset="0"/>
              </a:rPr>
              <a:t>For example, if the grantee exceeds goal by 10 consumers, the final payment will be increased by $300.  Conversely, if the grantee falls short of goal by 10 consumers, the final payment will be decreased by $300.</a:t>
            </a:r>
            <a:endPar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A379CED-F9CA-494A-B192-973C3E919E16}"/>
              </a:ext>
            </a:extLst>
          </p:cNvPr>
          <p:cNvSpPr>
            <a:spLocks noGrp="1"/>
          </p:cNvSpPr>
          <p:nvPr>
            <p:ph type="sldNum" sz="quarter" idx="4"/>
          </p:nvPr>
        </p:nvSpPr>
        <p:spPr/>
        <p:txBody>
          <a:bodyPr/>
          <a:lstStyle/>
          <a:p>
            <a:fld id="{C8146628-1A01-9741-8A8B-916D51547CC7}" type="slidenum">
              <a:rPr lang="en-US" smtClean="0"/>
              <a:pPr/>
              <a:t>28</a:t>
            </a:fld>
            <a:endParaRPr lang="en-US" dirty="0"/>
          </a:p>
        </p:txBody>
      </p:sp>
    </p:spTree>
    <p:extLst>
      <p:ext uri="{BB962C8B-B14F-4D97-AF65-F5344CB8AC3E}">
        <p14:creationId xmlns:p14="http://schemas.microsoft.com/office/powerpoint/2010/main" val="70354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Webinar Housekeeping</a:t>
            </a:r>
          </a:p>
        </p:txBody>
      </p:sp>
      <p:graphicFrame>
        <p:nvGraphicFramePr>
          <p:cNvPr id="3" name="Table 2">
            <a:extLst>
              <a:ext uri="{FF2B5EF4-FFF2-40B4-BE49-F238E27FC236}">
                <a16:creationId xmlns:a16="http://schemas.microsoft.com/office/drawing/2014/main" id="{6317D880-15A8-4A8E-AEF6-949D2E48C1B6}"/>
              </a:ext>
            </a:extLst>
          </p:cNvPr>
          <p:cNvGraphicFramePr>
            <a:graphicFrameLocks noGrp="1"/>
          </p:cNvGraphicFramePr>
          <p:nvPr>
            <p:extLst>
              <p:ext uri="{D42A27DB-BD31-4B8C-83A1-F6EECF244321}">
                <p14:modId xmlns:p14="http://schemas.microsoft.com/office/powerpoint/2010/main" val="662814363"/>
              </p:ext>
            </p:extLst>
          </p:nvPr>
        </p:nvGraphicFramePr>
        <p:xfrm>
          <a:off x="384563" y="714340"/>
          <a:ext cx="8530836" cy="3941698"/>
        </p:xfrm>
        <a:graphic>
          <a:graphicData uri="http://schemas.openxmlformats.org/drawingml/2006/table">
            <a:tbl>
              <a:tblPr firstRow="1" bandRow="1">
                <a:tableStyleId>{5FD0F851-EC5A-4D38-B0AD-8093EC10F338}</a:tableStyleId>
              </a:tblPr>
              <a:tblGrid>
                <a:gridCol w="1966179">
                  <a:extLst>
                    <a:ext uri="{9D8B030D-6E8A-4147-A177-3AD203B41FA5}">
                      <a16:colId xmlns:a16="http://schemas.microsoft.com/office/drawing/2014/main" val="1025299797"/>
                    </a:ext>
                  </a:extLst>
                </a:gridCol>
                <a:gridCol w="6564657">
                  <a:extLst>
                    <a:ext uri="{9D8B030D-6E8A-4147-A177-3AD203B41FA5}">
                      <a16:colId xmlns:a16="http://schemas.microsoft.com/office/drawing/2014/main" val="3415355585"/>
                    </a:ext>
                  </a:extLst>
                </a:gridCol>
              </a:tblGrid>
              <a:tr h="869646">
                <a:tc>
                  <a:txBody>
                    <a:bodyPr/>
                    <a:lstStyle/>
                    <a:p>
                      <a:pPr algn="ctr">
                        <a:spcBef>
                          <a:spcPts val="600"/>
                        </a:spcBef>
                        <a:spcAft>
                          <a:spcPts val="600"/>
                        </a:spcAft>
                      </a:pPr>
                      <a:r>
                        <a:rPr lang="en-US" sz="1600" b="1" dirty="0">
                          <a:solidFill>
                            <a:srgbClr val="554D56"/>
                          </a:solidFill>
                          <a:latin typeface="Arial" panose="020B0604020202020204" pitchFamily="34" charset="0"/>
                          <a:cs typeface="Arial" panose="020B0604020202020204" pitchFamily="34" charset="0"/>
                        </a:rPr>
                        <a:t>Webinar Online Content</a:t>
                      </a:r>
                    </a:p>
                  </a:txBody>
                  <a:tcPr anchor="ctr"/>
                </a:tc>
                <a:tc>
                  <a:txBody>
                    <a:bodyPr/>
                    <a:lstStyle/>
                    <a:p>
                      <a:pPr marL="285750" indent="-285750">
                        <a:spcBef>
                          <a:spcPts val="600"/>
                        </a:spcBef>
                        <a:spcAft>
                          <a:spcPts val="600"/>
                        </a:spcAft>
                        <a:buFont typeface="Arial" panose="020B0604020202020204" pitchFamily="34" charset="0"/>
                        <a:buChar char="•"/>
                      </a:pPr>
                      <a:r>
                        <a:rPr lang="en-US" sz="1400" b="0" dirty="0">
                          <a:solidFill>
                            <a:srgbClr val="554D56"/>
                          </a:solidFill>
                          <a:latin typeface="Arial" panose="020B0604020202020204" pitchFamily="34" charset="0"/>
                          <a:cs typeface="Arial" panose="020B0604020202020204" pitchFamily="34" charset="0"/>
                        </a:rPr>
                        <a:t>Click this link: </a:t>
                      </a:r>
                      <a:r>
                        <a:rPr lang="en-US" sz="1400" b="0" dirty="0">
                          <a:solidFill>
                            <a:srgbClr val="554D56"/>
                          </a:solidFill>
                          <a:latin typeface="Arial" panose="020B0604020202020204" pitchFamily="34" charset="0"/>
                          <a:cs typeface="Arial" panose="020B0604020202020204" pitchFamily="34" charset="0"/>
                          <a:hlinkClick r:id="rId3"/>
                        </a:rPr>
                        <a:t>https://hbex.coveredca.com/solicitations/RFA-2018-16/</a:t>
                      </a:r>
                      <a:r>
                        <a:rPr lang="en-US" sz="1400" b="0" dirty="0">
                          <a:solidFill>
                            <a:srgbClr val="554D56"/>
                          </a:solidFill>
                          <a:latin typeface="Arial" panose="020B0604020202020204" pitchFamily="34" charset="0"/>
                          <a:cs typeface="Arial" panose="020B0604020202020204" pitchFamily="34" charset="0"/>
                        </a:rPr>
                        <a:t> to download the slide deck.</a:t>
                      </a:r>
                    </a:p>
                  </a:txBody>
                  <a:tcPr anchor="ctr"/>
                </a:tc>
                <a:extLst>
                  <a:ext uri="{0D108BD9-81ED-4DB2-BD59-A6C34878D82A}">
                    <a16:rowId xmlns:a16="http://schemas.microsoft.com/office/drawing/2014/main" val="3057456379"/>
                  </a:ext>
                </a:extLst>
              </a:tr>
              <a:tr h="792476">
                <a:tc>
                  <a:txBody>
                    <a:bodyPr/>
                    <a:lstStyle/>
                    <a:p>
                      <a:pPr algn="ctr">
                        <a:spcBef>
                          <a:spcPts val="600"/>
                        </a:spcBef>
                        <a:spcAft>
                          <a:spcPts val="600"/>
                        </a:spcAft>
                      </a:pPr>
                      <a:r>
                        <a:rPr lang="en-US" sz="1600" b="1" dirty="0">
                          <a:solidFill>
                            <a:srgbClr val="554D56"/>
                          </a:solidFill>
                          <a:latin typeface="Arial" panose="020B0604020202020204" pitchFamily="34" charset="0"/>
                          <a:cs typeface="Arial" panose="020B0604020202020204" pitchFamily="34" charset="0"/>
                        </a:rPr>
                        <a:t>Technical Difficulties </a:t>
                      </a:r>
                    </a:p>
                  </a:txBody>
                  <a:tcPr anchor="ctr"/>
                </a:tc>
                <a:tc>
                  <a:txBody>
                    <a:bodyPr/>
                    <a:lstStyle/>
                    <a:p>
                      <a:pPr marL="285750" indent="-285750">
                        <a:spcBef>
                          <a:spcPts val="600"/>
                        </a:spcBef>
                        <a:spcAft>
                          <a:spcPts val="600"/>
                        </a:spcAft>
                        <a:buFont typeface="Arial" panose="020B0604020202020204" pitchFamily="34" charset="0"/>
                        <a:buChar char="•"/>
                      </a:pPr>
                      <a:r>
                        <a:rPr lang="en-US" sz="1400" dirty="0">
                          <a:solidFill>
                            <a:srgbClr val="554D56"/>
                          </a:solidFill>
                          <a:latin typeface="Arial" panose="020B0604020202020204" pitchFamily="34" charset="0"/>
                          <a:cs typeface="Arial" panose="020B0604020202020204" pitchFamily="34" charset="0"/>
                        </a:rPr>
                        <a:t>Submit technical difficulty comments/questions via chat feature so we can assist you. </a:t>
                      </a:r>
                    </a:p>
                  </a:txBody>
                  <a:tcPr anchor="ctr"/>
                </a:tc>
                <a:extLst>
                  <a:ext uri="{0D108BD9-81ED-4DB2-BD59-A6C34878D82A}">
                    <a16:rowId xmlns:a16="http://schemas.microsoft.com/office/drawing/2014/main" val="260751555"/>
                  </a:ext>
                </a:extLst>
              </a:tr>
              <a:tr h="1334696">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600" b="1" dirty="0">
                          <a:solidFill>
                            <a:srgbClr val="554D56"/>
                          </a:solidFill>
                          <a:latin typeface="Arial" panose="020B0604020202020204" pitchFamily="34" charset="0"/>
                          <a:cs typeface="Arial" panose="020B0604020202020204" pitchFamily="34" charset="0"/>
                        </a:rPr>
                        <a:t>Q &amp; A</a:t>
                      </a:r>
                    </a:p>
                  </a:txBody>
                  <a:tcPr anchor="ctr"/>
                </a:tc>
                <a:tc>
                  <a:txBody>
                    <a:bodyPr/>
                    <a:lstStyle/>
                    <a:p>
                      <a:pPr marL="285750" indent="-285750">
                        <a:spcBef>
                          <a:spcPts val="600"/>
                        </a:spcBef>
                        <a:spcAft>
                          <a:spcPts val="600"/>
                        </a:spcAft>
                        <a:buFont typeface="Arial" panose="020B0604020202020204" pitchFamily="34" charset="0"/>
                        <a:buChar char="•"/>
                      </a:pPr>
                      <a:r>
                        <a:rPr lang="en-US" sz="1400" dirty="0">
                          <a:solidFill>
                            <a:srgbClr val="554D56"/>
                          </a:solidFill>
                          <a:latin typeface="Arial" panose="020B0604020202020204" pitchFamily="34" charset="0"/>
                          <a:cs typeface="Arial" panose="020B0604020202020204" pitchFamily="34" charset="0"/>
                        </a:rPr>
                        <a:t>We will take time for questions and answers after the presentation. </a:t>
                      </a:r>
                    </a:p>
                    <a:p>
                      <a:pPr marL="285750" indent="-285750">
                        <a:spcBef>
                          <a:spcPts val="600"/>
                        </a:spcBef>
                        <a:spcAft>
                          <a:spcPts val="600"/>
                        </a:spcAft>
                        <a:buFont typeface="Arial" panose="020B0604020202020204" pitchFamily="34" charset="0"/>
                        <a:buChar char="•"/>
                      </a:pPr>
                      <a:r>
                        <a:rPr lang="en-US" sz="1400" dirty="0">
                          <a:solidFill>
                            <a:srgbClr val="554D56"/>
                          </a:solidFill>
                          <a:latin typeface="Arial" panose="020B0604020202020204" pitchFamily="34" charset="0"/>
                          <a:cs typeface="Arial" panose="020B0604020202020204" pitchFamily="34" charset="0"/>
                        </a:rPr>
                        <a:t>Please submit your questions via the chat feature so we can track all questions.</a:t>
                      </a:r>
                    </a:p>
                  </a:txBody>
                  <a:tcPr anchor="ctr"/>
                </a:tc>
                <a:extLst>
                  <a:ext uri="{0D108BD9-81ED-4DB2-BD59-A6C34878D82A}">
                    <a16:rowId xmlns:a16="http://schemas.microsoft.com/office/drawing/2014/main" val="2573531730"/>
                  </a:ext>
                </a:extLst>
              </a:tr>
              <a:tr h="792476">
                <a:tc>
                  <a:txBody>
                    <a:bodyPr/>
                    <a:lstStyle/>
                    <a:p>
                      <a:pPr algn="ctr">
                        <a:spcBef>
                          <a:spcPts val="600"/>
                        </a:spcBef>
                        <a:spcAft>
                          <a:spcPts val="600"/>
                        </a:spcAft>
                      </a:pPr>
                      <a:r>
                        <a:rPr lang="en-US" sz="1600" b="1" dirty="0">
                          <a:solidFill>
                            <a:srgbClr val="554D56"/>
                          </a:solidFill>
                          <a:latin typeface="Arial" panose="020B0604020202020204" pitchFamily="34" charset="0"/>
                          <a:cs typeface="Arial" panose="020B0604020202020204" pitchFamily="34" charset="0"/>
                        </a:rPr>
                        <a:t>Webinar Posting</a:t>
                      </a:r>
                    </a:p>
                  </a:txBody>
                  <a:tcPr anchor="ctr"/>
                </a:tc>
                <a:tc>
                  <a:txBody>
                    <a:bodyPr/>
                    <a:lstStyle/>
                    <a:p>
                      <a:pPr marL="285750" indent="-285750">
                        <a:spcBef>
                          <a:spcPts val="600"/>
                        </a:spcBef>
                        <a:spcAft>
                          <a:spcPts val="600"/>
                        </a:spcAft>
                        <a:buFont typeface="Arial" panose="020B0604020202020204" pitchFamily="34" charset="0"/>
                        <a:buChar char="•"/>
                      </a:pPr>
                      <a:r>
                        <a:rPr lang="en-US" sz="1400" b="0" dirty="0">
                          <a:solidFill>
                            <a:srgbClr val="554D56"/>
                          </a:solidFill>
                          <a:latin typeface="Arial" panose="020B0604020202020204" pitchFamily="34" charset="0"/>
                          <a:cs typeface="Arial" panose="020B0604020202020204" pitchFamily="34" charset="0"/>
                        </a:rPr>
                        <a:t>This webinar is being recorded. Webinar video, slide deck, questions and answers will be posted on our website </a:t>
                      </a:r>
                      <a:r>
                        <a:rPr lang="en-US" sz="1400" b="0" dirty="0">
                          <a:solidFill>
                            <a:srgbClr val="554D56"/>
                          </a:solidFill>
                          <a:latin typeface="Arial" panose="020B0604020202020204" pitchFamily="34" charset="0"/>
                          <a:cs typeface="Arial" panose="020B0604020202020204" pitchFamily="34" charset="0"/>
                          <a:hlinkClick r:id="rId3"/>
                        </a:rPr>
                        <a:t>https://hbex.coveredca.com/solicitations/RFA-2018-16/</a:t>
                      </a:r>
                      <a:r>
                        <a:rPr lang="en-US" sz="1400" b="0" dirty="0">
                          <a:solidFill>
                            <a:srgbClr val="554D56"/>
                          </a:solidFill>
                          <a:latin typeface="Arial" panose="020B0604020202020204" pitchFamily="34" charset="0"/>
                          <a:cs typeface="Arial" panose="020B0604020202020204" pitchFamily="34" charset="0"/>
                        </a:rPr>
                        <a:t> on or before April 20, 2018.</a:t>
                      </a:r>
                    </a:p>
                  </a:txBody>
                  <a:tcPr/>
                </a:tc>
                <a:extLst>
                  <a:ext uri="{0D108BD9-81ED-4DB2-BD59-A6C34878D82A}">
                    <a16:rowId xmlns:a16="http://schemas.microsoft.com/office/drawing/2014/main" val="3839948203"/>
                  </a:ext>
                </a:extLst>
              </a:tr>
            </a:tbl>
          </a:graphicData>
        </a:graphic>
      </p:graphicFrame>
      <p:sp>
        <p:nvSpPr>
          <p:cNvPr id="2" name="Slide Number Placeholder 1">
            <a:extLst>
              <a:ext uri="{FF2B5EF4-FFF2-40B4-BE49-F238E27FC236}">
                <a16:creationId xmlns:a16="http://schemas.microsoft.com/office/drawing/2014/main" id="{ED8FC5DB-C431-4F17-BC7E-C15A7705B401}"/>
              </a:ext>
            </a:extLst>
          </p:cNvPr>
          <p:cNvSpPr>
            <a:spLocks noGrp="1"/>
          </p:cNvSpPr>
          <p:nvPr>
            <p:ph type="sldNum" sz="quarter" idx="4"/>
          </p:nvPr>
        </p:nvSpPr>
        <p:spPr/>
        <p:txBody>
          <a:bodyPr/>
          <a:lstStyle/>
          <a:p>
            <a:fld id="{C8146628-1A01-9741-8A8B-916D51547CC7}" type="slidenum">
              <a:rPr lang="en-US" smtClean="0"/>
              <a:pPr/>
              <a:t>2</a:t>
            </a:fld>
            <a:endParaRPr lang="en-US" dirty="0"/>
          </a:p>
        </p:txBody>
      </p:sp>
    </p:spTree>
    <p:extLst>
      <p:ext uri="{BB962C8B-B14F-4D97-AF65-F5344CB8AC3E}">
        <p14:creationId xmlns:p14="http://schemas.microsoft.com/office/powerpoint/2010/main" val="2705998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Use of Funds</a:t>
            </a:r>
            <a:endParaRPr lang="en-US" sz="3200" dirty="0"/>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Autofit/>
          </a:bodyPr>
          <a:lstStyle/>
          <a:p>
            <a:pPr marL="0" indent="0">
              <a:buNone/>
            </a:pPr>
            <a:r>
              <a:rPr lang="en-US" sz="1600" b="1" dirty="0"/>
              <a:t>Appropriate Use Of Funds:</a:t>
            </a:r>
          </a:p>
          <a:p>
            <a:pPr>
              <a:lnSpc>
                <a:spcPct val="110000"/>
              </a:lnSpc>
              <a:spcAft>
                <a:spcPts val="1600"/>
              </a:spcAft>
            </a:pPr>
            <a:r>
              <a:rPr lang="en-US" sz="1600" dirty="0"/>
              <a:t>Funding must only be used to conduct the Navigator Program activities and services contained within the Agreement. </a:t>
            </a:r>
          </a:p>
          <a:p>
            <a:pPr>
              <a:lnSpc>
                <a:spcPct val="110000"/>
              </a:lnSpc>
              <a:spcAft>
                <a:spcPts val="1600"/>
              </a:spcAft>
            </a:pPr>
            <a:r>
              <a:rPr lang="en-US" sz="1600" dirty="0"/>
              <a:t>Funds are to be used to perform outreach, education, enrollment, post enrollment, and renewal support to Covered California Health Plan eligible consumers.</a:t>
            </a:r>
          </a:p>
          <a:p>
            <a:pPr marL="0" indent="0">
              <a:buNone/>
            </a:pPr>
            <a:r>
              <a:rPr lang="en-US" sz="1600" b="1" dirty="0"/>
              <a:t>Inappropriate Use Of Funds:</a:t>
            </a:r>
          </a:p>
          <a:p>
            <a:pPr>
              <a:lnSpc>
                <a:spcPct val="110000"/>
              </a:lnSpc>
              <a:spcAft>
                <a:spcPts val="1600"/>
              </a:spcAft>
            </a:pPr>
            <a:r>
              <a:rPr lang="en-US" sz="1600" dirty="0"/>
              <a:t>Any acquisitions made with grant funding shall be in compliance with state and federal law. </a:t>
            </a:r>
          </a:p>
          <a:p>
            <a:pPr>
              <a:lnSpc>
                <a:spcPct val="110000"/>
              </a:lnSpc>
              <a:spcAft>
                <a:spcPts val="1600"/>
              </a:spcAft>
            </a:pPr>
            <a:r>
              <a:rPr lang="en-US" sz="1600" dirty="0"/>
              <a:t>The State shall recoup or withhold all or part of a Grantee’s funding for failure to comply with the standards set forth in the Standard Agreement upon which the award was based. </a:t>
            </a:r>
          </a:p>
          <a:p>
            <a:pPr>
              <a:lnSpc>
                <a:spcPct val="120000"/>
              </a:lnSpc>
              <a:spcAft>
                <a:spcPts val="1600"/>
              </a:spcAft>
            </a:pPr>
            <a:r>
              <a:rPr lang="en-US" sz="1600" dirty="0"/>
              <a:t>Navigator Program Grant funds shall not supplant federal, state or private funds allocated to conduct the same or similar work contained within the Standard Agreement.</a:t>
            </a:r>
          </a:p>
        </p:txBody>
      </p:sp>
      <p:sp>
        <p:nvSpPr>
          <p:cNvPr id="5" name="Slide Number Placeholder 4">
            <a:extLst>
              <a:ext uri="{FF2B5EF4-FFF2-40B4-BE49-F238E27FC236}">
                <a16:creationId xmlns:a16="http://schemas.microsoft.com/office/drawing/2014/main" id="{6C00CCC1-1470-4D1A-93DF-B83F32B00035}"/>
              </a:ext>
            </a:extLst>
          </p:cNvPr>
          <p:cNvSpPr>
            <a:spLocks noGrp="1"/>
          </p:cNvSpPr>
          <p:nvPr>
            <p:ph type="sldNum" sz="quarter" idx="4"/>
          </p:nvPr>
        </p:nvSpPr>
        <p:spPr/>
        <p:txBody>
          <a:bodyPr/>
          <a:lstStyle/>
          <a:p>
            <a:fld id="{C8146628-1A01-9741-8A8B-916D51547CC7}" type="slidenum">
              <a:rPr lang="en-US" smtClean="0"/>
              <a:pPr/>
              <a:t>29</a:t>
            </a:fld>
            <a:endParaRPr lang="en-US" dirty="0"/>
          </a:p>
        </p:txBody>
      </p:sp>
    </p:spTree>
    <p:extLst>
      <p:ext uri="{BB962C8B-B14F-4D97-AF65-F5344CB8AC3E}">
        <p14:creationId xmlns:p14="http://schemas.microsoft.com/office/powerpoint/2010/main" val="3137972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a:xfrm>
            <a:off x="228599" y="264752"/>
            <a:ext cx="8686800" cy="632454"/>
          </a:xfrm>
        </p:spPr>
        <p:txBody>
          <a:bodyPr>
            <a:normAutofit/>
          </a:bodyPr>
          <a:lstStyle/>
          <a:p>
            <a:r>
              <a:rPr lang="en-US" sz="2800" dirty="0"/>
              <a:t>Eligible Organizations to Apply</a:t>
            </a:r>
          </a:p>
        </p:txBody>
      </p:sp>
      <p:graphicFrame>
        <p:nvGraphicFramePr>
          <p:cNvPr id="7" name="Table 6">
            <a:extLst>
              <a:ext uri="{FF2B5EF4-FFF2-40B4-BE49-F238E27FC236}">
                <a16:creationId xmlns:a16="http://schemas.microsoft.com/office/drawing/2014/main" id="{C8424FF6-B9D7-4030-B519-1F2F4104A336}"/>
              </a:ext>
            </a:extLst>
          </p:cNvPr>
          <p:cNvGraphicFramePr>
            <a:graphicFrameLocks noGrp="1"/>
          </p:cNvGraphicFramePr>
          <p:nvPr>
            <p:extLst>
              <p:ext uri="{D42A27DB-BD31-4B8C-83A1-F6EECF244321}">
                <p14:modId xmlns:p14="http://schemas.microsoft.com/office/powerpoint/2010/main" val="1802675528"/>
              </p:ext>
            </p:extLst>
          </p:nvPr>
        </p:nvGraphicFramePr>
        <p:xfrm>
          <a:off x="410198" y="897207"/>
          <a:ext cx="8315057" cy="3680721"/>
        </p:xfrm>
        <a:graphic>
          <a:graphicData uri="http://schemas.openxmlformats.org/drawingml/2006/table">
            <a:tbl>
              <a:tblPr firstRow="1" bandRow="1">
                <a:tableStyleId>{F5AB1C69-6EDB-4FF4-983F-18BD219EF322}</a:tableStyleId>
              </a:tblPr>
              <a:tblGrid>
                <a:gridCol w="3899531">
                  <a:extLst>
                    <a:ext uri="{9D8B030D-6E8A-4147-A177-3AD203B41FA5}">
                      <a16:colId xmlns:a16="http://schemas.microsoft.com/office/drawing/2014/main" val="932294876"/>
                    </a:ext>
                  </a:extLst>
                </a:gridCol>
                <a:gridCol w="4415526">
                  <a:extLst>
                    <a:ext uri="{9D8B030D-6E8A-4147-A177-3AD203B41FA5}">
                      <a16:colId xmlns:a16="http://schemas.microsoft.com/office/drawing/2014/main" val="3621123418"/>
                    </a:ext>
                  </a:extLst>
                </a:gridCol>
              </a:tblGrid>
              <a:tr h="515857">
                <a:tc gridSpan="2">
                  <a:txBody>
                    <a:bodyPr/>
                    <a:lstStyle/>
                    <a:p>
                      <a:pPr algn="ctr"/>
                      <a:r>
                        <a:rPr lang="en-US" sz="1400" dirty="0">
                          <a:latin typeface="Arial" panose="020B0604020202020204" pitchFamily="34" charset="0"/>
                          <a:cs typeface="Arial" panose="020B0604020202020204" pitchFamily="34" charset="0"/>
                        </a:rPr>
                        <a:t>Entities </a:t>
                      </a:r>
                      <a:r>
                        <a:rPr lang="en-US" sz="1400" i="1" dirty="0">
                          <a:solidFill>
                            <a:srgbClr val="DCB626"/>
                          </a:solidFill>
                          <a:latin typeface="Arial" panose="020B0604020202020204" pitchFamily="34" charset="0"/>
                          <a:cs typeface="Arial" panose="020B0604020202020204" pitchFamily="34" charset="0"/>
                        </a:rPr>
                        <a:t>eligible</a:t>
                      </a:r>
                      <a:r>
                        <a:rPr lang="en-US" sz="1400" dirty="0">
                          <a:latin typeface="Arial" panose="020B0604020202020204" pitchFamily="34" charset="0"/>
                          <a:cs typeface="Arial" panose="020B0604020202020204" pitchFamily="34" charset="0"/>
                        </a:rPr>
                        <a:t> for the Navigator Program cover a broad range of organization types including:</a:t>
                      </a:r>
                      <a:endParaRPr lang="en-US" sz="1400" cap="none" dirty="0">
                        <a:latin typeface="Arial" pitchFamily="34" charset="0"/>
                        <a:cs typeface="Arial" pitchFamily="34" charset="0"/>
                      </a:endParaRPr>
                    </a:p>
                  </a:txBody>
                  <a:tcPr marL="79894" marR="78089" marT="43244" marB="43244" anchor="ctr">
                    <a:solidFill>
                      <a:schemeClr val="tx1">
                        <a:lumMod val="65000"/>
                        <a:lumOff val="35000"/>
                      </a:schemeClr>
                    </a:solidFill>
                  </a:tcPr>
                </a:tc>
                <a:tc hMerge="1">
                  <a:txBody>
                    <a:bodyPr/>
                    <a:lstStyle/>
                    <a:p>
                      <a:endParaRPr lang="en-US"/>
                    </a:p>
                  </a:txBody>
                  <a:tcPr/>
                </a:tc>
                <a:extLst>
                  <a:ext uri="{0D108BD9-81ED-4DB2-BD59-A6C34878D82A}">
                    <a16:rowId xmlns:a16="http://schemas.microsoft.com/office/drawing/2014/main" val="2600008936"/>
                  </a:ext>
                </a:extLst>
              </a:tr>
              <a:tr h="262165">
                <a:tc>
                  <a:txBody>
                    <a:bodyPr/>
                    <a:lstStyle/>
                    <a:p>
                      <a:pPr marL="182880" lvl="1" algn="l" rtl="0" fontAlgn="ctr"/>
                      <a:r>
                        <a:rPr lang="en-US" sz="1300" b="0" i="0" u="none" strike="noStrike" dirty="0">
                          <a:solidFill>
                            <a:srgbClr val="000000"/>
                          </a:solidFill>
                          <a:effectLst/>
                          <a:latin typeface="Arial" panose="020B0604020202020204" pitchFamily="34" charset="0"/>
                          <a:cs typeface="Arial" panose="020B0604020202020204" pitchFamily="34" charset="0"/>
                        </a:rPr>
                        <a:t>American Indian Tribe or Tribal Organizations </a:t>
                      </a:r>
                    </a:p>
                  </a:txBody>
                  <a:tcPr marL="8322" marR="156182" marT="9009" marB="0" anchor="ctr">
                    <a:solidFill>
                      <a:srgbClr val="D2EAF1"/>
                    </a:solidFill>
                  </a:tcPr>
                </a:tc>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Non-Profit Community Organizations</a:t>
                      </a:r>
                    </a:p>
                  </a:txBody>
                  <a:tcPr marL="8322" marR="156182" marT="9009" marB="0" anchor="ctr">
                    <a:solidFill>
                      <a:srgbClr val="D2EAF1"/>
                    </a:solidFill>
                  </a:tcPr>
                </a:tc>
                <a:extLst>
                  <a:ext uri="{0D108BD9-81ED-4DB2-BD59-A6C34878D82A}">
                    <a16:rowId xmlns:a16="http://schemas.microsoft.com/office/drawing/2014/main" val="1765579866"/>
                  </a:ext>
                </a:extLst>
              </a:tr>
              <a:tr h="262165">
                <a:tc>
                  <a:txBody>
                    <a:bodyPr/>
                    <a:lstStyle/>
                    <a:p>
                      <a:pPr marL="182880" lvl="1" algn="l" rtl="0" fontAlgn="ctr"/>
                      <a:r>
                        <a:rPr lang="en-US" sz="1300" b="0" i="0" u="none" strike="noStrike" dirty="0">
                          <a:solidFill>
                            <a:srgbClr val="000000"/>
                          </a:solidFill>
                          <a:effectLst/>
                          <a:latin typeface="Arial" panose="020B0604020202020204" pitchFamily="34" charset="0"/>
                          <a:cs typeface="Arial" panose="020B0604020202020204" pitchFamily="34" charset="0"/>
                        </a:rPr>
                        <a:t>Chambers of Commerce </a:t>
                      </a:r>
                    </a:p>
                  </a:txBody>
                  <a:tcPr marL="8322" marR="156182" marT="9009" marB="0" anchor="ctr">
                    <a:solidFill>
                      <a:srgbClr val="D2EAF1"/>
                    </a:solidFill>
                  </a:tcPr>
                </a:tc>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Ranching and Farming Organizations </a:t>
                      </a:r>
                    </a:p>
                  </a:txBody>
                  <a:tcPr marL="8322" marR="156182" marT="9009" marB="0" anchor="ctr">
                    <a:solidFill>
                      <a:srgbClr val="D2EAF1"/>
                    </a:solidFill>
                  </a:tcPr>
                </a:tc>
                <a:extLst>
                  <a:ext uri="{0D108BD9-81ED-4DB2-BD59-A6C34878D82A}">
                    <a16:rowId xmlns:a16="http://schemas.microsoft.com/office/drawing/2014/main" val="4176816091"/>
                  </a:ext>
                </a:extLst>
              </a:tr>
              <a:tr h="376704">
                <a:tc>
                  <a:txBody>
                    <a:bodyPr/>
                    <a:lstStyle/>
                    <a:p>
                      <a:pPr marL="182880" lvl="1" algn="l" rtl="0" fontAlgn="ctr"/>
                      <a:r>
                        <a:rPr lang="en-US" sz="1300" b="0" i="0" u="none" strike="noStrike" dirty="0">
                          <a:solidFill>
                            <a:srgbClr val="000000"/>
                          </a:solidFill>
                          <a:effectLst/>
                          <a:latin typeface="Arial" panose="020B0604020202020204" pitchFamily="34" charset="0"/>
                          <a:cs typeface="Arial" panose="020B0604020202020204" pitchFamily="34" charset="0"/>
                        </a:rPr>
                        <a:t>Cities, Counties</a:t>
                      </a:r>
                      <a:r>
                        <a:rPr lang="en-US" sz="1300" b="0" i="0" u="none" strike="noStrike" baseline="0" dirty="0">
                          <a:solidFill>
                            <a:srgbClr val="000000"/>
                          </a:solidFill>
                          <a:effectLst/>
                          <a:latin typeface="Arial" panose="020B0604020202020204" pitchFamily="34" charset="0"/>
                          <a:cs typeface="Arial" panose="020B0604020202020204" pitchFamily="34" charset="0"/>
                        </a:rPr>
                        <a:t> or Local</a:t>
                      </a:r>
                      <a:r>
                        <a:rPr lang="en-US" sz="1300" b="0" i="0" u="none" strike="noStrike" dirty="0">
                          <a:solidFill>
                            <a:srgbClr val="000000"/>
                          </a:solidFill>
                          <a:effectLst/>
                          <a:latin typeface="Arial" panose="020B0604020202020204" pitchFamily="34" charset="0"/>
                          <a:cs typeface="Arial" panose="020B0604020202020204" pitchFamily="34" charset="0"/>
                        </a:rPr>
                        <a:t> Government Agencies </a:t>
                      </a:r>
                    </a:p>
                  </a:txBody>
                  <a:tcPr marL="8322" marR="156182" marT="9009" marB="0" anchor="ctr">
                    <a:solidFill>
                      <a:srgbClr val="D2EAF1"/>
                    </a:solidFill>
                  </a:tcPr>
                </a:tc>
                <a:tc>
                  <a:txBody>
                    <a:bodyPr/>
                    <a:lstStyle/>
                    <a:p>
                      <a:pPr marL="18288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Resource Partners of the Small Business Administration </a:t>
                      </a:r>
                    </a:p>
                  </a:txBody>
                  <a:tcPr marL="8322" marR="156182" marT="9009" marB="0" anchor="ctr">
                    <a:solidFill>
                      <a:srgbClr val="D2EAF1"/>
                    </a:solidFill>
                  </a:tcPr>
                </a:tc>
                <a:extLst>
                  <a:ext uri="{0D108BD9-81ED-4DB2-BD59-A6C34878D82A}">
                    <a16:rowId xmlns:a16="http://schemas.microsoft.com/office/drawing/2014/main" val="1548917729"/>
                  </a:ext>
                </a:extLst>
              </a:tr>
              <a:tr h="262165">
                <a:tc>
                  <a:txBody>
                    <a:bodyPr/>
                    <a:lstStyle/>
                    <a:p>
                      <a:pPr marL="182880" lvl="1" algn="l" rtl="0" fontAlgn="ctr"/>
                      <a:r>
                        <a:rPr lang="en-US" sz="1300" b="0" i="0" u="none" strike="noStrike" dirty="0">
                          <a:solidFill>
                            <a:srgbClr val="000000"/>
                          </a:solidFill>
                          <a:effectLst/>
                          <a:latin typeface="Arial" panose="020B0604020202020204" pitchFamily="34" charset="0"/>
                          <a:cs typeface="Arial" panose="020B0604020202020204" pitchFamily="34" charset="0"/>
                        </a:rPr>
                        <a:t>Commercial Fishing Industry Organizations </a:t>
                      </a:r>
                    </a:p>
                  </a:txBody>
                  <a:tcPr marL="8322" marR="156182" marT="9009" marB="0" anchor="ctr">
                    <a:solidFill>
                      <a:srgbClr val="D2EAF1"/>
                    </a:solidFill>
                  </a:tcPr>
                </a:tc>
                <a:tc rowSpan="3">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Safety-Net Clinics (including Community Clinics, Free Clinics, FQHC, FQHC Look-Alikes, IHS Direct Services Clinics, IHS 638 Contracting or Compacting Clinics, IHS Urban Indian Health Centers)</a:t>
                      </a:r>
                      <a:endParaRPr lang="en-US" sz="1300" dirty="0"/>
                    </a:p>
                  </a:txBody>
                  <a:tcPr marL="8322" marR="156182" marT="9009" marB="0" anchor="ctr">
                    <a:solidFill>
                      <a:srgbClr val="D2EAF1"/>
                    </a:solidFill>
                  </a:tcPr>
                </a:tc>
                <a:extLst>
                  <a:ext uri="{0D108BD9-81ED-4DB2-BD59-A6C34878D82A}">
                    <a16:rowId xmlns:a16="http://schemas.microsoft.com/office/drawing/2014/main" val="1985574209"/>
                  </a:ext>
                </a:extLst>
              </a:tr>
              <a:tr h="327528">
                <a:tc>
                  <a:txBody>
                    <a:bodyPr/>
                    <a:lstStyle/>
                    <a:p>
                      <a:pPr marL="182880" lvl="1" algn="l" rtl="0" fontAlgn="ctr"/>
                      <a:r>
                        <a:rPr lang="en-US" sz="1300" b="0" i="0" u="none" strike="noStrike" dirty="0">
                          <a:solidFill>
                            <a:srgbClr val="000000"/>
                          </a:solidFill>
                          <a:effectLst/>
                          <a:latin typeface="Arial" panose="020B0604020202020204" pitchFamily="34" charset="0"/>
                          <a:cs typeface="Arial" panose="020B0604020202020204" pitchFamily="34" charset="0"/>
                        </a:rPr>
                        <a:t>Community Colleges and</a:t>
                      </a:r>
                      <a:r>
                        <a:rPr lang="en-US" sz="1300" b="0" i="0" u="none" strike="noStrike" baseline="0" dirty="0">
                          <a:solidFill>
                            <a:srgbClr val="000000"/>
                          </a:solidFill>
                          <a:effectLst/>
                          <a:latin typeface="Arial" panose="020B0604020202020204" pitchFamily="34" charset="0"/>
                          <a:cs typeface="Arial" panose="020B0604020202020204" pitchFamily="34" charset="0"/>
                        </a:rPr>
                        <a:t> Universities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8322" marR="156182" marT="9009" marB="0" anchor="ctr">
                    <a:solidFill>
                      <a:srgbClr val="D2EAF1"/>
                    </a:solidFill>
                  </a:tcPr>
                </a:tc>
                <a:tc vMerge="1">
                  <a:txBody>
                    <a:bodyPr/>
                    <a:lstStyle/>
                    <a:p>
                      <a:endParaRPr lang="en-US"/>
                    </a:p>
                  </a:txBody>
                  <a:tcPr/>
                </a:tc>
                <a:extLst>
                  <a:ext uri="{0D108BD9-81ED-4DB2-BD59-A6C34878D82A}">
                    <a16:rowId xmlns:a16="http://schemas.microsoft.com/office/drawing/2014/main" val="2849142053"/>
                  </a:ext>
                </a:extLst>
              </a:tr>
              <a:tr h="347777">
                <a:tc>
                  <a:txBody>
                    <a:bodyPr/>
                    <a:lstStyle/>
                    <a:p>
                      <a:pPr marL="18288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Faith-Based</a:t>
                      </a:r>
                      <a:r>
                        <a:rPr lang="en-US" sz="1300" b="0" i="0" u="none" strike="noStrike" baseline="0" dirty="0">
                          <a:solidFill>
                            <a:srgbClr val="000000"/>
                          </a:solidFill>
                          <a:effectLst/>
                          <a:latin typeface="Arial" panose="020B0604020202020204" pitchFamily="34" charset="0"/>
                          <a:cs typeface="Arial" panose="020B0604020202020204" pitchFamily="34" charset="0"/>
                        </a:rPr>
                        <a:t> Organizations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8322" marR="156182" marT="9009" marB="0" anchor="ctr">
                    <a:solidFill>
                      <a:srgbClr val="D2EAF1"/>
                    </a:solidFill>
                  </a:tcPr>
                </a:tc>
                <a:tc vMerge="1">
                  <a:txBody>
                    <a:bodyPr/>
                    <a:lstStyle/>
                    <a:p>
                      <a:endParaRPr lang="en-US"/>
                    </a:p>
                  </a:txBody>
                  <a:tcPr/>
                </a:tc>
                <a:extLst>
                  <a:ext uri="{0D108BD9-81ED-4DB2-BD59-A6C34878D82A}">
                    <a16:rowId xmlns:a16="http://schemas.microsoft.com/office/drawing/2014/main" val="3312719270"/>
                  </a:ext>
                </a:extLst>
              </a:tr>
              <a:tr h="289197">
                <a:tc>
                  <a:txBody>
                    <a:bodyPr/>
                    <a:lstStyle/>
                    <a:p>
                      <a:pPr marL="18288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Indian Health Services Facilities </a:t>
                      </a:r>
                    </a:p>
                  </a:txBody>
                  <a:tcPr marL="8322" marR="156182" marT="9009" marB="0" anchor="ctr">
                    <a:solidFill>
                      <a:srgbClr val="D2EAF1"/>
                    </a:solidFill>
                  </a:tcPr>
                </a:tc>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School Districts</a:t>
                      </a:r>
                    </a:p>
                  </a:txBody>
                  <a:tcPr marL="8322" marR="156182" marT="9009" marB="0" anchor="ctr">
                    <a:solidFill>
                      <a:srgbClr val="D2EAF1"/>
                    </a:solidFill>
                  </a:tcPr>
                </a:tc>
                <a:extLst>
                  <a:ext uri="{0D108BD9-81ED-4DB2-BD59-A6C34878D82A}">
                    <a16:rowId xmlns:a16="http://schemas.microsoft.com/office/drawing/2014/main" val="2536028049"/>
                  </a:ext>
                </a:extLst>
              </a:tr>
              <a:tr h="376704">
                <a:tc>
                  <a:txBody>
                    <a:bodyPr/>
                    <a:lstStyle/>
                    <a:p>
                      <a:pPr marL="18288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Labor Unions </a:t>
                      </a:r>
                    </a:p>
                  </a:txBody>
                  <a:tcPr marL="8322" marR="156182" marT="9009" marB="0" anchor="ctr">
                    <a:solidFill>
                      <a:srgbClr val="D2EAF1"/>
                    </a:solidFill>
                  </a:tcPr>
                </a:tc>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Tax Preparers as defined in Section 22251(a)(1)(A) of the Business and Professions Code </a:t>
                      </a:r>
                    </a:p>
                  </a:txBody>
                  <a:tcPr marL="8322" marR="156182" marT="9009" marB="0" anchor="ctr">
                    <a:solidFill>
                      <a:srgbClr val="D2EAF1"/>
                    </a:solidFill>
                  </a:tcPr>
                </a:tc>
                <a:extLst>
                  <a:ext uri="{0D108BD9-81ED-4DB2-BD59-A6C34878D82A}">
                    <a16:rowId xmlns:a16="http://schemas.microsoft.com/office/drawing/2014/main" val="988824061"/>
                  </a:ext>
                </a:extLst>
              </a:tr>
              <a:tr h="560528">
                <a:tc>
                  <a:txBody>
                    <a:bodyPr/>
                    <a:lstStyle/>
                    <a:p>
                      <a:pPr marL="182880" lvl="1" algn="l" rtl="0" fontAlgn="ctr"/>
                      <a:r>
                        <a:rPr lang="en-US" sz="1300" b="0" i="0" u="none" strike="noStrike" dirty="0">
                          <a:solidFill>
                            <a:srgbClr val="000000"/>
                          </a:solidFill>
                          <a:effectLst/>
                          <a:latin typeface="Arial" panose="020B0604020202020204" pitchFamily="34" charset="0"/>
                          <a:cs typeface="Arial" panose="020B0604020202020204" pitchFamily="34" charset="0"/>
                        </a:rPr>
                        <a:t>Licensed Attorneys (e.g., Family Law Attorneys who have clients that are</a:t>
                      </a:r>
                      <a:r>
                        <a:rPr lang="en-US" sz="1300" b="0" i="0" u="none" strike="noStrike" baseline="0" dirty="0">
                          <a:solidFill>
                            <a:srgbClr val="000000"/>
                          </a:solidFill>
                          <a:effectLst/>
                          <a:latin typeface="Arial" panose="020B0604020202020204" pitchFamily="34" charset="0"/>
                          <a:cs typeface="Arial" panose="020B0604020202020204" pitchFamily="34" charset="0"/>
                        </a:rPr>
                        <a:t> experiencing life transitions)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8322" marR="156182" marT="9009" marB="0" anchor="ctr">
                    <a:solidFill>
                      <a:srgbClr val="D2EAF1"/>
                    </a:solidFill>
                  </a:tcPr>
                </a:tc>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Trade, Industry, and Professional Organizations </a:t>
                      </a:r>
                    </a:p>
                  </a:txBody>
                  <a:tcPr marL="8322" marR="156182" marT="9009" marB="0" anchor="ctr">
                    <a:solidFill>
                      <a:srgbClr val="D2EAF1"/>
                    </a:solidFill>
                  </a:tcPr>
                </a:tc>
                <a:extLst>
                  <a:ext uri="{0D108BD9-81ED-4DB2-BD59-A6C34878D82A}">
                    <a16:rowId xmlns:a16="http://schemas.microsoft.com/office/drawing/2014/main" val="2399938940"/>
                  </a:ext>
                </a:extLst>
              </a:tr>
            </a:tbl>
          </a:graphicData>
        </a:graphic>
      </p:graphicFrame>
      <p:sp>
        <p:nvSpPr>
          <p:cNvPr id="3" name="Slide Number Placeholder 2">
            <a:extLst>
              <a:ext uri="{FF2B5EF4-FFF2-40B4-BE49-F238E27FC236}">
                <a16:creationId xmlns:a16="http://schemas.microsoft.com/office/drawing/2014/main" id="{4591C94B-5B12-4214-AF91-9FA7B8904580}"/>
              </a:ext>
            </a:extLst>
          </p:cNvPr>
          <p:cNvSpPr>
            <a:spLocks noGrp="1"/>
          </p:cNvSpPr>
          <p:nvPr>
            <p:ph type="sldNum" sz="quarter" idx="4"/>
          </p:nvPr>
        </p:nvSpPr>
        <p:spPr/>
        <p:txBody>
          <a:bodyPr/>
          <a:lstStyle/>
          <a:p>
            <a:fld id="{C8146628-1A01-9741-8A8B-916D51547CC7}" type="slidenum">
              <a:rPr lang="en-US" smtClean="0"/>
              <a:pPr/>
              <a:t>30</a:t>
            </a:fld>
            <a:endParaRPr lang="en-US" dirty="0"/>
          </a:p>
        </p:txBody>
      </p:sp>
    </p:spTree>
    <p:extLst>
      <p:ext uri="{BB962C8B-B14F-4D97-AF65-F5344CB8AC3E}">
        <p14:creationId xmlns:p14="http://schemas.microsoft.com/office/powerpoint/2010/main" val="708273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a:xfrm>
            <a:off x="228599" y="222619"/>
            <a:ext cx="8686800" cy="632454"/>
          </a:xfrm>
        </p:spPr>
        <p:txBody>
          <a:bodyPr>
            <a:normAutofit/>
          </a:bodyPr>
          <a:lstStyle/>
          <a:p>
            <a:r>
              <a:rPr lang="en-US" sz="2800" dirty="0"/>
              <a:t>Organizations Not Eligible to Apply</a:t>
            </a:r>
          </a:p>
        </p:txBody>
      </p:sp>
      <p:graphicFrame>
        <p:nvGraphicFramePr>
          <p:cNvPr id="3" name="Table 2">
            <a:extLst>
              <a:ext uri="{FF2B5EF4-FFF2-40B4-BE49-F238E27FC236}">
                <a16:creationId xmlns:a16="http://schemas.microsoft.com/office/drawing/2014/main" id="{C582BD95-951C-4535-9D04-AF99C7E9766E}"/>
              </a:ext>
            </a:extLst>
          </p:cNvPr>
          <p:cNvGraphicFramePr>
            <a:graphicFrameLocks noGrp="1"/>
          </p:cNvGraphicFramePr>
          <p:nvPr>
            <p:extLst>
              <p:ext uri="{D42A27DB-BD31-4B8C-83A1-F6EECF244321}">
                <p14:modId xmlns:p14="http://schemas.microsoft.com/office/powerpoint/2010/main" val="306887268"/>
              </p:ext>
            </p:extLst>
          </p:nvPr>
        </p:nvGraphicFramePr>
        <p:xfrm>
          <a:off x="352513" y="1007870"/>
          <a:ext cx="8438973" cy="3127759"/>
        </p:xfrm>
        <a:graphic>
          <a:graphicData uri="http://schemas.openxmlformats.org/drawingml/2006/table">
            <a:tbl>
              <a:tblPr firstRow="1" bandRow="1">
                <a:tableStyleId>{F5AB1C69-6EDB-4FF4-983F-18BD219EF322}</a:tableStyleId>
              </a:tblPr>
              <a:tblGrid>
                <a:gridCol w="3957644">
                  <a:extLst>
                    <a:ext uri="{9D8B030D-6E8A-4147-A177-3AD203B41FA5}">
                      <a16:colId xmlns:a16="http://schemas.microsoft.com/office/drawing/2014/main" val="2444560041"/>
                    </a:ext>
                  </a:extLst>
                </a:gridCol>
                <a:gridCol w="4481329">
                  <a:extLst>
                    <a:ext uri="{9D8B030D-6E8A-4147-A177-3AD203B41FA5}">
                      <a16:colId xmlns:a16="http://schemas.microsoft.com/office/drawing/2014/main" val="1171205402"/>
                    </a:ext>
                  </a:extLst>
                </a:gridCol>
              </a:tblGrid>
              <a:tr h="313596">
                <a:tc gridSpan="2">
                  <a:txBody>
                    <a:bodyPr/>
                    <a:lstStyle/>
                    <a:p>
                      <a:pPr marL="228600" marR="0" lvl="1" indent="0" algn="ctr" defTabSz="914400" rtl="0" eaLnBrk="1" fontAlgn="ctr" latinLnBrk="0" hangingPunct="1">
                        <a:lnSpc>
                          <a:spcPct val="100000"/>
                        </a:lnSpc>
                        <a:spcBef>
                          <a:spcPts val="0"/>
                        </a:spcBef>
                        <a:spcAft>
                          <a:spcPts val="0"/>
                        </a:spcAft>
                        <a:buClrTx/>
                        <a:buSzTx/>
                        <a:buFontTx/>
                        <a:buNone/>
                        <a:tabLst/>
                        <a:defRPr/>
                      </a:pPr>
                      <a:r>
                        <a:rPr lang="en-US" sz="1400" b="1" dirty="0">
                          <a:solidFill>
                            <a:schemeClr val="bg1"/>
                          </a:solidFill>
                          <a:latin typeface="Arial" pitchFamily="34" charset="0"/>
                          <a:cs typeface="Arial" pitchFamily="34" charset="0"/>
                        </a:rPr>
                        <a:t>The following entities</a:t>
                      </a:r>
                      <a:r>
                        <a:rPr lang="en-US" sz="1400" b="1" baseline="0" dirty="0">
                          <a:solidFill>
                            <a:schemeClr val="bg1"/>
                          </a:solidFill>
                          <a:latin typeface="Arial" pitchFamily="34" charset="0"/>
                          <a:cs typeface="Arial" pitchFamily="34" charset="0"/>
                        </a:rPr>
                        <a:t> are </a:t>
                      </a:r>
                      <a:r>
                        <a:rPr lang="en-US" sz="1400" b="1" i="1" baseline="0" dirty="0">
                          <a:solidFill>
                            <a:srgbClr val="DCB626"/>
                          </a:solidFill>
                          <a:latin typeface="Arial" pitchFamily="34" charset="0"/>
                          <a:cs typeface="Arial" pitchFamily="34" charset="0"/>
                        </a:rPr>
                        <a:t>i</a:t>
                      </a:r>
                      <a:r>
                        <a:rPr lang="en-US" sz="1400" b="1" i="1" kern="1200" dirty="0">
                          <a:solidFill>
                            <a:srgbClr val="DCB626"/>
                          </a:solidFill>
                          <a:latin typeface="Arial" pitchFamily="34" charset="0"/>
                          <a:ea typeface="+mn-ea"/>
                          <a:cs typeface="Arial" pitchFamily="34" charset="0"/>
                        </a:rPr>
                        <a:t>neligible</a:t>
                      </a:r>
                      <a:r>
                        <a:rPr lang="en-US" sz="1400" b="1" kern="1200" dirty="0">
                          <a:solidFill>
                            <a:srgbClr val="DCB626"/>
                          </a:solidFill>
                          <a:latin typeface="Arial" pitchFamily="34" charset="0"/>
                          <a:ea typeface="+mn-ea"/>
                          <a:cs typeface="Arial" pitchFamily="34" charset="0"/>
                        </a:rPr>
                        <a:t> </a:t>
                      </a:r>
                      <a:r>
                        <a:rPr lang="en-US" sz="1400" b="1" baseline="0" dirty="0">
                          <a:solidFill>
                            <a:schemeClr val="bg1"/>
                          </a:solidFill>
                          <a:latin typeface="Arial" pitchFamily="34" charset="0"/>
                          <a:cs typeface="Arial" pitchFamily="34" charset="0"/>
                        </a:rPr>
                        <a:t>for the Navigator Program:</a:t>
                      </a:r>
                      <a:endParaRPr lang="en-US" sz="1400" b="1" dirty="0">
                        <a:solidFill>
                          <a:schemeClr val="bg1"/>
                        </a:solidFill>
                        <a:latin typeface="Arial" pitchFamily="34" charset="0"/>
                        <a:cs typeface="Arial" pitchFamily="34" charset="0"/>
                      </a:endParaRPr>
                    </a:p>
                  </a:txBody>
                  <a:tcPr marL="8322" marR="156182" marT="9009" marB="0" anchor="ctr">
                    <a:solidFill>
                      <a:srgbClr val="554D56"/>
                    </a:solidFill>
                  </a:tcPr>
                </a:tc>
                <a:tc hMerge="1">
                  <a:txBody>
                    <a:bodyPr/>
                    <a:lstStyle/>
                    <a:p>
                      <a:endParaRPr lang="en-US"/>
                    </a:p>
                  </a:txBody>
                  <a:tcPr/>
                </a:tc>
                <a:extLst>
                  <a:ext uri="{0D108BD9-81ED-4DB2-BD59-A6C34878D82A}">
                    <a16:rowId xmlns:a16="http://schemas.microsoft.com/office/drawing/2014/main" val="2349040440"/>
                  </a:ext>
                </a:extLst>
              </a:tr>
              <a:tr h="523898">
                <a:tc>
                  <a:txBody>
                    <a:bodyPr/>
                    <a:lstStyle/>
                    <a:p>
                      <a:pPr marL="182880" lvl="1" algn="l" rtl="0" fontAlgn="ctr">
                        <a:spcBef>
                          <a:spcPts val="0"/>
                        </a:spcBef>
                      </a:pPr>
                      <a:r>
                        <a:rPr lang="en-US" sz="1400" b="0" i="0" u="none" strike="noStrike" dirty="0">
                          <a:solidFill>
                            <a:srgbClr val="000000"/>
                          </a:solidFill>
                          <a:effectLst/>
                          <a:latin typeface="Arial" panose="020B0604020202020204" pitchFamily="34" charset="0"/>
                          <a:cs typeface="Arial" panose="020B0604020202020204" pitchFamily="34" charset="0"/>
                        </a:rPr>
                        <a:t>Any entities or individuals licensed by the Department of Insurance</a:t>
                      </a:r>
                      <a:r>
                        <a:rPr lang="en-US" sz="1400" b="0" i="0" u="none" strike="noStrike" dirty="0">
                          <a:solidFill>
                            <a:srgbClr val="FFFFFF"/>
                          </a:solidFill>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22" marR="156182" marT="9009" marB="0" anchor="ctr">
                    <a:solidFill>
                      <a:srgbClr val="D2EAF1"/>
                    </a:solidFill>
                  </a:tcPr>
                </a:tc>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Licensed Health Care Institutions</a:t>
                      </a:r>
                    </a:p>
                  </a:txBody>
                  <a:tcPr marL="8322" marR="156182" marT="9009" marB="0" anchor="ctr">
                    <a:solidFill>
                      <a:srgbClr val="D2EAF1"/>
                    </a:solidFill>
                  </a:tcPr>
                </a:tc>
                <a:extLst>
                  <a:ext uri="{0D108BD9-81ED-4DB2-BD59-A6C34878D82A}">
                    <a16:rowId xmlns:a16="http://schemas.microsoft.com/office/drawing/2014/main" val="2571273286"/>
                  </a:ext>
                </a:extLst>
              </a:tr>
              <a:tr h="780429">
                <a:tc>
                  <a:txBody>
                    <a:bodyPr/>
                    <a:lstStyle/>
                    <a:p>
                      <a:pPr marL="182880" lvl="1" algn="l" rtl="0" fontAlgn="ctr">
                        <a:spcBef>
                          <a:spcPts val="0"/>
                        </a:spcBef>
                      </a:pPr>
                      <a:r>
                        <a:rPr lang="en-US" sz="1400" b="0" i="0" u="none" strike="noStrike" dirty="0">
                          <a:solidFill>
                            <a:srgbClr val="000000"/>
                          </a:solidFill>
                          <a:effectLst/>
                          <a:latin typeface="Arial" panose="020B0604020202020204" pitchFamily="34" charset="0"/>
                          <a:cs typeface="Arial" panose="020B0604020202020204" pitchFamily="34" charset="0"/>
                        </a:rPr>
                        <a:t>Associations that include members of, or lobby on behalf of,</a:t>
                      </a:r>
                      <a:r>
                        <a:rPr lang="en-US" sz="1400" b="0" i="0" u="none" strike="noStrike" baseline="0" dirty="0">
                          <a:solidFill>
                            <a:srgbClr val="000000"/>
                          </a:solidFill>
                          <a:effectLst/>
                          <a:latin typeface="Arial" panose="020B0604020202020204" pitchFamily="34" charset="0"/>
                          <a:cs typeface="Arial" panose="020B0604020202020204" pitchFamily="34" charset="0"/>
                        </a:rPr>
                        <a:t> </a:t>
                      </a:r>
                      <a:r>
                        <a:rPr lang="en-US" sz="1400" b="0" i="0" u="none" strike="noStrike" dirty="0">
                          <a:solidFill>
                            <a:srgbClr val="000000"/>
                          </a:solidFill>
                          <a:effectLst/>
                          <a:latin typeface="Arial" panose="020B0604020202020204" pitchFamily="34" charset="0"/>
                          <a:cs typeface="Arial" panose="020B0604020202020204" pitchFamily="34" charset="0"/>
                        </a:rPr>
                        <a:t>the insurance industry </a:t>
                      </a:r>
                    </a:p>
                  </a:txBody>
                  <a:tcPr marL="8322" marR="156182" marT="9009" marB="0" anchor="ctr">
                    <a:solidFill>
                      <a:srgbClr val="D2EAF1"/>
                    </a:solidFill>
                  </a:tcPr>
                </a:tc>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Licensed Health Care Providers</a:t>
                      </a:r>
                    </a:p>
                  </a:txBody>
                  <a:tcPr marL="8322" marR="156182" marT="9009" marB="0" anchor="ctr">
                    <a:solidFill>
                      <a:srgbClr val="D2EAF1"/>
                    </a:solidFill>
                  </a:tcPr>
                </a:tc>
                <a:extLst>
                  <a:ext uri="{0D108BD9-81ED-4DB2-BD59-A6C34878D82A}">
                    <a16:rowId xmlns:a16="http://schemas.microsoft.com/office/drawing/2014/main" val="4037947099"/>
                  </a:ext>
                </a:extLst>
              </a:tr>
              <a:tr h="483705">
                <a:tc>
                  <a:txBody>
                    <a:bodyPr/>
                    <a:lstStyle/>
                    <a:p>
                      <a:pPr marL="182880" lvl="1" algn="l" rtl="0" fontAlgn="ctr">
                        <a:spcBef>
                          <a:spcPts val="0"/>
                        </a:spcBef>
                      </a:pPr>
                      <a:r>
                        <a:rPr lang="en-US" sz="1400" b="0" i="0" u="none" strike="noStrike" dirty="0">
                          <a:solidFill>
                            <a:srgbClr val="000000"/>
                          </a:solidFill>
                          <a:effectLst/>
                          <a:latin typeface="Arial" panose="020B0604020202020204" pitchFamily="34" charset="0"/>
                          <a:cs typeface="Arial" panose="020B0604020202020204" pitchFamily="34" charset="0"/>
                        </a:rPr>
                        <a:t>Health insurance issuers or stop loss insurance issuers </a:t>
                      </a:r>
                    </a:p>
                  </a:txBody>
                  <a:tcPr marL="8322" marR="156182" marT="9009" marB="0" anchor="ctr">
                    <a:solidFill>
                      <a:srgbClr val="D2EAF1"/>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Licensed Health Care Clinics (except for Safety Net Clinics)</a:t>
                      </a:r>
                      <a:endParaRPr lang="en-US" sz="1400" dirty="0">
                        <a:latin typeface="Arial" panose="020B0604020202020204" pitchFamily="34" charset="0"/>
                        <a:cs typeface="Arial" panose="020B0604020202020204" pitchFamily="34" charset="0"/>
                      </a:endParaRPr>
                    </a:p>
                  </a:txBody>
                  <a:tcPr marL="8322" marR="156182" marT="9009" marB="0" anchor="ctr">
                    <a:solidFill>
                      <a:srgbClr val="D2EAF1"/>
                    </a:solidFill>
                  </a:tcPr>
                </a:tc>
                <a:extLst>
                  <a:ext uri="{0D108BD9-81ED-4DB2-BD59-A6C34878D82A}">
                    <a16:rowId xmlns:a16="http://schemas.microsoft.com/office/drawing/2014/main" val="2414644521"/>
                  </a:ext>
                </a:extLst>
              </a:tr>
              <a:tr h="1026131">
                <a:tc gridSpan="2">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Recipients of any direct or indirect consideration from any health insurance issuer or stop loss insurance issuer in connection with the enrollment of any individuals or employees in a QHP or non-QHP </a:t>
                      </a:r>
                    </a:p>
                  </a:txBody>
                  <a:tcPr marL="8322" marR="156182" marT="9009" marB="0" anchor="ctr">
                    <a:solidFill>
                      <a:srgbClr val="D2EAF1"/>
                    </a:solidFill>
                  </a:tcPr>
                </a:tc>
                <a:tc hMerge="1">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marL="8322" marR="156182" marT="9009" marB="0" anchor="ctr">
                    <a:solidFill>
                      <a:srgbClr val="D2EAF1"/>
                    </a:solidFill>
                  </a:tcPr>
                </a:tc>
                <a:extLst>
                  <a:ext uri="{0D108BD9-81ED-4DB2-BD59-A6C34878D82A}">
                    <a16:rowId xmlns:a16="http://schemas.microsoft.com/office/drawing/2014/main" val="575534184"/>
                  </a:ext>
                </a:extLst>
              </a:tr>
            </a:tbl>
          </a:graphicData>
        </a:graphic>
      </p:graphicFrame>
      <p:sp>
        <p:nvSpPr>
          <p:cNvPr id="5" name="Slide Number Placeholder 4">
            <a:extLst>
              <a:ext uri="{FF2B5EF4-FFF2-40B4-BE49-F238E27FC236}">
                <a16:creationId xmlns:a16="http://schemas.microsoft.com/office/drawing/2014/main" id="{D64C1984-966A-42A0-977C-2356472CEE7C}"/>
              </a:ext>
            </a:extLst>
          </p:cNvPr>
          <p:cNvSpPr>
            <a:spLocks noGrp="1"/>
          </p:cNvSpPr>
          <p:nvPr>
            <p:ph type="sldNum" sz="quarter" idx="4"/>
          </p:nvPr>
        </p:nvSpPr>
        <p:spPr/>
        <p:txBody>
          <a:bodyPr/>
          <a:lstStyle/>
          <a:p>
            <a:fld id="{C8146628-1A01-9741-8A8B-916D51547CC7}" type="slidenum">
              <a:rPr lang="en-US" smtClean="0"/>
              <a:pPr/>
              <a:t>31</a:t>
            </a:fld>
            <a:endParaRPr lang="en-US" dirty="0"/>
          </a:p>
        </p:txBody>
      </p:sp>
    </p:spTree>
    <p:extLst>
      <p:ext uri="{BB962C8B-B14F-4D97-AF65-F5344CB8AC3E}">
        <p14:creationId xmlns:p14="http://schemas.microsoft.com/office/powerpoint/2010/main" val="130947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fontScale="90000"/>
          </a:bodyPr>
          <a:lstStyle/>
          <a:p>
            <a:r>
              <a:rPr lang="en-US" sz="2800" dirty="0"/>
              <a:t>Collaborative Applications &amp; Use of Subcontractors</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fontScale="92500" lnSpcReduction="10000"/>
          </a:bodyPr>
          <a:lstStyle/>
          <a:p>
            <a:pPr>
              <a:spcAft>
                <a:spcPts val="1600"/>
              </a:spcAft>
            </a:pPr>
            <a:r>
              <a:rPr lang="en-US" sz="1600" b="1" dirty="0"/>
              <a:t>Identify </a:t>
            </a:r>
            <a:r>
              <a:rPr lang="en-US" sz="1600" dirty="0"/>
              <a:t>existing partnerships that can demonstrate operational readiness and the ability to meet effectuated enrollment goal.</a:t>
            </a:r>
          </a:p>
          <a:p>
            <a:pPr>
              <a:spcAft>
                <a:spcPts val="1600"/>
              </a:spcAft>
            </a:pPr>
            <a:r>
              <a:rPr lang="en-US" sz="1600" b="1" dirty="0"/>
              <a:t>Identify </a:t>
            </a:r>
            <a:r>
              <a:rPr lang="en-US" sz="1600" dirty="0"/>
              <a:t>a lead organization and </a:t>
            </a:r>
            <a:r>
              <a:rPr lang="en-US" sz="1600" b="1" dirty="0"/>
              <a:t>list </a:t>
            </a:r>
            <a:r>
              <a:rPr lang="en-US" sz="1600" dirty="0"/>
              <a:t>all other collaborative partners as subcontractors.</a:t>
            </a:r>
          </a:p>
          <a:p>
            <a:pPr>
              <a:spcAft>
                <a:spcPts val="1600"/>
              </a:spcAft>
            </a:pPr>
            <a:r>
              <a:rPr lang="en-US" sz="1600" dirty="0"/>
              <a:t>Lead organization is responsible to </a:t>
            </a:r>
            <a:r>
              <a:rPr lang="en-US" sz="1600" b="1" dirty="0"/>
              <a:t>ensure</a:t>
            </a:r>
            <a:r>
              <a:rPr lang="en-US" sz="1600" dirty="0"/>
              <a:t> subcontractors meet the organization eligibility criteria and </a:t>
            </a:r>
            <a:r>
              <a:rPr lang="en-US" sz="1600" b="1" dirty="0"/>
              <a:t>follow</a:t>
            </a:r>
            <a:r>
              <a:rPr lang="en-US" sz="1600" dirty="0"/>
              <a:t> all other aspects of the Navigator Program.</a:t>
            </a:r>
          </a:p>
          <a:p>
            <a:pPr>
              <a:spcAft>
                <a:spcPts val="1600"/>
              </a:spcAft>
            </a:pPr>
            <a:r>
              <a:rPr lang="en-US" sz="1600" b="1" strike="sngStrike" dirty="0">
                <a:solidFill>
                  <a:srgbClr val="FF0000"/>
                </a:solidFill>
              </a:rPr>
              <a:t>Submit</a:t>
            </a:r>
            <a:r>
              <a:rPr lang="en-US" sz="1600" strike="sngStrike" dirty="0">
                <a:solidFill>
                  <a:srgbClr val="FF0000"/>
                </a:solidFill>
              </a:rPr>
              <a:t> a copy of their subcontractor agreements prior to executing an agreement with the lead organization.</a:t>
            </a:r>
          </a:p>
          <a:p>
            <a:pPr>
              <a:spcAft>
                <a:spcPts val="1600"/>
              </a:spcAft>
            </a:pPr>
            <a:r>
              <a:rPr lang="en-US" sz="1600" dirty="0"/>
              <a:t>The lead organization and each subcontractor must </a:t>
            </a:r>
            <a:r>
              <a:rPr lang="en-US" sz="1600" b="1" dirty="0"/>
              <a:t>submit</a:t>
            </a:r>
            <a:r>
              <a:rPr lang="en-US" sz="1600" dirty="0"/>
              <a:t> a </a:t>
            </a:r>
            <a:r>
              <a:rPr lang="en-US" sz="1600" b="1" i="1" dirty="0"/>
              <a:t>Letter of Intent to Participate.</a:t>
            </a:r>
          </a:p>
          <a:p>
            <a:pPr>
              <a:spcAft>
                <a:spcPts val="1600"/>
              </a:spcAft>
            </a:pPr>
            <a:r>
              <a:rPr lang="en-US" sz="1600" dirty="0"/>
              <a:t>Refer to Section A.2 and A.2.1 in Attachment I. Navigator Grant 2019-22 Application.</a:t>
            </a:r>
          </a:p>
          <a:p>
            <a:pPr marL="0" indent="0">
              <a:spcAft>
                <a:spcPts val="1600"/>
              </a:spcAft>
              <a:buNone/>
            </a:pPr>
            <a:r>
              <a:rPr lang="en-US" sz="1600" u="sng" dirty="0">
                <a:solidFill>
                  <a:srgbClr val="FF0000"/>
                </a:solidFill>
              </a:rPr>
              <a:t>Note: Lead organizations selected for award are required to submit their subcontractor agreement(s) prior to executing an agreement with Covered California.   </a:t>
            </a:r>
          </a:p>
        </p:txBody>
      </p:sp>
      <p:sp>
        <p:nvSpPr>
          <p:cNvPr id="5" name="Slide Number Placeholder 4">
            <a:extLst>
              <a:ext uri="{FF2B5EF4-FFF2-40B4-BE49-F238E27FC236}">
                <a16:creationId xmlns:a16="http://schemas.microsoft.com/office/drawing/2014/main" id="{33D44566-FDC9-4E6B-AAB6-3D7602A9BB78}"/>
              </a:ext>
            </a:extLst>
          </p:cNvPr>
          <p:cNvSpPr>
            <a:spLocks noGrp="1"/>
          </p:cNvSpPr>
          <p:nvPr>
            <p:ph type="sldNum" sz="quarter" idx="4"/>
          </p:nvPr>
        </p:nvSpPr>
        <p:spPr/>
        <p:txBody>
          <a:bodyPr/>
          <a:lstStyle/>
          <a:p>
            <a:fld id="{C8146628-1A01-9741-8A8B-916D51547CC7}" type="slidenum">
              <a:rPr lang="en-US" smtClean="0"/>
              <a:pPr/>
              <a:t>32</a:t>
            </a:fld>
            <a:endParaRPr lang="en-US" dirty="0"/>
          </a:p>
        </p:txBody>
      </p:sp>
    </p:spTree>
    <p:extLst>
      <p:ext uri="{BB962C8B-B14F-4D97-AF65-F5344CB8AC3E}">
        <p14:creationId xmlns:p14="http://schemas.microsoft.com/office/powerpoint/2010/main" val="61991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RFA Criteria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a:bodyPr>
          <a:lstStyle/>
          <a:p>
            <a:pPr marL="0" indent="0">
              <a:spcAft>
                <a:spcPts val="1600"/>
              </a:spcAft>
              <a:buNone/>
            </a:pPr>
            <a:r>
              <a:rPr lang="en-US" sz="1600" b="1" dirty="0"/>
              <a:t>Highly competitive applications will demonstrate:</a:t>
            </a:r>
            <a:r>
              <a:rPr lang="en-US" sz="1600" dirty="0"/>
              <a:t> </a:t>
            </a:r>
          </a:p>
          <a:p>
            <a:pPr>
              <a:spcAft>
                <a:spcPts val="1600"/>
              </a:spcAft>
            </a:pPr>
            <a:r>
              <a:rPr lang="en-US" sz="1600" dirty="0"/>
              <a:t>Cost-effective program</a:t>
            </a:r>
          </a:p>
          <a:p>
            <a:pPr>
              <a:spcAft>
                <a:spcPts val="1600"/>
              </a:spcAft>
            </a:pPr>
            <a:r>
              <a:rPr lang="en-US" sz="1600" dirty="0"/>
              <a:t>Cultural competency</a:t>
            </a:r>
          </a:p>
          <a:p>
            <a:pPr>
              <a:spcAft>
                <a:spcPts val="1600"/>
              </a:spcAft>
            </a:pPr>
            <a:r>
              <a:rPr lang="en-US" sz="1600" dirty="0"/>
              <a:t>Existing access and ability to reach target markets</a:t>
            </a:r>
          </a:p>
          <a:p>
            <a:pPr>
              <a:spcAft>
                <a:spcPts val="1600"/>
              </a:spcAft>
            </a:pPr>
            <a:r>
              <a:rPr lang="en-US" sz="1600" dirty="0"/>
              <a:t>Robust infrastructure to support intake, follow-up, enrollments, and post enrollments </a:t>
            </a:r>
          </a:p>
          <a:p>
            <a:pPr>
              <a:spcAft>
                <a:spcPts val="1600"/>
              </a:spcAft>
            </a:pPr>
            <a:r>
              <a:rPr lang="en-US" sz="1600" dirty="0"/>
              <a:t>Driving enrollments as the cornerstone of the grantee strategy</a:t>
            </a:r>
          </a:p>
          <a:p>
            <a:pPr>
              <a:spcAft>
                <a:spcPts val="1600"/>
              </a:spcAft>
            </a:pPr>
            <a:r>
              <a:rPr lang="en-US" sz="1600" dirty="0"/>
              <a:t>Innovative enrollment events with specific marketing strategies</a:t>
            </a:r>
          </a:p>
          <a:p>
            <a:pPr>
              <a:spcAft>
                <a:spcPts val="1600"/>
              </a:spcAft>
            </a:pPr>
            <a:r>
              <a:rPr lang="en-US" sz="1600" dirty="0"/>
              <a:t>Clear understanding of the populations to be targeted during the open enrollment period and the special enrollment period</a:t>
            </a:r>
          </a:p>
        </p:txBody>
      </p:sp>
      <p:sp>
        <p:nvSpPr>
          <p:cNvPr id="5" name="Slide Number Placeholder 4">
            <a:extLst>
              <a:ext uri="{FF2B5EF4-FFF2-40B4-BE49-F238E27FC236}">
                <a16:creationId xmlns:a16="http://schemas.microsoft.com/office/drawing/2014/main" id="{D895B5CF-619A-4695-8C85-927D0CC4B5C9}"/>
              </a:ext>
            </a:extLst>
          </p:cNvPr>
          <p:cNvSpPr>
            <a:spLocks noGrp="1"/>
          </p:cNvSpPr>
          <p:nvPr>
            <p:ph type="sldNum" sz="quarter" idx="4"/>
          </p:nvPr>
        </p:nvSpPr>
        <p:spPr/>
        <p:txBody>
          <a:bodyPr/>
          <a:lstStyle/>
          <a:p>
            <a:fld id="{C8146628-1A01-9741-8A8B-916D51547CC7}" type="slidenum">
              <a:rPr lang="en-US" smtClean="0"/>
              <a:pPr/>
              <a:t>33</a:t>
            </a:fld>
            <a:endParaRPr lang="en-US" dirty="0"/>
          </a:p>
        </p:txBody>
      </p:sp>
    </p:spTree>
    <p:extLst>
      <p:ext uri="{BB962C8B-B14F-4D97-AF65-F5344CB8AC3E}">
        <p14:creationId xmlns:p14="http://schemas.microsoft.com/office/powerpoint/2010/main" val="3367079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Autofit/>
          </a:bodyPr>
          <a:lstStyle/>
          <a:p>
            <a:r>
              <a:rPr lang="en-US" sz="2700" dirty="0"/>
              <a:t>Collaborative Application &amp; Use of Subcontractors</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a:bodyPr>
          <a:lstStyle/>
          <a:p>
            <a:pPr>
              <a:spcAft>
                <a:spcPts val="1600"/>
              </a:spcAft>
            </a:pPr>
            <a:r>
              <a:rPr lang="en-US" sz="1600" dirty="0"/>
              <a:t>Covered California will consider collaborative applications.</a:t>
            </a:r>
          </a:p>
          <a:p>
            <a:pPr>
              <a:spcAft>
                <a:spcPts val="1600"/>
              </a:spcAft>
            </a:pPr>
            <a:r>
              <a:rPr lang="en-US" sz="1600" dirty="0"/>
              <a:t>Collaborative applications should identify existing partnerships that can demonstrate operational readiness and the ability to meet enrollment goals. </a:t>
            </a:r>
          </a:p>
          <a:p>
            <a:pPr>
              <a:spcAft>
                <a:spcPts val="1600"/>
              </a:spcAft>
            </a:pPr>
            <a:r>
              <a:rPr lang="en-US" sz="1600" dirty="0"/>
              <a:t>Collaborative applications should identify a lead organization, and list all other collaborative partners as subcontractors. </a:t>
            </a:r>
          </a:p>
          <a:p>
            <a:pPr>
              <a:spcAft>
                <a:spcPts val="1600"/>
              </a:spcAft>
            </a:pPr>
            <a:r>
              <a:rPr lang="en-US" sz="1600" dirty="0"/>
              <a:t>It is the sole responsibility of the Grantee (lead organization) to ensure subcontractors meet the eligibility criteria and follow all other aspects of the Navigator Program.  </a:t>
            </a:r>
          </a:p>
          <a:p>
            <a:pPr>
              <a:spcAft>
                <a:spcPts val="1600"/>
              </a:spcAft>
            </a:pPr>
            <a:r>
              <a:rPr lang="en-US" sz="1600" dirty="0"/>
              <a:t>Covered California may require lead organizations to submit a copy of their subcontractor agreements prior to executing an agreement with the lead organization.</a:t>
            </a:r>
          </a:p>
        </p:txBody>
      </p:sp>
      <p:sp>
        <p:nvSpPr>
          <p:cNvPr id="5" name="Slide Number Placeholder 4">
            <a:extLst>
              <a:ext uri="{FF2B5EF4-FFF2-40B4-BE49-F238E27FC236}">
                <a16:creationId xmlns:a16="http://schemas.microsoft.com/office/drawing/2014/main" id="{7A537300-197E-4F50-A40B-8E38377A614E}"/>
              </a:ext>
            </a:extLst>
          </p:cNvPr>
          <p:cNvSpPr>
            <a:spLocks noGrp="1"/>
          </p:cNvSpPr>
          <p:nvPr>
            <p:ph type="sldNum" sz="quarter" idx="4"/>
          </p:nvPr>
        </p:nvSpPr>
        <p:spPr/>
        <p:txBody>
          <a:bodyPr/>
          <a:lstStyle/>
          <a:p>
            <a:fld id="{C8146628-1A01-9741-8A8B-916D51547CC7}" type="slidenum">
              <a:rPr lang="en-US" smtClean="0"/>
              <a:pPr/>
              <a:t>34</a:t>
            </a:fld>
            <a:endParaRPr lang="en-US" dirty="0"/>
          </a:p>
        </p:txBody>
      </p:sp>
    </p:spTree>
    <p:extLst>
      <p:ext uri="{BB962C8B-B14F-4D97-AF65-F5344CB8AC3E}">
        <p14:creationId xmlns:p14="http://schemas.microsoft.com/office/powerpoint/2010/main" val="2397796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RFA Criteria – Subcontractor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228601" y="809958"/>
            <a:ext cx="8787211" cy="3805958"/>
          </a:xfrm>
        </p:spPr>
        <p:txBody>
          <a:bodyPr>
            <a:normAutofit/>
          </a:bodyPr>
          <a:lstStyle/>
          <a:p>
            <a:pPr>
              <a:spcAft>
                <a:spcPts val="1600"/>
              </a:spcAft>
            </a:pPr>
            <a:r>
              <a:rPr lang="en-US" sz="1600" dirty="0"/>
              <a:t>If a prospective applicant plans to subcontract any part of this effort, the Grant Application must include the information detailed in Subcontractor Information of the Grant Application (Attachment I, Section 1). </a:t>
            </a:r>
          </a:p>
          <a:p>
            <a:pPr>
              <a:spcAft>
                <a:spcPts val="1600"/>
              </a:spcAft>
            </a:pPr>
            <a:r>
              <a:rPr lang="en-US" sz="1600" dirty="0"/>
              <a:t>The applicant must submit Subcontractor Information and Letter of Intent to Participate for each Subcontractor of the proposal (Attachment I, Section A). </a:t>
            </a:r>
          </a:p>
          <a:p>
            <a:pPr>
              <a:spcAft>
                <a:spcPts val="1600"/>
              </a:spcAft>
            </a:pPr>
            <a:r>
              <a:rPr lang="en-US" sz="1600" dirty="0"/>
              <a:t>There is no provision for re-granting. </a:t>
            </a:r>
          </a:p>
          <a:p>
            <a:pPr>
              <a:spcAft>
                <a:spcPts val="1600"/>
              </a:spcAft>
            </a:pPr>
            <a:r>
              <a:rPr lang="en-US" sz="1600" dirty="0"/>
              <a:t>The use of any subcontractor(s) must be fully explained in the Grant Application (Attachment I). </a:t>
            </a:r>
          </a:p>
        </p:txBody>
      </p:sp>
      <p:sp>
        <p:nvSpPr>
          <p:cNvPr id="5" name="Slide Number Placeholder 4">
            <a:extLst>
              <a:ext uri="{FF2B5EF4-FFF2-40B4-BE49-F238E27FC236}">
                <a16:creationId xmlns:a16="http://schemas.microsoft.com/office/drawing/2014/main" id="{520679D1-95D2-4627-BFA5-560784BFCFAA}"/>
              </a:ext>
            </a:extLst>
          </p:cNvPr>
          <p:cNvSpPr>
            <a:spLocks noGrp="1"/>
          </p:cNvSpPr>
          <p:nvPr>
            <p:ph type="sldNum" sz="quarter" idx="4"/>
          </p:nvPr>
        </p:nvSpPr>
        <p:spPr/>
        <p:txBody>
          <a:bodyPr/>
          <a:lstStyle/>
          <a:p>
            <a:fld id="{C8146628-1A01-9741-8A8B-916D51547CC7}" type="slidenum">
              <a:rPr lang="en-US" smtClean="0"/>
              <a:pPr/>
              <a:t>35</a:t>
            </a:fld>
            <a:endParaRPr lang="en-US" dirty="0"/>
          </a:p>
        </p:txBody>
      </p:sp>
    </p:spTree>
    <p:extLst>
      <p:ext uri="{BB962C8B-B14F-4D97-AF65-F5344CB8AC3E}">
        <p14:creationId xmlns:p14="http://schemas.microsoft.com/office/powerpoint/2010/main" val="3167726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31D873-016B-4E66-915B-1311794B2647}"/>
              </a:ext>
            </a:extLst>
          </p:cNvPr>
          <p:cNvSpPr>
            <a:spLocks noGrp="1"/>
          </p:cNvSpPr>
          <p:nvPr>
            <p:ph type="title"/>
          </p:nvPr>
        </p:nvSpPr>
        <p:spPr>
          <a:xfrm>
            <a:off x="228600" y="1527858"/>
            <a:ext cx="8686800" cy="1520142"/>
          </a:xfrm>
        </p:spPr>
        <p:txBody>
          <a:bodyPr>
            <a:noAutofit/>
          </a:bodyPr>
          <a:lstStyle/>
          <a:p>
            <a:r>
              <a:rPr lang="en-US" sz="3200" dirty="0"/>
              <a:t>Navigator Program</a:t>
            </a:r>
            <a:br>
              <a:rPr lang="en-US" sz="3200" dirty="0"/>
            </a:br>
            <a:r>
              <a:rPr lang="en-US" sz="3200" dirty="0"/>
              <a:t>Application Process, Schedule, &amp;  Instructions</a:t>
            </a:r>
          </a:p>
        </p:txBody>
      </p:sp>
    </p:spTree>
    <p:extLst>
      <p:ext uri="{BB962C8B-B14F-4D97-AF65-F5344CB8AC3E}">
        <p14:creationId xmlns:p14="http://schemas.microsoft.com/office/powerpoint/2010/main" val="2100816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B54-CD19-43BF-A05D-BF819CE54452}"/>
              </a:ext>
            </a:extLst>
          </p:cNvPr>
          <p:cNvSpPr>
            <a:spLocks noGrp="1"/>
          </p:cNvSpPr>
          <p:nvPr>
            <p:ph type="title"/>
          </p:nvPr>
        </p:nvSpPr>
        <p:spPr>
          <a:xfrm>
            <a:off x="228604" y="2141316"/>
            <a:ext cx="8686800" cy="672302"/>
          </a:xfrm>
        </p:spPr>
        <p:txBody>
          <a:bodyPr>
            <a:noAutofit/>
          </a:bodyPr>
          <a:lstStyle/>
          <a:p>
            <a:pPr algn="ctr"/>
            <a:r>
              <a:rPr lang="en-US" sz="3200" dirty="0"/>
              <a:t>Application Process </a:t>
            </a:r>
            <a:endParaRPr lang="en-US" sz="2800" dirty="0"/>
          </a:p>
        </p:txBody>
      </p:sp>
      <p:sp>
        <p:nvSpPr>
          <p:cNvPr id="6" name="Slide Number Placeholder 5">
            <a:extLst>
              <a:ext uri="{FF2B5EF4-FFF2-40B4-BE49-F238E27FC236}">
                <a16:creationId xmlns:a16="http://schemas.microsoft.com/office/drawing/2014/main" id="{64CC480C-D014-4243-994C-F71E0CB77BDA}"/>
              </a:ext>
            </a:extLst>
          </p:cNvPr>
          <p:cNvSpPr>
            <a:spLocks noGrp="1"/>
          </p:cNvSpPr>
          <p:nvPr>
            <p:ph type="sldNum" sz="quarter" idx="4"/>
          </p:nvPr>
        </p:nvSpPr>
        <p:spPr/>
        <p:txBody>
          <a:bodyPr/>
          <a:lstStyle/>
          <a:p>
            <a:fld id="{C8146628-1A01-9741-8A8B-916D51547CC7}" type="slidenum">
              <a:rPr lang="en-US" smtClean="0"/>
              <a:pPr/>
              <a:t>37</a:t>
            </a:fld>
            <a:endParaRPr lang="en-US" dirty="0"/>
          </a:p>
        </p:txBody>
      </p:sp>
    </p:spTree>
    <p:extLst>
      <p:ext uri="{BB962C8B-B14F-4D97-AF65-F5344CB8AC3E}">
        <p14:creationId xmlns:p14="http://schemas.microsoft.com/office/powerpoint/2010/main" val="1007848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Application Process</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a:bodyPr>
          <a:lstStyle/>
          <a:p>
            <a:pPr>
              <a:spcAft>
                <a:spcPts val="1600"/>
              </a:spcAft>
            </a:pPr>
            <a:r>
              <a:rPr lang="en-US" sz="1600" dirty="0"/>
              <a:t>A competitive process by which Covered California will evaluate strengths and weaknesses of each applicant and make final selections based on the criteria contained in the RFA.</a:t>
            </a:r>
          </a:p>
          <a:p>
            <a:pPr>
              <a:spcAft>
                <a:spcPts val="1600"/>
              </a:spcAft>
            </a:pPr>
            <a:r>
              <a:rPr lang="en-US" sz="1600" dirty="0"/>
              <a:t>The goal is to identify organizations that will provide the best overall value, quality strategies to address the identified areas of enrollment opportunity, and the most effective activities to meet the goals, objectives, and guiding principles of the Navigator Program. </a:t>
            </a:r>
          </a:p>
          <a:p>
            <a:pPr>
              <a:spcAft>
                <a:spcPts val="1600"/>
              </a:spcAft>
            </a:pPr>
            <a:r>
              <a:rPr lang="en-US" sz="1600" dirty="0"/>
              <a:t>Applicants who demonstrate their experience and ability to effectively provide the services will be favorably considered for grant funding.</a:t>
            </a:r>
            <a:endParaRPr lang="en-US" sz="1400" dirty="0"/>
          </a:p>
        </p:txBody>
      </p:sp>
      <p:sp>
        <p:nvSpPr>
          <p:cNvPr id="5" name="Slide Number Placeholder 4">
            <a:extLst>
              <a:ext uri="{FF2B5EF4-FFF2-40B4-BE49-F238E27FC236}">
                <a16:creationId xmlns:a16="http://schemas.microsoft.com/office/drawing/2014/main" id="{81EFA8F6-369C-46DA-B747-CB6B010008DA}"/>
              </a:ext>
            </a:extLst>
          </p:cNvPr>
          <p:cNvSpPr>
            <a:spLocks noGrp="1"/>
          </p:cNvSpPr>
          <p:nvPr>
            <p:ph type="sldNum" sz="quarter" idx="4"/>
          </p:nvPr>
        </p:nvSpPr>
        <p:spPr/>
        <p:txBody>
          <a:bodyPr/>
          <a:lstStyle/>
          <a:p>
            <a:fld id="{C8146628-1A01-9741-8A8B-916D51547CC7}" type="slidenum">
              <a:rPr lang="en-US" smtClean="0"/>
              <a:pPr/>
              <a:t>38</a:t>
            </a:fld>
            <a:endParaRPr lang="en-US" dirty="0"/>
          </a:p>
        </p:txBody>
      </p:sp>
    </p:spTree>
    <p:extLst>
      <p:ext uri="{BB962C8B-B14F-4D97-AF65-F5344CB8AC3E}">
        <p14:creationId xmlns:p14="http://schemas.microsoft.com/office/powerpoint/2010/main" val="393792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Topics</a:t>
            </a:r>
          </a:p>
        </p:txBody>
      </p:sp>
      <p:sp>
        <p:nvSpPr>
          <p:cNvPr id="10" name="Text Placeholder 9"/>
          <p:cNvSpPr>
            <a:spLocks noGrp="1"/>
          </p:cNvSpPr>
          <p:nvPr>
            <p:ph type="body" sz="quarter" idx="13"/>
          </p:nvPr>
        </p:nvSpPr>
        <p:spPr>
          <a:xfrm>
            <a:off x="384561" y="809957"/>
            <a:ext cx="8531148" cy="3805958"/>
          </a:xfrm>
        </p:spPr>
        <p:txBody>
          <a:bodyPr>
            <a:normAutofit/>
          </a:bodyPr>
          <a:lstStyle/>
          <a:p>
            <a:pPr marL="342900" indent="-342900">
              <a:spcAft>
                <a:spcPts val="1200"/>
              </a:spcAft>
              <a:buFont typeface="+mj-lt"/>
              <a:buAutoNum type="arabicPeriod"/>
            </a:pPr>
            <a:r>
              <a:rPr lang="en-US" sz="1600" dirty="0"/>
              <a:t>Affordable Care Act (ACA) &amp; Covered California </a:t>
            </a:r>
          </a:p>
          <a:p>
            <a:pPr marL="342900" indent="-342900">
              <a:spcAft>
                <a:spcPts val="1200"/>
              </a:spcAft>
              <a:buFont typeface="+mj-lt"/>
              <a:buAutoNum type="arabicPeriod"/>
            </a:pPr>
            <a:r>
              <a:rPr lang="en-US" sz="1600" dirty="0"/>
              <a:t>Navigator Program Overview</a:t>
            </a:r>
          </a:p>
          <a:p>
            <a:pPr marL="342900" indent="-342900">
              <a:spcAft>
                <a:spcPts val="1200"/>
              </a:spcAft>
              <a:buFont typeface="+mj-lt"/>
              <a:buAutoNum type="arabicPeriod"/>
            </a:pPr>
            <a:r>
              <a:rPr lang="en-US" sz="1600" dirty="0"/>
              <a:t>Navigator Request for Application</a:t>
            </a:r>
          </a:p>
          <a:p>
            <a:pPr marL="342900" indent="-342900">
              <a:spcAft>
                <a:spcPts val="1200"/>
              </a:spcAft>
              <a:buFont typeface="+mj-lt"/>
              <a:buAutoNum type="arabicPeriod"/>
            </a:pPr>
            <a:r>
              <a:rPr lang="en-US" sz="1600" dirty="0"/>
              <a:t>Navigator Application Process</a:t>
            </a:r>
          </a:p>
          <a:p>
            <a:pPr marL="342900" indent="-342900">
              <a:spcAft>
                <a:spcPts val="1200"/>
              </a:spcAft>
              <a:buFont typeface="+mj-lt"/>
              <a:buAutoNum type="arabicPeriod"/>
            </a:pPr>
            <a:r>
              <a:rPr lang="en-US" sz="1600" dirty="0"/>
              <a:t>Navigator Application Evaluation and Selection Process</a:t>
            </a:r>
          </a:p>
          <a:p>
            <a:pPr marL="342900" indent="-342900">
              <a:spcAft>
                <a:spcPts val="1200"/>
              </a:spcAft>
              <a:buFont typeface="+mj-lt"/>
              <a:buAutoNum type="arabicPeriod"/>
            </a:pPr>
            <a:r>
              <a:rPr lang="en-US" sz="1600" dirty="0"/>
              <a:t>Questions &amp; Answers</a:t>
            </a:r>
          </a:p>
        </p:txBody>
      </p:sp>
      <p:sp>
        <p:nvSpPr>
          <p:cNvPr id="2" name="Slide Number Placeholder 1">
            <a:extLst>
              <a:ext uri="{FF2B5EF4-FFF2-40B4-BE49-F238E27FC236}">
                <a16:creationId xmlns:a16="http://schemas.microsoft.com/office/drawing/2014/main" id="{1A2EAB05-0F1A-44EE-961D-84B237BB7E0E}"/>
              </a:ext>
            </a:extLst>
          </p:cNvPr>
          <p:cNvSpPr>
            <a:spLocks noGrp="1"/>
          </p:cNvSpPr>
          <p:nvPr>
            <p:ph type="sldNum" sz="quarter" idx="4"/>
          </p:nvPr>
        </p:nvSpPr>
        <p:spPr/>
        <p:txBody>
          <a:bodyPr/>
          <a:lstStyle/>
          <a:p>
            <a:fld id="{C8146628-1A01-9741-8A8B-916D51547CC7}" type="slidenum">
              <a:rPr lang="en-US" smtClean="0"/>
              <a:pPr/>
              <a:t>3</a:t>
            </a:fld>
            <a:endParaRPr lang="en-US" dirty="0"/>
          </a:p>
        </p:txBody>
      </p:sp>
    </p:spTree>
    <p:extLst>
      <p:ext uri="{BB962C8B-B14F-4D97-AF65-F5344CB8AC3E}">
        <p14:creationId xmlns:p14="http://schemas.microsoft.com/office/powerpoint/2010/main" val="3668307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Single Point of Contact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228602" y="1193545"/>
            <a:ext cx="8687108" cy="1110420"/>
          </a:xfrm>
        </p:spPr>
        <p:txBody>
          <a:bodyPr>
            <a:normAutofit/>
          </a:bodyPr>
          <a:lstStyle/>
          <a:p>
            <a:pPr marL="0" indent="0" algn="ctr">
              <a:buNone/>
            </a:pPr>
            <a:r>
              <a:rPr lang="en-US" sz="2000" b="1" dirty="0"/>
              <a:t>GRANT APPLICATION SINGLE POINT OF CONTACT </a:t>
            </a:r>
          </a:p>
          <a:p>
            <a:pPr marL="0" indent="0" algn="ctr">
              <a:buNone/>
            </a:pPr>
            <a:endParaRPr lang="en-US" sz="2000" dirty="0"/>
          </a:p>
          <a:p>
            <a:pPr marL="0" indent="0" algn="ctr">
              <a:buNone/>
            </a:pPr>
            <a:r>
              <a:rPr lang="en-US" sz="2000" dirty="0"/>
              <a:t>Email Address: </a:t>
            </a:r>
            <a:r>
              <a:rPr lang="en-US" sz="2000" dirty="0">
                <a:hlinkClick r:id="rId2"/>
              </a:rPr>
              <a:t>CommunityPartners@covered.ca.gov</a:t>
            </a:r>
            <a:r>
              <a:rPr lang="en-US" sz="2000" dirty="0"/>
              <a:t> </a:t>
            </a:r>
            <a:endParaRPr lang="en-US" dirty="0"/>
          </a:p>
        </p:txBody>
      </p:sp>
      <p:pic>
        <p:nvPicPr>
          <p:cNvPr id="6" name="Picture 5">
            <a:extLst>
              <a:ext uri="{FF2B5EF4-FFF2-40B4-BE49-F238E27FC236}">
                <a16:creationId xmlns:a16="http://schemas.microsoft.com/office/drawing/2014/main" id="{8CACC576-4E03-42F4-AAC5-1870DC1AF98F}"/>
              </a:ext>
            </a:extLst>
          </p:cNvPr>
          <p:cNvPicPr>
            <a:picLocks noChangeAspect="1"/>
          </p:cNvPicPr>
          <p:nvPr/>
        </p:nvPicPr>
        <p:blipFill>
          <a:blip r:embed="rId3">
            <a:duotone>
              <a:prstClr val="black"/>
              <a:schemeClr val="tx2">
                <a:tint val="45000"/>
                <a:satMod val="400000"/>
              </a:schemeClr>
            </a:duotone>
            <a:extLst>
              <a:ext uri="{837473B0-CC2E-450A-ABE3-18F120FF3D39}">
                <a1611:picAttrSrcUrl xmlns:a1611="http://schemas.microsoft.com/office/drawing/2016/11/main" r:id="rId4"/>
              </a:ext>
            </a:extLst>
          </a:blip>
          <a:stretch>
            <a:fillRect/>
          </a:stretch>
        </p:blipFill>
        <p:spPr>
          <a:xfrm>
            <a:off x="2934591" y="2253744"/>
            <a:ext cx="2962007" cy="2094386"/>
          </a:xfrm>
          <a:prstGeom prst="rect">
            <a:avLst/>
          </a:prstGeom>
        </p:spPr>
      </p:pic>
      <p:sp>
        <p:nvSpPr>
          <p:cNvPr id="5" name="Slide Number Placeholder 4">
            <a:extLst>
              <a:ext uri="{FF2B5EF4-FFF2-40B4-BE49-F238E27FC236}">
                <a16:creationId xmlns:a16="http://schemas.microsoft.com/office/drawing/2014/main" id="{FA2C807E-E95C-42DD-B868-8C91A30C619A}"/>
              </a:ext>
            </a:extLst>
          </p:cNvPr>
          <p:cNvSpPr>
            <a:spLocks noGrp="1"/>
          </p:cNvSpPr>
          <p:nvPr>
            <p:ph type="sldNum" sz="quarter" idx="4"/>
          </p:nvPr>
        </p:nvSpPr>
        <p:spPr/>
        <p:txBody>
          <a:bodyPr/>
          <a:lstStyle/>
          <a:p>
            <a:fld id="{C8146628-1A01-9741-8A8B-916D51547CC7}" type="slidenum">
              <a:rPr lang="en-US" smtClean="0"/>
              <a:pPr/>
              <a:t>39</a:t>
            </a:fld>
            <a:endParaRPr lang="en-US" dirty="0"/>
          </a:p>
        </p:txBody>
      </p:sp>
    </p:spTree>
    <p:extLst>
      <p:ext uri="{BB962C8B-B14F-4D97-AF65-F5344CB8AC3E}">
        <p14:creationId xmlns:p14="http://schemas.microsoft.com/office/powerpoint/2010/main" val="1636669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Application Process</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228602" y="809958"/>
            <a:ext cx="8687108" cy="3805958"/>
          </a:xfrm>
        </p:spPr>
        <p:txBody>
          <a:bodyPr>
            <a:noAutofit/>
          </a:bodyPr>
          <a:lstStyle/>
          <a:p>
            <a:pPr marL="0" indent="0">
              <a:buNone/>
            </a:pPr>
            <a:r>
              <a:rPr lang="en-US" sz="1600" b="1" dirty="0"/>
              <a:t>Multi-Step: </a:t>
            </a:r>
          </a:p>
          <a:p>
            <a:pPr marL="342900" indent="-342900">
              <a:spcBef>
                <a:spcPts val="1200"/>
              </a:spcBef>
              <a:buFont typeface="+mj-lt"/>
              <a:buAutoNum type="arabicPeriod"/>
            </a:pPr>
            <a:r>
              <a:rPr lang="en-US" sz="1600" dirty="0"/>
              <a:t>Letter of Intent to Respond (Optional)</a:t>
            </a:r>
          </a:p>
          <a:p>
            <a:pPr marL="342900" indent="-342900">
              <a:spcBef>
                <a:spcPts val="1200"/>
              </a:spcBef>
              <a:buFont typeface="+mj-lt"/>
              <a:buAutoNum type="arabicPeriod"/>
            </a:pPr>
            <a:r>
              <a:rPr lang="en-US" sz="1600" dirty="0"/>
              <a:t>Grant Applicant Webinar (Optional)</a:t>
            </a:r>
          </a:p>
          <a:p>
            <a:pPr marL="342900" indent="-342900">
              <a:spcBef>
                <a:spcPts val="1200"/>
              </a:spcBef>
              <a:buFont typeface="+mj-lt"/>
              <a:buAutoNum type="arabicPeriod"/>
            </a:pPr>
            <a:r>
              <a:rPr lang="en-US" sz="1600" dirty="0"/>
              <a:t>Grant Application Submission (</a:t>
            </a:r>
            <a:r>
              <a:rPr lang="en-US" sz="1600" b="1" dirty="0"/>
              <a:t>Required</a:t>
            </a:r>
            <a:r>
              <a:rPr lang="en-US" sz="1600" dirty="0"/>
              <a:t>)</a:t>
            </a:r>
          </a:p>
          <a:p>
            <a:pPr marL="342900" indent="-342900">
              <a:spcBef>
                <a:spcPts val="1200"/>
              </a:spcBef>
              <a:buFont typeface="+mj-lt"/>
              <a:buAutoNum type="arabicPeriod"/>
            </a:pPr>
            <a:r>
              <a:rPr lang="en-US" sz="1600" dirty="0"/>
              <a:t>Grant Application Evaluation and Selection Process (</a:t>
            </a:r>
            <a:r>
              <a:rPr lang="en-US" sz="1600" b="1" dirty="0"/>
              <a:t>Required</a:t>
            </a:r>
            <a:r>
              <a:rPr lang="en-US" sz="1600" dirty="0"/>
              <a:t>)</a:t>
            </a:r>
          </a:p>
          <a:p>
            <a:pPr marL="342900" indent="-342900">
              <a:spcBef>
                <a:spcPts val="1200"/>
              </a:spcBef>
              <a:buFont typeface="+mj-lt"/>
              <a:buAutoNum type="arabicPeriod"/>
            </a:pPr>
            <a:r>
              <a:rPr lang="en-US" sz="1600" dirty="0"/>
              <a:t>Grant Award (</a:t>
            </a:r>
            <a:r>
              <a:rPr lang="en-US" sz="1600" b="1" dirty="0"/>
              <a:t>Required</a:t>
            </a:r>
            <a:r>
              <a:rPr lang="en-US" sz="1600" dirty="0"/>
              <a:t>)</a:t>
            </a:r>
          </a:p>
        </p:txBody>
      </p:sp>
      <p:sp>
        <p:nvSpPr>
          <p:cNvPr id="5" name="Slide Number Placeholder 4">
            <a:extLst>
              <a:ext uri="{FF2B5EF4-FFF2-40B4-BE49-F238E27FC236}">
                <a16:creationId xmlns:a16="http://schemas.microsoft.com/office/drawing/2014/main" id="{33967509-0E6D-42EF-9751-308FFA465D97}"/>
              </a:ext>
            </a:extLst>
          </p:cNvPr>
          <p:cNvSpPr>
            <a:spLocks noGrp="1"/>
          </p:cNvSpPr>
          <p:nvPr>
            <p:ph type="sldNum" sz="quarter" idx="4"/>
          </p:nvPr>
        </p:nvSpPr>
        <p:spPr/>
        <p:txBody>
          <a:bodyPr/>
          <a:lstStyle/>
          <a:p>
            <a:fld id="{C8146628-1A01-9741-8A8B-916D51547CC7}" type="slidenum">
              <a:rPr lang="en-US" smtClean="0"/>
              <a:pPr/>
              <a:t>40</a:t>
            </a:fld>
            <a:endParaRPr lang="en-US" dirty="0"/>
          </a:p>
        </p:txBody>
      </p:sp>
    </p:spTree>
    <p:extLst>
      <p:ext uri="{BB962C8B-B14F-4D97-AF65-F5344CB8AC3E}">
        <p14:creationId xmlns:p14="http://schemas.microsoft.com/office/powerpoint/2010/main" val="2845410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B54-CD19-43BF-A05D-BF819CE54452}"/>
              </a:ext>
            </a:extLst>
          </p:cNvPr>
          <p:cNvSpPr>
            <a:spLocks noGrp="1"/>
          </p:cNvSpPr>
          <p:nvPr>
            <p:ph type="title"/>
          </p:nvPr>
        </p:nvSpPr>
        <p:spPr>
          <a:xfrm>
            <a:off x="228604" y="2141316"/>
            <a:ext cx="8686800" cy="672302"/>
          </a:xfrm>
        </p:spPr>
        <p:txBody>
          <a:bodyPr>
            <a:noAutofit/>
          </a:bodyPr>
          <a:lstStyle/>
          <a:p>
            <a:pPr algn="ctr"/>
            <a:r>
              <a:rPr lang="en-US" sz="3200" dirty="0"/>
              <a:t>Application Schedule </a:t>
            </a:r>
            <a:endParaRPr lang="en-US" sz="2800" dirty="0"/>
          </a:p>
        </p:txBody>
      </p:sp>
      <p:sp>
        <p:nvSpPr>
          <p:cNvPr id="3" name="Slide Number Placeholder 2">
            <a:extLst>
              <a:ext uri="{FF2B5EF4-FFF2-40B4-BE49-F238E27FC236}">
                <a16:creationId xmlns:a16="http://schemas.microsoft.com/office/drawing/2014/main" id="{DA631FDA-E1D6-4EBE-B8A6-B4F1A1B9AAA8}"/>
              </a:ext>
            </a:extLst>
          </p:cNvPr>
          <p:cNvSpPr>
            <a:spLocks noGrp="1"/>
          </p:cNvSpPr>
          <p:nvPr>
            <p:ph type="sldNum" sz="quarter" idx="4"/>
          </p:nvPr>
        </p:nvSpPr>
        <p:spPr/>
        <p:txBody>
          <a:bodyPr/>
          <a:lstStyle/>
          <a:p>
            <a:fld id="{C8146628-1A01-9741-8A8B-916D51547CC7}" type="slidenum">
              <a:rPr lang="en-US" smtClean="0"/>
              <a:pPr/>
              <a:t>41</a:t>
            </a:fld>
            <a:endParaRPr lang="en-US" dirty="0"/>
          </a:p>
        </p:txBody>
      </p:sp>
    </p:spTree>
    <p:extLst>
      <p:ext uri="{BB962C8B-B14F-4D97-AF65-F5344CB8AC3E}">
        <p14:creationId xmlns:p14="http://schemas.microsoft.com/office/powerpoint/2010/main" val="490641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Grant Application Schedule</a:t>
            </a:r>
          </a:p>
        </p:txBody>
      </p:sp>
      <p:sp>
        <p:nvSpPr>
          <p:cNvPr id="7" name="Rectangle 6">
            <a:extLst>
              <a:ext uri="{FF2B5EF4-FFF2-40B4-BE49-F238E27FC236}">
                <a16:creationId xmlns:a16="http://schemas.microsoft.com/office/drawing/2014/main" id="{BE5CA2E1-5427-45A3-87E1-562B7B153B49}"/>
              </a:ext>
            </a:extLst>
          </p:cNvPr>
          <p:cNvSpPr/>
          <p:nvPr/>
        </p:nvSpPr>
        <p:spPr>
          <a:xfrm>
            <a:off x="505295" y="4131237"/>
            <a:ext cx="8133407" cy="577081"/>
          </a:xfrm>
          <a:prstGeom prst="rect">
            <a:avLst/>
          </a:prstGeom>
        </p:spPr>
        <p:txBody>
          <a:bodyPr wrap="square">
            <a:spAutoFit/>
          </a:bodyPr>
          <a:lstStyle/>
          <a:p>
            <a:pPr algn="ctr"/>
            <a:r>
              <a:rPr lang="en-US" sz="1050" dirty="0">
                <a:solidFill>
                  <a:srgbClr val="554D56"/>
                </a:solidFill>
                <a:latin typeface="Arial" panose="020B0604020202020204" pitchFamily="34" charset="0"/>
                <a:cs typeface="Arial" panose="020B0604020202020204" pitchFamily="34" charset="0"/>
              </a:rPr>
              <a:t>Unless otherwise stated, the deadline for all scheduled activities is 5:00 p.m. (PST) on the specified date. All dates are approximate and subject to change as necessary without an addendum to this Grant Application. Changes will be posted at </a:t>
            </a:r>
            <a:r>
              <a:rPr lang="en-US" sz="1050" dirty="0">
                <a:solidFill>
                  <a:srgbClr val="554D56"/>
                </a:solidFill>
                <a:latin typeface="Arial" panose="020B0604020202020204" pitchFamily="34" charset="0"/>
                <a:cs typeface="Arial" panose="020B0604020202020204" pitchFamily="34" charset="0"/>
                <a:hlinkClick r:id="rId2"/>
              </a:rPr>
              <a:t>https://hbex.coveredca.com/solicitations/RFA-2018-16/</a:t>
            </a:r>
            <a:r>
              <a:rPr lang="en-US" sz="1050" dirty="0">
                <a:solidFill>
                  <a:srgbClr val="554D56"/>
                </a:solidFill>
                <a:latin typeface="Arial" panose="020B0604020202020204" pitchFamily="34" charset="0"/>
                <a:cs typeface="Arial" panose="020B0604020202020204" pitchFamily="34" charset="0"/>
              </a:rPr>
              <a:t> and here: </a:t>
            </a:r>
            <a:r>
              <a:rPr lang="en-US" sz="1050" dirty="0">
                <a:solidFill>
                  <a:srgbClr val="554D56"/>
                </a:solidFill>
                <a:latin typeface="Arial" panose="020B0604020202020204" pitchFamily="34" charset="0"/>
                <a:cs typeface="Arial" panose="020B0604020202020204" pitchFamily="34" charset="0"/>
                <a:hlinkClick r:id="rId3"/>
              </a:rPr>
              <a:t>http://hbex.coveredca.com/navigator-program/</a:t>
            </a:r>
            <a:r>
              <a:rPr lang="en-US" sz="1050" dirty="0">
                <a:solidFill>
                  <a:srgbClr val="554D56"/>
                </a:solidFill>
                <a:latin typeface="Arial" panose="020B0604020202020204" pitchFamily="34" charset="0"/>
                <a:cs typeface="Arial" panose="020B0604020202020204" pitchFamily="34" charset="0"/>
              </a:rPr>
              <a:t> </a:t>
            </a:r>
          </a:p>
        </p:txBody>
      </p:sp>
      <p:sp>
        <p:nvSpPr>
          <p:cNvPr id="13" name="Slide Number Placeholder 12">
            <a:extLst>
              <a:ext uri="{FF2B5EF4-FFF2-40B4-BE49-F238E27FC236}">
                <a16:creationId xmlns:a16="http://schemas.microsoft.com/office/drawing/2014/main" id="{B4400E00-A454-4498-890B-5C56B5FB65FF}"/>
              </a:ext>
            </a:extLst>
          </p:cNvPr>
          <p:cNvSpPr>
            <a:spLocks noGrp="1"/>
          </p:cNvSpPr>
          <p:nvPr>
            <p:ph type="sldNum" sz="quarter" idx="4"/>
          </p:nvPr>
        </p:nvSpPr>
        <p:spPr/>
        <p:txBody>
          <a:bodyPr/>
          <a:lstStyle/>
          <a:p>
            <a:fld id="{C8146628-1A01-9741-8A8B-916D51547CC7}" type="slidenum">
              <a:rPr lang="en-US" smtClean="0"/>
              <a:pPr/>
              <a:t>42</a:t>
            </a:fld>
            <a:endParaRPr lang="en-US" dirty="0"/>
          </a:p>
        </p:txBody>
      </p:sp>
      <p:graphicFrame>
        <p:nvGraphicFramePr>
          <p:cNvPr id="3" name="Table 2">
            <a:extLst>
              <a:ext uri="{FF2B5EF4-FFF2-40B4-BE49-F238E27FC236}">
                <a16:creationId xmlns:a16="http://schemas.microsoft.com/office/drawing/2014/main" id="{4FC7199E-7754-4163-B515-F7DCB097B9BB}"/>
              </a:ext>
            </a:extLst>
          </p:cNvPr>
          <p:cNvGraphicFramePr>
            <a:graphicFrameLocks noGrp="1"/>
          </p:cNvGraphicFramePr>
          <p:nvPr>
            <p:extLst>
              <p:ext uri="{D42A27DB-BD31-4B8C-83A1-F6EECF244321}">
                <p14:modId xmlns:p14="http://schemas.microsoft.com/office/powerpoint/2010/main" val="695663008"/>
              </p:ext>
            </p:extLst>
          </p:nvPr>
        </p:nvGraphicFramePr>
        <p:xfrm>
          <a:off x="505295" y="694223"/>
          <a:ext cx="8133407" cy="3308825"/>
        </p:xfrm>
        <a:graphic>
          <a:graphicData uri="http://schemas.openxmlformats.org/drawingml/2006/table">
            <a:tbl>
              <a:tblPr firstRow="1" bandRow="1"/>
              <a:tblGrid>
                <a:gridCol w="5398754">
                  <a:extLst>
                    <a:ext uri="{9D8B030D-6E8A-4147-A177-3AD203B41FA5}">
                      <a16:colId xmlns:a16="http://schemas.microsoft.com/office/drawing/2014/main" val="833476039"/>
                    </a:ext>
                  </a:extLst>
                </a:gridCol>
                <a:gridCol w="2734653">
                  <a:extLst>
                    <a:ext uri="{9D8B030D-6E8A-4147-A177-3AD203B41FA5}">
                      <a16:colId xmlns:a16="http://schemas.microsoft.com/office/drawing/2014/main" val="3310891138"/>
                    </a:ext>
                  </a:extLst>
                </a:gridCol>
              </a:tblGrid>
              <a:tr h="254525">
                <a:tc>
                  <a:txBody>
                    <a:bodyPr/>
                    <a:lstStyle/>
                    <a:p>
                      <a:pPr marL="0" marR="0">
                        <a:spcBef>
                          <a:spcPts val="0"/>
                        </a:spcBef>
                        <a:spcAft>
                          <a:spcPts val="600"/>
                        </a:spcAft>
                        <a:tabLst>
                          <a:tab pos="279400" algn="l"/>
                          <a:tab pos="5937250" algn="r"/>
                        </a:tabLst>
                      </a:pP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Activity</a:t>
                      </a:r>
                      <a:endPar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spcBef>
                          <a:spcPts val="0"/>
                        </a:spcBef>
                        <a:spcAft>
                          <a:spcPts val="600"/>
                        </a:spcAft>
                        <a:tabLst>
                          <a:tab pos="279400" algn="l"/>
                          <a:tab pos="5937250" algn="r"/>
                        </a:tabLst>
                      </a:pP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Approximate Date</a:t>
                      </a:r>
                      <a:endPar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extLst>
                  <a:ext uri="{0D108BD9-81ED-4DB2-BD59-A6C34878D82A}">
                    <a16:rowId xmlns:a16="http://schemas.microsoft.com/office/drawing/2014/main" val="29565472"/>
                  </a:ext>
                </a:extLst>
              </a:tr>
              <a:tr h="254525">
                <a:tc>
                  <a:txBody>
                    <a:bodyPr/>
                    <a:lstStyle/>
                    <a:p>
                      <a:pPr marL="0" marR="0">
                        <a:spcBef>
                          <a:spcPts val="0"/>
                        </a:spcBef>
                        <a:spcAft>
                          <a:spcPts val="600"/>
                        </a:spcAft>
                        <a:tabLst>
                          <a:tab pos="279400" algn="l"/>
                          <a:tab pos="5937250" algn="r"/>
                        </a:tabLst>
                      </a:pP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Release</a:t>
                      </a: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of Navigator Request for Application Solicitation</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April 3,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947163031"/>
                  </a:ext>
                </a:extLst>
              </a:tr>
              <a:tr h="254525">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Grant Applicant </a:t>
                      </a: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Webinar</a:t>
                      </a: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with Questions and Answers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April 9,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219908427"/>
                  </a:ext>
                </a:extLst>
              </a:tr>
              <a:tr h="254525">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Last Day to Submit Inquiries and </a:t>
                      </a: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Questions</a:t>
                      </a:r>
                      <a:endPar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April 9,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120116095"/>
                  </a:ext>
                </a:extLst>
              </a:tr>
              <a:tr h="509050">
                <a:tc>
                  <a:txBody>
                    <a:bodyPr/>
                    <a:lstStyle/>
                    <a:p>
                      <a:pPr marL="0" marR="0">
                        <a:spcBef>
                          <a:spcPts val="0"/>
                        </a:spcBef>
                        <a:spcAft>
                          <a:spcPts val="600"/>
                        </a:spcAft>
                        <a:tabLst>
                          <a:tab pos="279400" algn="l"/>
                          <a:tab pos="5937250" algn="r"/>
                        </a:tabLst>
                      </a:pP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Response</a:t>
                      </a: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to Applicant Questions Posted on Covered California’s Website</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April 16,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4101354136"/>
                  </a:ext>
                </a:extLst>
              </a:tr>
              <a:tr h="254525">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Letter of</a:t>
                      </a: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Intent</a:t>
                      </a: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to Respond Due (Optional)</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April 16,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4203220553"/>
                  </a:ext>
                </a:extLst>
              </a:tr>
              <a:tr h="254525">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Final Application Submission Due</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April 23, 2019</a:t>
                      </a:r>
                      <a:endPar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13376837"/>
                  </a:ext>
                </a:extLst>
              </a:tr>
              <a:tr h="254525">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Grant Application, Evaluation, and Selection Process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April 24, 2019 – May 15,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4148263961"/>
                  </a:ext>
                </a:extLst>
              </a:tr>
              <a:tr h="509050">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Notification of Intent to </a:t>
                      </a: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Award Posted</a:t>
                      </a: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 on Covered California’s Website</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May 17,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926906614"/>
                  </a:ext>
                </a:extLst>
              </a:tr>
              <a:tr h="254525">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Last Day to Submit </a:t>
                      </a:r>
                      <a:r>
                        <a:rPr lang="en-US" sz="1400" b="1">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Protest</a:t>
                      </a:r>
                      <a:endPar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May 24, 2019</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753804294"/>
                  </a:ext>
                </a:extLst>
              </a:tr>
              <a:tr h="254525">
                <a:tc>
                  <a:txBody>
                    <a:bodyPr/>
                    <a:lstStyle/>
                    <a:p>
                      <a:pPr marL="0" marR="0">
                        <a:spcBef>
                          <a:spcPts val="0"/>
                        </a:spcBef>
                        <a:spcAft>
                          <a:spcPts val="600"/>
                        </a:spcAft>
                        <a:tabLst>
                          <a:tab pos="279400" algn="l"/>
                          <a:tab pos="5937250" algn="r"/>
                        </a:tabLst>
                      </a:pPr>
                      <a:r>
                        <a:rPr lang="en-US" sz="140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Navigator Grant Award Period</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spcBef>
                          <a:spcPts val="0"/>
                        </a:spcBef>
                        <a:spcAft>
                          <a:spcPts val="600"/>
                        </a:spcAft>
                        <a:tabLst>
                          <a:tab pos="279400" algn="l"/>
                          <a:tab pos="5937250" algn="r"/>
                        </a:tabLst>
                      </a:pPr>
                      <a:r>
                        <a:rPr lang="en-US" sz="1400" dirty="0">
                          <a:solidFill>
                            <a:srgbClr val="554D56"/>
                          </a:solidFill>
                          <a:effectLst/>
                          <a:latin typeface="Arial" panose="020B0604020202020204" pitchFamily="34" charset="0"/>
                          <a:ea typeface="Times New Roman" panose="02020603050405020304" pitchFamily="18" charset="0"/>
                          <a:cs typeface="Times New Roman" panose="02020603050405020304" pitchFamily="18" charset="0"/>
                        </a:rPr>
                        <a:t>July 1, 2019 – June 30, 2022</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122510809"/>
                  </a:ext>
                </a:extLst>
              </a:tr>
            </a:tbl>
          </a:graphicData>
        </a:graphic>
      </p:graphicFrame>
    </p:spTree>
    <p:extLst>
      <p:ext uri="{BB962C8B-B14F-4D97-AF65-F5344CB8AC3E}">
        <p14:creationId xmlns:p14="http://schemas.microsoft.com/office/powerpoint/2010/main" val="1823723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none" dirty="0"/>
              <a:t>Applicant Questions and Clarification</a:t>
            </a:r>
          </a:p>
        </p:txBody>
      </p:sp>
      <p:sp>
        <p:nvSpPr>
          <p:cNvPr id="3" name="Content Placeholder 2"/>
          <p:cNvSpPr>
            <a:spLocks noGrp="1"/>
          </p:cNvSpPr>
          <p:nvPr>
            <p:ph type="body" sz="quarter" idx="14"/>
          </p:nvPr>
        </p:nvSpPr>
        <p:spPr>
          <a:xfrm>
            <a:off x="228600" y="810229"/>
            <a:ext cx="8680450" cy="3806222"/>
          </a:xfrm>
        </p:spPr>
        <p:txBody>
          <a:bodyPr>
            <a:normAutofit/>
          </a:bodyPr>
          <a:lstStyle/>
          <a:p>
            <a:pPr marL="0" indent="0">
              <a:spcAft>
                <a:spcPts val="1600"/>
              </a:spcAft>
              <a:buNone/>
            </a:pPr>
            <a:r>
              <a:rPr lang="en-US" sz="1600" b="1" dirty="0"/>
              <a:t>Due April 9, 2019, 5pm PST</a:t>
            </a:r>
          </a:p>
          <a:p>
            <a:pPr>
              <a:spcAft>
                <a:spcPts val="1600"/>
              </a:spcAft>
            </a:pPr>
            <a:r>
              <a:rPr lang="en-US" sz="1600" dirty="0"/>
              <a:t>Covered California will accept written questions or concerns related to this Grant Application and/or its accompanying materials, instructions, or requirements.</a:t>
            </a:r>
          </a:p>
          <a:p>
            <a:pPr>
              <a:spcAft>
                <a:spcPts val="1600"/>
              </a:spcAft>
            </a:pPr>
            <a:r>
              <a:rPr lang="en-US" sz="1600" dirty="0"/>
              <a:t>Organizations may submit questions by emailing the Single Point of Contact at </a:t>
            </a:r>
            <a:r>
              <a:rPr lang="en-US" sz="1600" dirty="0">
                <a:hlinkClick r:id="rId3"/>
              </a:rPr>
              <a:t>CommunityPartners@covered.ca.gov</a:t>
            </a:r>
            <a:r>
              <a:rPr lang="en-US" sz="1600" dirty="0"/>
              <a:t>. </a:t>
            </a:r>
          </a:p>
          <a:p>
            <a:pPr>
              <a:spcAft>
                <a:spcPts val="1600"/>
              </a:spcAft>
            </a:pPr>
            <a:r>
              <a:rPr lang="en-US" sz="1600" dirty="0"/>
              <a:t>Questions received after the deadline are not guaranteed to be answered.  Covered California may, at its sole discretion, post responses to questions at the date and time specified above.</a:t>
            </a:r>
          </a:p>
        </p:txBody>
      </p:sp>
      <p:sp>
        <p:nvSpPr>
          <p:cNvPr id="5" name="Slide Number Placeholder 4">
            <a:extLst>
              <a:ext uri="{FF2B5EF4-FFF2-40B4-BE49-F238E27FC236}">
                <a16:creationId xmlns:a16="http://schemas.microsoft.com/office/drawing/2014/main" id="{E8B109D7-45A7-4114-9BFC-FCDFBCB431E4}"/>
              </a:ext>
            </a:extLst>
          </p:cNvPr>
          <p:cNvSpPr>
            <a:spLocks noGrp="1"/>
          </p:cNvSpPr>
          <p:nvPr>
            <p:ph type="sldNum" sz="quarter" idx="4"/>
          </p:nvPr>
        </p:nvSpPr>
        <p:spPr/>
        <p:txBody>
          <a:bodyPr/>
          <a:lstStyle/>
          <a:p>
            <a:fld id="{C8146628-1A01-9741-8A8B-916D51547CC7}" type="slidenum">
              <a:rPr lang="en-US" smtClean="0"/>
              <a:pPr/>
              <a:t>43</a:t>
            </a:fld>
            <a:endParaRPr lang="en-US" dirty="0"/>
          </a:p>
        </p:txBody>
      </p:sp>
    </p:spTree>
    <p:extLst>
      <p:ext uri="{BB962C8B-B14F-4D97-AF65-F5344CB8AC3E}">
        <p14:creationId xmlns:p14="http://schemas.microsoft.com/office/powerpoint/2010/main" val="3754098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Letter of Intent to Respond (Optional)</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228602" y="646637"/>
            <a:ext cx="8687108" cy="3805958"/>
          </a:xfrm>
        </p:spPr>
        <p:txBody>
          <a:bodyPr>
            <a:noAutofit/>
          </a:bodyPr>
          <a:lstStyle/>
          <a:p>
            <a:pPr marL="0" indent="0">
              <a:lnSpc>
                <a:spcPct val="120000"/>
              </a:lnSpc>
              <a:spcAft>
                <a:spcPts val="600"/>
              </a:spcAft>
              <a:buNone/>
            </a:pPr>
            <a:r>
              <a:rPr lang="en-US" sz="1600" b="1" u="sng" dirty="0">
                <a:solidFill>
                  <a:srgbClr val="FF0000"/>
                </a:solidFill>
              </a:rPr>
              <a:t>This letter is optional for lead applicants to notify Covered California their interest to apply for the grant.</a:t>
            </a:r>
          </a:p>
          <a:p>
            <a:pPr marL="0" indent="0">
              <a:lnSpc>
                <a:spcPct val="120000"/>
              </a:lnSpc>
              <a:spcAft>
                <a:spcPts val="600"/>
              </a:spcAft>
              <a:buNone/>
            </a:pPr>
            <a:r>
              <a:rPr lang="en-US" sz="1600" b="1" dirty="0"/>
              <a:t>Due April 16, 2019 </a:t>
            </a:r>
          </a:p>
          <a:p>
            <a:pPr>
              <a:lnSpc>
                <a:spcPct val="120000"/>
              </a:lnSpc>
              <a:spcAft>
                <a:spcPts val="600"/>
              </a:spcAft>
            </a:pPr>
            <a:r>
              <a:rPr lang="en-US" sz="1600" b="1" dirty="0"/>
              <a:t>Submit</a:t>
            </a:r>
            <a:r>
              <a:rPr lang="en-US" sz="1600" dirty="0"/>
              <a:t> on the organization’s letterhead;</a:t>
            </a:r>
          </a:p>
          <a:p>
            <a:pPr>
              <a:lnSpc>
                <a:spcPct val="120000"/>
              </a:lnSpc>
              <a:spcAft>
                <a:spcPts val="600"/>
              </a:spcAft>
            </a:pPr>
            <a:r>
              <a:rPr lang="en-US" sz="1600" b="1" dirty="0"/>
              <a:t>Identify</a:t>
            </a:r>
            <a:r>
              <a:rPr lang="en-US" sz="1600" dirty="0"/>
              <a:t> a single contact person, including their first and last name, title, email address, and direct phone number;</a:t>
            </a:r>
          </a:p>
          <a:p>
            <a:pPr>
              <a:lnSpc>
                <a:spcPct val="120000"/>
              </a:lnSpc>
              <a:spcAft>
                <a:spcPts val="600"/>
              </a:spcAft>
            </a:pPr>
            <a:r>
              <a:rPr lang="en-US" sz="1600" b="1" dirty="0"/>
              <a:t>Signed</a:t>
            </a:r>
            <a:r>
              <a:rPr lang="en-US" sz="1600" dirty="0"/>
              <a:t> by a person who is authorized to contractually bind the organization in a potential future contract;</a:t>
            </a:r>
          </a:p>
          <a:p>
            <a:pPr>
              <a:lnSpc>
                <a:spcPct val="120000"/>
              </a:lnSpc>
              <a:spcAft>
                <a:spcPts val="600"/>
              </a:spcAft>
            </a:pPr>
            <a:r>
              <a:rPr lang="en-US" sz="1600" b="1" dirty="0"/>
              <a:t>Identify</a:t>
            </a:r>
            <a:r>
              <a:rPr lang="en-US" sz="1600" dirty="0"/>
              <a:t> the estimated number of consumers the applicant will enroll and effectuate during the first year of the grant award period; and</a:t>
            </a:r>
          </a:p>
          <a:p>
            <a:pPr>
              <a:lnSpc>
                <a:spcPct val="120000"/>
              </a:lnSpc>
              <a:spcAft>
                <a:spcPts val="600"/>
              </a:spcAft>
            </a:pPr>
            <a:r>
              <a:rPr lang="en-US" sz="1600" b="1" dirty="0"/>
              <a:t>Identify</a:t>
            </a:r>
            <a:r>
              <a:rPr lang="en-US" sz="1600" dirty="0"/>
              <a:t> the target population(s) for outreach, education, and enrollment.</a:t>
            </a:r>
          </a:p>
          <a:p>
            <a:pPr>
              <a:lnSpc>
                <a:spcPct val="120000"/>
              </a:lnSpc>
              <a:spcAft>
                <a:spcPts val="600"/>
              </a:spcAft>
            </a:pPr>
            <a:r>
              <a:rPr lang="en-US" sz="1600" b="1" dirty="0"/>
              <a:t>Email</a:t>
            </a:r>
            <a:r>
              <a:rPr lang="en-US" sz="1600" dirty="0"/>
              <a:t> the letter to the Single Point of Contact at </a:t>
            </a:r>
            <a:r>
              <a:rPr lang="en-US" sz="1600" dirty="0">
                <a:hlinkClick r:id="rId3"/>
              </a:rPr>
              <a:t>CommunityPartners@covered.ca.gov</a:t>
            </a:r>
            <a:r>
              <a:rPr lang="en-US" sz="1600" dirty="0"/>
              <a:t>.</a:t>
            </a:r>
          </a:p>
        </p:txBody>
      </p:sp>
      <p:sp>
        <p:nvSpPr>
          <p:cNvPr id="5" name="Slide Number Placeholder 4">
            <a:extLst>
              <a:ext uri="{FF2B5EF4-FFF2-40B4-BE49-F238E27FC236}">
                <a16:creationId xmlns:a16="http://schemas.microsoft.com/office/drawing/2014/main" id="{1788A10C-65A0-4F7A-9329-2FB227F65E3D}"/>
              </a:ext>
            </a:extLst>
          </p:cNvPr>
          <p:cNvSpPr>
            <a:spLocks noGrp="1"/>
          </p:cNvSpPr>
          <p:nvPr>
            <p:ph type="sldNum" sz="quarter" idx="4"/>
          </p:nvPr>
        </p:nvSpPr>
        <p:spPr/>
        <p:txBody>
          <a:bodyPr/>
          <a:lstStyle/>
          <a:p>
            <a:fld id="{C8146628-1A01-9741-8A8B-916D51547CC7}" type="slidenum">
              <a:rPr lang="en-US" smtClean="0"/>
              <a:pPr/>
              <a:t>44</a:t>
            </a:fld>
            <a:endParaRPr lang="en-US" dirty="0"/>
          </a:p>
        </p:txBody>
      </p:sp>
    </p:spTree>
    <p:extLst>
      <p:ext uri="{BB962C8B-B14F-4D97-AF65-F5344CB8AC3E}">
        <p14:creationId xmlns:p14="http://schemas.microsoft.com/office/powerpoint/2010/main" val="2447607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Application Submission Package</a:t>
            </a:r>
          </a:p>
        </p:txBody>
      </p:sp>
      <p:sp>
        <p:nvSpPr>
          <p:cNvPr id="5" name="Content Placeholder 2">
            <a:extLst>
              <a:ext uri="{FF2B5EF4-FFF2-40B4-BE49-F238E27FC236}">
                <a16:creationId xmlns:a16="http://schemas.microsoft.com/office/drawing/2014/main" id="{96B240F9-7370-4960-AF36-3C093B1ED54F}"/>
              </a:ext>
            </a:extLst>
          </p:cNvPr>
          <p:cNvSpPr txBox="1">
            <a:spLocks/>
          </p:cNvSpPr>
          <p:nvPr/>
        </p:nvSpPr>
        <p:spPr>
          <a:xfrm>
            <a:off x="228599" y="700165"/>
            <a:ext cx="8686800" cy="3793276"/>
          </a:xfrm>
          <a:prstGeom prst="rect">
            <a:avLst/>
          </a:prstGeom>
        </p:spPr>
        <p:txBody>
          <a:bodyPr>
            <a:noAutofit/>
          </a:bodyPr>
          <a:lstStyle>
            <a:lvl1pPr marL="257168" indent="-257168" algn="l" defTabSz="685783" rtl="0" eaLnBrk="1" latinLnBrk="0" hangingPunct="1">
              <a:spcBef>
                <a:spcPts val="0"/>
              </a:spcBef>
              <a:buFont typeface="Arial" pitchFamily="34" charset="0"/>
              <a:buChar char="•"/>
              <a:defRPr sz="1800" kern="1200">
                <a:solidFill>
                  <a:srgbClr val="554D56"/>
                </a:solidFill>
                <a:latin typeface="Arial" pitchFamily="34" charset="0"/>
                <a:ea typeface="+mn-ea"/>
                <a:cs typeface="Arial" pitchFamily="34" charset="0"/>
              </a:defRPr>
            </a:lvl1pPr>
            <a:lvl2pPr marL="557199" indent="-214308" algn="l" defTabSz="685783"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43" indent="-169065" algn="l" defTabSz="685783"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2982" indent="-129776" algn="l" defTabSz="685783"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12" indent="-171446" algn="l" defTabSz="685783"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Aft>
                <a:spcPts val="1200"/>
              </a:spcAft>
              <a:buNone/>
            </a:pPr>
            <a:r>
              <a:rPr lang="en-US" sz="1500" b="1" dirty="0"/>
              <a:t>Due April 23, 2019, 5pm PST</a:t>
            </a:r>
            <a:endParaRPr lang="en-US" sz="1500" dirty="0"/>
          </a:p>
          <a:p>
            <a:pPr marL="514350" indent="-342900">
              <a:spcAft>
                <a:spcPts val="1200"/>
              </a:spcAft>
              <a:buFont typeface="+mj-lt"/>
              <a:buAutoNum type="arabicPeriod"/>
            </a:pPr>
            <a:r>
              <a:rPr lang="en-US" sz="1500" dirty="0"/>
              <a:t>Cover Letter</a:t>
            </a:r>
          </a:p>
          <a:p>
            <a:pPr marL="514350" indent="-342900">
              <a:spcAft>
                <a:spcPts val="1200"/>
              </a:spcAft>
              <a:buFont typeface="+mj-lt"/>
              <a:buAutoNum type="arabicPeriod"/>
            </a:pPr>
            <a:r>
              <a:rPr lang="en-US" sz="1500" dirty="0"/>
              <a:t>References -Two Letters of Recommendation </a:t>
            </a:r>
          </a:p>
          <a:p>
            <a:pPr marL="514350" indent="-342900">
              <a:spcAft>
                <a:spcPts val="1200"/>
              </a:spcAft>
              <a:buFont typeface="+mj-lt"/>
              <a:buAutoNum type="arabicPeriod"/>
            </a:pPr>
            <a:r>
              <a:rPr lang="en-US" sz="1500" dirty="0"/>
              <a:t>Evidence of Eligibility Document –*For the lead </a:t>
            </a:r>
            <a:r>
              <a:rPr lang="en-US" sz="1500" u="sng" dirty="0"/>
              <a:t>AND</a:t>
            </a:r>
            <a:r>
              <a:rPr lang="en-US" sz="1500" dirty="0"/>
              <a:t> each subcontractor</a:t>
            </a:r>
          </a:p>
          <a:p>
            <a:pPr marL="901294" lvl="2" indent="-342900">
              <a:spcAft>
                <a:spcPts val="1200"/>
              </a:spcAft>
              <a:buFont typeface="+mj-lt"/>
              <a:buAutoNum type="alphaLcPeriod"/>
            </a:pPr>
            <a:r>
              <a:rPr lang="en-US" dirty="0"/>
              <a:t>IRS Determination </a:t>
            </a:r>
            <a:r>
              <a:rPr lang="en-US" dirty="0">
                <a:solidFill>
                  <a:srgbClr val="FF0000"/>
                </a:solidFill>
              </a:rPr>
              <a:t>or IRS Affirmation</a:t>
            </a:r>
            <a:r>
              <a:rPr lang="en-US" dirty="0"/>
              <a:t> Letter of your organization’s 501(c)3 or 501(d) status, if applicable</a:t>
            </a:r>
          </a:p>
          <a:p>
            <a:pPr marL="901294" lvl="2" indent="-342900">
              <a:spcAft>
                <a:spcPts val="1200"/>
              </a:spcAft>
              <a:buFont typeface="+mj-lt"/>
              <a:buAutoNum type="alphaLcPeriod"/>
            </a:pPr>
            <a:r>
              <a:rPr lang="en-US" dirty="0"/>
              <a:t>All </a:t>
            </a:r>
            <a:r>
              <a:rPr lang="en-US" dirty="0">
                <a:solidFill>
                  <a:srgbClr val="FF0000"/>
                </a:solidFill>
              </a:rPr>
              <a:t>other</a:t>
            </a:r>
            <a:r>
              <a:rPr lang="en-US" dirty="0"/>
              <a:t> organizations must provide a Federal Tax Identification Number </a:t>
            </a:r>
            <a:r>
              <a:rPr lang="en-US" strike="sngStrike" dirty="0">
                <a:solidFill>
                  <a:srgbClr val="FF0000"/>
                </a:solidFill>
              </a:rPr>
              <a:t>and</a:t>
            </a:r>
            <a:r>
              <a:rPr lang="en-US" dirty="0"/>
              <a:t> </a:t>
            </a:r>
            <a:r>
              <a:rPr lang="en-US" strike="sngStrike" dirty="0">
                <a:solidFill>
                  <a:srgbClr val="FF0000"/>
                </a:solidFill>
              </a:rPr>
              <a:t>any corresponding status determination with </a:t>
            </a:r>
            <a:r>
              <a:rPr lang="en-US" dirty="0">
                <a:solidFill>
                  <a:srgbClr val="FF0000"/>
                </a:solidFill>
              </a:rPr>
              <a:t> on </a:t>
            </a:r>
            <a:r>
              <a:rPr lang="en-US" dirty="0"/>
              <a:t>your company’s official letterhead </a:t>
            </a:r>
          </a:p>
          <a:p>
            <a:pPr marL="901294" lvl="2" indent="-342900">
              <a:spcAft>
                <a:spcPts val="1200"/>
              </a:spcAft>
              <a:buFont typeface="+mj-lt"/>
              <a:buAutoNum type="alphaLcPeriod"/>
            </a:pPr>
            <a:r>
              <a:rPr lang="en-US" strike="sngStrike" dirty="0">
                <a:solidFill>
                  <a:srgbClr val="FF0000"/>
                </a:solidFill>
              </a:rPr>
              <a:t>All entities must provide the most recent Form 990 or Tax Return.</a:t>
            </a:r>
          </a:p>
          <a:p>
            <a:pPr marL="514350" indent="-342900">
              <a:spcAft>
                <a:spcPts val="1200"/>
              </a:spcAft>
              <a:buFont typeface="+mj-lt"/>
              <a:buAutoNum type="arabicPeriod"/>
            </a:pPr>
            <a:r>
              <a:rPr lang="en-US" sz="1500" dirty="0"/>
              <a:t>Attachment I - Navigator Grant Application</a:t>
            </a:r>
          </a:p>
          <a:p>
            <a:pPr marL="514350" indent="-342900">
              <a:spcAft>
                <a:spcPts val="1200"/>
              </a:spcAft>
              <a:buFont typeface="+mj-lt"/>
              <a:buAutoNum type="arabicPeriod"/>
            </a:pPr>
            <a:r>
              <a:rPr lang="en-US" sz="1500" dirty="0"/>
              <a:t>Attachment II - Subcontractor Information and Letter of Intent to Participate (separate document required for each subcontractor), if applicable.</a:t>
            </a:r>
          </a:p>
        </p:txBody>
      </p:sp>
      <p:sp>
        <p:nvSpPr>
          <p:cNvPr id="8" name="Slide Number Placeholder 7">
            <a:extLst>
              <a:ext uri="{FF2B5EF4-FFF2-40B4-BE49-F238E27FC236}">
                <a16:creationId xmlns:a16="http://schemas.microsoft.com/office/drawing/2014/main" id="{E663160A-20A4-4117-962D-3B43118750A2}"/>
              </a:ext>
            </a:extLst>
          </p:cNvPr>
          <p:cNvSpPr>
            <a:spLocks noGrp="1"/>
          </p:cNvSpPr>
          <p:nvPr>
            <p:ph type="sldNum" sz="quarter" idx="4"/>
          </p:nvPr>
        </p:nvSpPr>
        <p:spPr/>
        <p:txBody>
          <a:bodyPr/>
          <a:lstStyle/>
          <a:p>
            <a:fld id="{C8146628-1A01-9741-8A8B-916D51547CC7}" type="slidenum">
              <a:rPr lang="en-US" smtClean="0"/>
              <a:pPr/>
              <a:t>45</a:t>
            </a:fld>
            <a:endParaRPr lang="en-US" dirty="0"/>
          </a:p>
        </p:txBody>
      </p:sp>
    </p:spTree>
    <p:extLst>
      <p:ext uri="{BB962C8B-B14F-4D97-AF65-F5344CB8AC3E}">
        <p14:creationId xmlns:p14="http://schemas.microsoft.com/office/powerpoint/2010/main" val="3160081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Autofit/>
          </a:bodyPr>
          <a:lstStyle/>
          <a:p>
            <a:r>
              <a:rPr lang="en-US" sz="2800" dirty="0"/>
              <a:t>Application Submission Requirements</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Autofit/>
          </a:bodyPr>
          <a:lstStyle/>
          <a:p>
            <a:pPr>
              <a:spcAft>
                <a:spcPts val="1200"/>
              </a:spcAft>
            </a:pPr>
            <a:r>
              <a:rPr lang="en-US" sz="1400" dirty="0">
                <a:solidFill>
                  <a:srgbClr val="595958"/>
                </a:solidFill>
              </a:rPr>
              <a:t>Organizations that submit an application must respond to each narrative question completely, and </a:t>
            </a:r>
            <a:r>
              <a:rPr lang="en-US" sz="1400" u="sng" dirty="0">
                <a:solidFill>
                  <a:srgbClr val="595958"/>
                </a:solidFill>
              </a:rPr>
              <a:t>should not </a:t>
            </a:r>
            <a:r>
              <a:rPr lang="en-US" sz="1400" dirty="0">
                <a:solidFill>
                  <a:srgbClr val="595958"/>
                </a:solidFill>
              </a:rPr>
              <a:t>reference other sections of the Application to supplement their responses, as each section will be scored independently.</a:t>
            </a:r>
          </a:p>
          <a:p>
            <a:pPr>
              <a:spcAft>
                <a:spcPts val="1200"/>
              </a:spcAft>
            </a:pPr>
            <a:r>
              <a:rPr lang="en-US" sz="1400" dirty="0">
                <a:solidFill>
                  <a:srgbClr val="595958"/>
                </a:solidFill>
              </a:rPr>
              <a:t>Applicants </a:t>
            </a:r>
            <a:r>
              <a:rPr lang="en-US" sz="1400" u="sng" dirty="0">
                <a:solidFill>
                  <a:srgbClr val="595958"/>
                </a:solidFill>
              </a:rPr>
              <a:t>must</a:t>
            </a:r>
            <a:r>
              <a:rPr lang="en-US" sz="1400" dirty="0">
                <a:solidFill>
                  <a:srgbClr val="595958"/>
                </a:solidFill>
              </a:rPr>
              <a:t> ensure that their application complies with the instructions contained in the Request for Application (RFA) document.</a:t>
            </a:r>
          </a:p>
          <a:p>
            <a:pPr>
              <a:spcAft>
                <a:spcPts val="1200"/>
              </a:spcAft>
            </a:pPr>
            <a:r>
              <a:rPr lang="en-US" sz="1400" dirty="0">
                <a:solidFill>
                  <a:srgbClr val="595958"/>
                </a:solidFill>
              </a:rPr>
              <a:t>Applicants </a:t>
            </a:r>
            <a:r>
              <a:rPr lang="en-US" sz="1400" u="sng" dirty="0">
                <a:solidFill>
                  <a:srgbClr val="595958"/>
                </a:solidFill>
              </a:rPr>
              <a:t>must</a:t>
            </a:r>
            <a:r>
              <a:rPr lang="en-US" sz="1400" dirty="0">
                <a:solidFill>
                  <a:srgbClr val="595958"/>
                </a:solidFill>
              </a:rPr>
              <a:t> adhere to the page limits.  Additional pages submitted will not be evaluated. </a:t>
            </a:r>
          </a:p>
          <a:p>
            <a:pPr>
              <a:spcAft>
                <a:spcPts val="1200"/>
              </a:spcAft>
            </a:pPr>
            <a:r>
              <a:rPr lang="en-US" sz="1400" dirty="0"/>
              <a:t>Covered California will only accept Applications that are submitted electronically. </a:t>
            </a:r>
            <a:r>
              <a:rPr lang="en-US" sz="1400" b="1" dirty="0"/>
              <a:t>Paper copy submissions will </a:t>
            </a:r>
            <a:r>
              <a:rPr lang="en-US" sz="1400" b="1" u="sng" dirty="0"/>
              <a:t>not</a:t>
            </a:r>
            <a:r>
              <a:rPr lang="en-US" sz="1400" b="1" dirty="0"/>
              <a:t> be accepted.</a:t>
            </a:r>
          </a:p>
          <a:p>
            <a:pPr>
              <a:spcAft>
                <a:spcPts val="1200"/>
              </a:spcAft>
            </a:pPr>
            <a:r>
              <a:rPr lang="en-US" sz="1400" dirty="0"/>
              <a:t>Applications must be submitted electronically via email to </a:t>
            </a:r>
            <a:r>
              <a:rPr lang="en-US" sz="1400" dirty="0">
                <a:hlinkClick r:id="rId2"/>
              </a:rPr>
              <a:t>CommunityPartners@covered.ca.gov</a:t>
            </a:r>
            <a:r>
              <a:rPr lang="en-US" sz="1400" dirty="0"/>
              <a:t>. </a:t>
            </a:r>
          </a:p>
          <a:p>
            <a:pPr>
              <a:spcAft>
                <a:spcPts val="1200"/>
              </a:spcAft>
            </a:pPr>
            <a:r>
              <a:rPr lang="en-US" sz="1400" dirty="0"/>
              <a:t>Grant applications are due and </a:t>
            </a:r>
            <a:r>
              <a:rPr lang="en-US" sz="1400" b="1" u="sng" dirty="0"/>
              <a:t>must be submitted by April 23, 2019 (by 5 p.m. PST).</a:t>
            </a:r>
            <a:r>
              <a:rPr lang="en-US" sz="1400" b="1" dirty="0"/>
              <a:t>  </a:t>
            </a:r>
            <a:r>
              <a:rPr lang="en-US" sz="1400" dirty="0"/>
              <a:t>Late submissions will not be accepted or considered.</a:t>
            </a:r>
            <a:endParaRPr lang="en-US" sz="1400" u="sng" dirty="0"/>
          </a:p>
          <a:p>
            <a:pPr>
              <a:spcAft>
                <a:spcPts val="1200"/>
              </a:spcAft>
            </a:pPr>
            <a:r>
              <a:rPr lang="en-US" sz="1400" dirty="0"/>
              <a:t>Applications must be submitted with all required components as listed in Sections A, B and C of the application (Attachment I).</a:t>
            </a:r>
          </a:p>
        </p:txBody>
      </p:sp>
      <p:sp>
        <p:nvSpPr>
          <p:cNvPr id="5" name="Slide Number Placeholder 4">
            <a:extLst>
              <a:ext uri="{FF2B5EF4-FFF2-40B4-BE49-F238E27FC236}">
                <a16:creationId xmlns:a16="http://schemas.microsoft.com/office/drawing/2014/main" id="{50C09B9D-0E4B-47B1-B6CF-C0F6E08CBD3C}"/>
              </a:ext>
            </a:extLst>
          </p:cNvPr>
          <p:cNvSpPr>
            <a:spLocks noGrp="1"/>
          </p:cNvSpPr>
          <p:nvPr>
            <p:ph type="sldNum" sz="quarter" idx="4"/>
          </p:nvPr>
        </p:nvSpPr>
        <p:spPr/>
        <p:txBody>
          <a:bodyPr/>
          <a:lstStyle/>
          <a:p>
            <a:fld id="{C8146628-1A01-9741-8A8B-916D51547CC7}" type="slidenum">
              <a:rPr lang="en-US" smtClean="0"/>
              <a:pPr/>
              <a:t>46</a:t>
            </a:fld>
            <a:endParaRPr lang="en-US" dirty="0"/>
          </a:p>
        </p:txBody>
      </p:sp>
    </p:spTree>
    <p:extLst>
      <p:ext uri="{BB962C8B-B14F-4D97-AF65-F5344CB8AC3E}">
        <p14:creationId xmlns:p14="http://schemas.microsoft.com/office/powerpoint/2010/main" val="1744129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B54-CD19-43BF-A05D-BF819CE54452}"/>
              </a:ext>
            </a:extLst>
          </p:cNvPr>
          <p:cNvSpPr>
            <a:spLocks noGrp="1"/>
          </p:cNvSpPr>
          <p:nvPr>
            <p:ph type="title"/>
          </p:nvPr>
        </p:nvSpPr>
        <p:spPr>
          <a:xfrm>
            <a:off x="228604" y="2141316"/>
            <a:ext cx="8686800" cy="672302"/>
          </a:xfrm>
        </p:spPr>
        <p:txBody>
          <a:bodyPr>
            <a:noAutofit/>
          </a:bodyPr>
          <a:lstStyle/>
          <a:p>
            <a:pPr algn="ctr"/>
            <a:r>
              <a:rPr lang="en-US" sz="3200" dirty="0"/>
              <a:t>Application Instructions</a:t>
            </a:r>
            <a:br>
              <a:rPr lang="en-US" sz="3200" dirty="0"/>
            </a:br>
            <a:r>
              <a:rPr lang="en-US" sz="3200" dirty="0"/>
              <a:t>Sections A, B, C &amp; Disclosure Form </a:t>
            </a:r>
            <a:endParaRPr lang="en-US" sz="2800" dirty="0"/>
          </a:p>
        </p:txBody>
      </p:sp>
      <p:sp>
        <p:nvSpPr>
          <p:cNvPr id="3" name="Slide Number Placeholder 2">
            <a:extLst>
              <a:ext uri="{FF2B5EF4-FFF2-40B4-BE49-F238E27FC236}">
                <a16:creationId xmlns:a16="http://schemas.microsoft.com/office/drawing/2014/main" id="{55C33324-F9A9-4E4D-8827-534D46E29926}"/>
              </a:ext>
            </a:extLst>
          </p:cNvPr>
          <p:cNvSpPr>
            <a:spLocks noGrp="1"/>
          </p:cNvSpPr>
          <p:nvPr>
            <p:ph type="sldNum" sz="quarter" idx="4"/>
          </p:nvPr>
        </p:nvSpPr>
        <p:spPr/>
        <p:txBody>
          <a:bodyPr/>
          <a:lstStyle/>
          <a:p>
            <a:fld id="{C8146628-1A01-9741-8A8B-916D51547CC7}" type="slidenum">
              <a:rPr lang="en-US" smtClean="0"/>
              <a:pPr/>
              <a:t>47</a:t>
            </a:fld>
            <a:endParaRPr lang="en-US" dirty="0"/>
          </a:p>
        </p:txBody>
      </p:sp>
    </p:spTree>
    <p:extLst>
      <p:ext uri="{BB962C8B-B14F-4D97-AF65-F5344CB8AC3E}">
        <p14:creationId xmlns:p14="http://schemas.microsoft.com/office/powerpoint/2010/main" val="1914591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9B21-3E7A-40BE-9FB7-8FAC80EF43B3}"/>
              </a:ext>
            </a:extLst>
          </p:cNvPr>
          <p:cNvSpPr>
            <a:spLocks noGrp="1"/>
          </p:cNvSpPr>
          <p:nvPr>
            <p:ph type="title"/>
          </p:nvPr>
        </p:nvSpPr>
        <p:spPr/>
        <p:txBody>
          <a:bodyPr>
            <a:normAutofit/>
          </a:bodyPr>
          <a:lstStyle/>
          <a:p>
            <a:r>
              <a:rPr lang="en-US" sz="2800" dirty="0"/>
              <a:t>Section A – General Information</a:t>
            </a:r>
            <a:endParaRPr lang="en-US" sz="2400" dirty="0"/>
          </a:p>
        </p:txBody>
      </p:sp>
      <p:sp>
        <p:nvSpPr>
          <p:cNvPr id="3" name="Text Placeholder 2">
            <a:extLst>
              <a:ext uri="{FF2B5EF4-FFF2-40B4-BE49-F238E27FC236}">
                <a16:creationId xmlns:a16="http://schemas.microsoft.com/office/drawing/2014/main" id="{52479062-2430-42B9-B1AA-6C4BD5BDDED9}"/>
              </a:ext>
            </a:extLst>
          </p:cNvPr>
          <p:cNvSpPr>
            <a:spLocks noGrp="1"/>
          </p:cNvSpPr>
          <p:nvPr>
            <p:ph type="body" sz="quarter" idx="13"/>
          </p:nvPr>
        </p:nvSpPr>
        <p:spPr/>
        <p:txBody>
          <a:bodyPr>
            <a:normAutofit/>
          </a:bodyPr>
          <a:lstStyle/>
          <a:p>
            <a:r>
              <a:rPr lang="en-US" sz="1600" dirty="0"/>
              <a:t>A.1	  Applicant Information</a:t>
            </a:r>
          </a:p>
          <a:p>
            <a:pPr marL="798513" indent="-173038"/>
            <a:r>
              <a:rPr lang="en-US" sz="1600" dirty="0"/>
              <a:t>A.1.1.	Lead Organization Information</a:t>
            </a:r>
          </a:p>
          <a:p>
            <a:pPr marL="798513" indent="-173038"/>
            <a:r>
              <a:rPr lang="en-US" sz="1600" dirty="0"/>
              <a:t>A.1.2.	Primary Contact</a:t>
            </a:r>
          </a:p>
          <a:p>
            <a:pPr marL="798513" indent="-173038"/>
            <a:r>
              <a:rPr lang="en-US" sz="1600" dirty="0"/>
              <a:t>A.1.3.	Organization Entity Type and Documentation of Eligibility</a:t>
            </a:r>
          </a:p>
          <a:p>
            <a:pPr marL="798513" indent="-173038"/>
            <a:r>
              <a:rPr lang="en-US" sz="1600" dirty="0"/>
              <a:t>A.1.4.	Previous Applicant Experience</a:t>
            </a:r>
          </a:p>
          <a:p>
            <a:pPr marL="798513" indent="-173038"/>
            <a:r>
              <a:rPr lang="en-US" sz="1600" dirty="0"/>
              <a:t>A.1.5.	Additional Funding</a:t>
            </a:r>
          </a:p>
          <a:p>
            <a:pPr marL="798513" indent="-173038"/>
            <a:r>
              <a:rPr lang="en-US" sz="1600" dirty="0"/>
              <a:t>A.1.6.	Estimated Activity and Enrollment Information </a:t>
            </a:r>
          </a:p>
          <a:p>
            <a:pPr marL="798513" indent="-173038"/>
            <a:r>
              <a:rPr lang="en-US" sz="1600" dirty="0"/>
              <a:t>A.1.7.	Demographic Populations</a:t>
            </a:r>
          </a:p>
          <a:p>
            <a:pPr marL="625475" indent="0">
              <a:buNone/>
            </a:pPr>
            <a:endParaRPr lang="en-US" sz="1600" dirty="0"/>
          </a:p>
          <a:p>
            <a:r>
              <a:rPr lang="en-US" sz="1600" dirty="0"/>
              <a:t>A.2	  Subcontractor Information and Letter of Intent to Participate</a:t>
            </a:r>
          </a:p>
          <a:p>
            <a:pPr marL="857250" indent="-173038"/>
            <a:r>
              <a:rPr lang="en-US" sz="1600" dirty="0"/>
              <a:t>A.2.1.	Primary and Subcontractor Partnership Agreement</a:t>
            </a:r>
          </a:p>
        </p:txBody>
      </p:sp>
      <p:sp>
        <p:nvSpPr>
          <p:cNvPr id="5" name="Slide Number Placeholder 4">
            <a:extLst>
              <a:ext uri="{FF2B5EF4-FFF2-40B4-BE49-F238E27FC236}">
                <a16:creationId xmlns:a16="http://schemas.microsoft.com/office/drawing/2014/main" id="{0FA8D563-9F80-44E8-9E5B-8C329D55A067}"/>
              </a:ext>
            </a:extLst>
          </p:cNvPr>
          <p:cNvSpPr>
            <a:spLocks noGrp="1"/>
          </p:cNvSpPr>
          <p:nvPr>
            <p:ph type="sldNum" sz="quarter" idx="4"/>
          </p:nvPr>
        </p:nvSpPr>
        <p:spPr/>
        <p:txBody>
          <a:bodyPr/>
          <a:lstStyle/>
          <a:p>
            <a:fld id="{C8146628-1A01-9741-8A8B-916D51547CC7}" type="slidenum">
              <a:rPr lang="en-US" smtClean="0"/>
              <a:pPr/>
              <a:t>48</a:t>
            </a:fld>
            <a:endParaRPr lang="en-US" dirty="0"/>
          </a:p>
        </p:txBody>
      </p:sp>
    </p:spTree>
    <p:extLst>
      <p:ext uri="{BB962C8B-B14F-4D97-AF65-F5344CB8AC3E}">
        <p14:creationId xmlns:p14="http://schemas.microsoft.com/office/powerpoint/2010/main" val="304657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31D873-016B-4E66-915B-1311794B2647}"/>
              </a:ext>
            </a:extLst>
          </p:cNvPr>
          <p:cNvSpPr>
            <a:spLocks noGrp="1"/>
          </p:cNvSpPr>
          <p:nvPr>
            <p:ph type="title"/>
          </p:nvPr>
        </p:nvSpPr>
        <p:spPr>
          <a:xfrm>
            <a:off x="228604" y="2015490"/>
            <a:ext cx="8686800" cy="1112519"/>
          </a:xfrm>
        </p:spPr>
        <p:txBody>
          <a:bodyPr>
            <a:noAutofit/>
          </a:bodyPr>
          <a:lstStyle/>
          <a:p>
            <a:r>
              <a:rPr lang="en-US" sz="3200" dirty="0"/>
              <a:t>Affordable Care Act (ACA) &amp;</a:t>
            </a:r>
            <a:br>
              <a:rPr lang="en-US" sz="3200" dirty="0"/>
            </a:br>
            <a:r>
              <a:rPr lang="en-US" sz="3200" dirty="0"/>
              <a:t>Covered California </a:t>
            </a:r>
          </a:p>
        </p:txBody>
      </p:sp>
    </p:spTree>
    <p:extLst>
      <p:ext uri="{BB962C8B-B14F-4D97-AF65-F5344CB8AC3E}">
        <p14:creationId xmlns:p14="http://schemas.microsoft.com/office/powerpoint/2010/main" val="3306428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EC0-F0EC-4F7B-9248-4078F9218CD2}"/>
              </a:ext>
            </a:extLst>
          </p:cNvPr>
          <p:cNvSpPr>
            <a:spLocks noGrp="1"/>
          </p:cNvSpPr>
          <p:nvPr>
            <p:ph type="title"/>
          </p:nvPr>
        </p:nvSpPr>
        <p:spPr/>
        <p:txBody>
          <a:bodyPr/>
          <a:lstStyle/>
          <a:p>
            <a:r>
              <a:rPr lang="en-US" sz="2800" dirty="0"/>
              <a:t>A.1.4. Previous Applicant Experience</a:t>
            </a:r>
          </a:p>
        </p:txBody>
      </p:sp>
      <p:sp>
        <p:nvSpPr>
          <p:cNvPr id="3" name="Text Placeholder 2">
            <a:extLst>
              <a:ext uri="{FF2B5EF4-FFF2-40B4-BE49-F238E27FC236}">
                <a16:creationId xmlns:a16="http://schemas.microsoft.com/office/drawing/2014/main" id="{DBE8DD81-5B78-4156-9011-1E24A9904C11}"/>
              </a:ext>
            </a:extLst>
          </p:cNvPr>
          <p:cNvSpPr>
            <a:spLocks noGrp="1"/>
          </p:cNvSpPr>
          <p:nvPr>
            <p:ph type="body" sz="quarter" idx="13"/>
          </p:nvPr>
        </p:nvSpPr>
        <p:spPr>
          <a:xfrm>
            <a:off x="228602" y="809958"/>
            <a:ext cx="8487135" cy="1655450"/>
          </a:xfrm>
        </p:spPr>
        <p:txBody>
          <a:bodyPr>
            <a:normAutofit/>
          </a:bodyPr>
          <a:lstStyle/>
          <a:p>
            <a:r>
              <a:rPr lang="en-US" sz="1600" dirty="0"/>
              <a:t>Provide </a:t>
            </a:r>
            <a:r>
              <a:rPr lang="en-US" sz="1600" b="1" dirty="0"/>
              <a:t>three (3) examples </a:t>
            </a:r>
            <a:r>
              <a:rPr lang="en-US" sz="1600" dirty="0"/>
              <a:t>of experience, current or recent contracts and/or grants, related to Navigator Program activities as identified in this Request for Application. Specifically, describe the Applicant’s experience in motivating consumers to enroll in health care or other programs or services. Define successful strategies, outcomes, and measurements of impact and success.</a:t>
            </a:r>
          </a:p>
        </p:txBody>
      </p:sp>
      <p:pic>
        <p:nvPicPr>
          <p:cNvPr id="6" name="Picture 5">
            <a:extLst>
              <a:ext uri="{FF2B5EF4-FFF2-40B4-BE49-F238E27FC236}">
                <a16:creationId xmlns:a16="http://schemas.microsoft.com/office/drawing/2014/main" id="{A70A7A21-3BDB-4C16-9CD5-CA4585E60520}"/>
              </a:ext>
            </a:extLst>
          </p:cNvPr>
          <p:cNvPicPr>
            <a:picLocks noChangeAspect="1"/>
          </p:cNvPicPr>
          <p:nvPr/>
        </p:nvPicPr>
        <p:blipFill rotWithShape="1">
          <a:blip r:embed="rId2"/>
          <a:srcRect b="67815"/>
          <a:stretch/>
        </p:blipFill>
        <p:spPr>
          <a:xfrm>
            <a:off x="908220" y="2428557"/>
            <a:ext cx="7275565" cy="2380355"/>
          </a:xfrm>
          <a:prstGeom prst="rect">
            <a:avLst/>
          </a:prstGeom>
        </p:spPr>
      </p:pic>
      <p:sp>
        <p:nvSpPr>
          <p:cNvPr id="7" name="Slide Number Placeholder 6">
            <a:extLst>
              <a:ext uri="{FF2B5EF4-FFF2-40B4-BE49-F238E27FC236}">
                <a16:creationId xmlns:a16="http://schemas.microsoft.com/office/drawing/2014/main" id="{CF61C067-6D9D-46E1-B1F7-349EEBC903FF}"/>
              </a:ext>
            </a:extLst>
          </p:cNvPr>
          <p:cNvSpPr>
            <a:spLocks noGrp="1"/>
          </p:cNvSpPr>
          <p:nvPr>
            <p:ph type="sldNum" sz="quarter" idx="4"/>
          </p:nvPr>
        </p:nvSpPr>
        <p:spPr/>
        <p:txBody>
          <a:bodyPr/>
          <a:lstStyle/>
          <a:p>
            <a:fld id="{C8146628-1A01-9741-8A8B-916D51547CC7}" type="slidenum">
              <a:rPr lang="en-US" smtClean="0"/>
              <a:pPr/>
              <a:t>49</a:t>
            </a:fld>
            <a:endParaRPr lang="en-US" dirty="0"/>
          </a:p>
        </p:txBody>
      </p:sp>
    </p:spTree>
    <p:extLst>
      <p:ext uri="{BB962C8B-B14F-4D97-AF65-F5344CB8AC3E}">
        <p14:creationId xmlns:p14="http://schemas.microsoft.com/office/powerpoint/2010/main" val="4128938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EC0-F0EC-4F7B-9248-4078F9218CD2}"/>
              </a:ext>
            </a:extLst>
          </p:cNvPr>
          <p:cNvSpPr>
            <a:spLocks noGrp="1"/>
          </p:cNvSpPr>
          <p:nvPr>
            <p:ph type="title"/>
          </p:nvPr>
        </p:nvSpPr>
        <p:spPr/>
        <p:txBody>
          <a:bodyPr/>
          <a:lstStyle/>
          <a:p>
            <a:r>
              <a:rPr lang="en-US" sz="2800" dirty="0"/>
              <a:t>A.1.5. Additional Funding</a:t>
            </a:r>
          </a:p>
        </p:txBody>
      </p:sp>
      <p:sp>
        <p:nvSpPr>
          <p:cNvPr id="3" name="Text Placeholder 2">
            <a:extLst>
              <a:ext uri="{FF2B5EF4-FFF2-40B4-BE49-F238E27FC236}">
                <a16:creationId xmlns:a16="http://schemas.microsoft.com/office/drawing/2014/main" id="{DBE8DD81-5B78-4156-9011-1E24A9904C11}"/>
              </a:ext>
            </a:extLst>
          </p:cNvPr>
          <p:cNvSpPr>
            <a:spLocks noGrp="1"/>
          </p:cNvSpPr>
          <p:nvPr>
            <p:ph type="body" sz="quarter" idx="13"/>
          </p:nvPr>
        </p:nvSpPr>
        <p:spPr>
          <a:xfrm>
            <a:off x="228602" y="809958"/>
            <a:ext cx="8487135" cy="1655450"/>
          </a:xfrm>
        </p:spPr>
        <p:txBody>
          <a:bodyPr>
            <a:normAutofit/>
          </a:bodyPr>
          <a:lstStyle/>
          <a:p>
            <a:r>
              <a:rPr lang="en-US" sz="1600" dirty="0"/>
              <a:t>Is the applicant currently receiving other funding for Outreach, Education or Enrollment related to health care reform (Medicaid, State Children’s Health Insurance Program, etc.) or other programs?  </a:t>
            </a:r>
          </a:p>
        </p:txBody>
      </p:sp>
      <p:pic>
        <p:nvPicPr>
          <p:cNvPr id="7" name="Picture 6">
            <a:extLst>
              <a:ext uri="{FF2B5EF4-FFF2-40B4-BE49-F238E27FC236}">
                <a16:creationId xmlns:a16="http://schemas.microsoft.com/office/drawing/2014/main" id="{AC93B371-56DE-4405-8CB7-6BFF00A77D2C}"/>
              </a:ext>
            </a:extLst>
          </p:cNvPr>
          <p:cNvPicPr>
            <a:picLocks noChangeAspect="1"/>
          </p:cNvPicPr>
          <p:nvPr/>
        </p:nvPicPr>
        <p:blipFill rotWithShape="1">
          <a:blip r:embed="rId2"/>
          <a:srcRect b="73446"/>
          <a:stretch/>
        </p:blipFill>
        <p:spPr>
          <a:xfrm>
            <a:off x="679857" y="1907090"/>
            <a:ext cx="7869737" cy="2338356"/>
          </a:xfrm>
          <a:prstGeom prst="rect">
            <a:avLst/>
          </a:prstGeom>
        </p:spPr>
      </p:pic>
      <p:sp>
        <p:nvSpPr>
          <p:cNvPr id="8" name="Rectangle 7">
            <a:extLst>
              <a:ext uri="{FF2B5EF4-FFF2-40B4-BE49-F238E27FC236}">
                <a16:creationId xmlns:a16="http://schemas.microsoft.com/office/drawing/2014/main" id="{A741E975-1639-4534-A73F-CCA63C6ECA71}"/>
              </a:ext>
            </a:extLst>
          </p:cNvPr>
          <p:cNvSpPr/>
          <p:nvPr/>
        </p:nvSpPr>
        <p:spPr>
          <a:xfrm>
            <a:off x="470987" y="4302126"/>
            <a:ext cx="8202023" cy="413255"/>
          </a:xfrm>
          <a:prstGeom prst="rect">
            <a:avLst/>
          </a:prstGeom>
        </p:spPr>
        <p:txBody>
          <a:bodyPr wrap="square">
            <a:spAutoFit/>
          </a:bodyPr>
          <a:lstStyle/>
          <a:p>
            <a:pPr>
              <a:lnSpc>
                <a:spcPts val="1300"/>
              </a:lnSpc>
              <a:spcAft>
                <a:spcPts val="600"/>
              </a:spcAft>
            </a:pPr>
            <a:r>
              <a:rPr lang="en-US" sz="1000" b="1" dirty="0">
                <a:solidFill>
                  <a:srgbClr val="554D56"/>
                </a:solidFill>
                <a:latin typeface="Arial" panose="020B0604020202020204" pitchFamily="34" charset="0"/>
                <a:ea typeface="Calibri" panose="020F0502020204030204" pitchFamily="34" charset="0"/>
                <a:cs typeface="Arial" panose="020B0604020202020204" pitchFamily="34" charset="0"/>
              </a:rPr>
              <a:t>Additional Funding – </a:t>
            </a:r>
            <a:r>
              <a:rPr lang="en-US" sz="1000" dirty="0">
                <a:solidFill>
                  <a:srgbClr val="554D56"/>
                </a:solidFill>
                <a:latin typeface="Arial" panose="020B0604020202020204" pitchFamily="34" charset="0"/>
                <a:ea typeface="Calibri" panose="020F0502020204030204" pitchFamily="34" charset="0"/>
                <a:cs typeface="Arial" panose="020B0604020202020204" pitchFamily="34" charset="0"/>
              </a:rPr>
              <a:t>Applicant may add as many additional sources as needed on a separate document. Please reference this application section at the top of the document and attach it to the application submission. </a:t>
            </a:r>
            <a:endParaRPr lang="en-US" sz="1000" dirty="0">
              <a:solidFill>
                <a:srgbClr val="554D56"/>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152FB6B-AB6B-4388-BE04-84D58E66E066}"/>
              </a:ext>
            </a:extLst>
          </p:cNvPr>
          <p:cNvSpPr>
            <a:spLocks noGrp="1"/>
          </p:cNvSpPr>
          <p:nvPr>
            <p:ph type="sldNum" sz="quarter" idx="4"/>
          </p:nvPr>
        </p:nvSpPr>
        <p:spPr/>
        <p:txBody>
          <a:bodyPr/>
          <a:lstStyle/>
          <a:p>
            <a:fld id="{C8146628-1A01-9741-8A8B-916D51547CC7}" type="slidenum">
              <a:rPr lang="en-US" smtClean="0"/>
              <a:pPr/>
              <a:t>50</a:t>
            </a:fld>
            <a:endParaRPr lang="en-US" dirty="0"/>
          </a:p>
        </p:txBody>
      </p:sp>
    </p:spTree>
    <p:extLst>
      <p:ext uri="{BB962C8B-B14F-4D97-AF65-F5344CB8AC3E}">
        <p14:creationId xmlns:p14="http://schemas.microsoft.com/office/powerpoint/2010/main" val="90917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EC0-F0EC-4F7B-9248-4078F9218CD2}"/>
              </a:ext>
            </a:extLst>
          </p:cNvPr>
          <p:cNvSpPr>
            <a:spLocks noGrp="1"/>
          </p:cNvSpPr>
          <p:nvPr>
            <p:ph type="title"/>
          </p:nvPr>
        </p:nvSpPr>
        <p:spPr>
          <a:xfrm>
            <a:off x="228599" y="137161"/>
            <a:ext cx="8686800" cy="435804"/>
          </a:xfrm>
        </p:spPr>
        <p:txBody>
          <a:bodyPr>
            <a:normAutofit fontScale="90000"/>
          </a:bodyPr>
          <a:lstStyle/>
          <a:p>
            <a:r>
              <a:rPr lang="en-US" sz="2800" dirty="0"/>
              <a:t>A.1.6 Estimated Activity and Enrollment Information</a:t>
            </a:r>
          </a:p>
        </p:txBody>
      </p:sp>
      <p:sp>
        <p:nvSpPr>
          <p:cNvPr id="3" name="Text Placeholder 2">
            <a:extLst>
              <a:ext uri="{FF2B5EF4-FFF2-40B4-BE49-F238E27FC236}">
                <a16:creationId xmlns:a16="http://schemas.microsoft.com/office/drawing/2014/main" id="{DBE8DD81-5B78-4156-9011-1E24A9904C11}"/>
              </a:ext>
            </a:extLst>
          </p:cNvPr>
          <p:cNvSpPr>
            <a:spLocks noGrp="1"/>
          </p:cNvSpPr>
          <p:nvPr>
            <p:ph type="body" sz="quarter" idx="13"/>
          </p:nvPr>
        </p:nvSpPr>
        <p:spPr>
          <a:xfrm>
            <a:off x="766988" y="809955"/>
            <a:ext cx="2711150" cy="3819915"/>
          </a:xfrm>
        </p:spPr>
        <p:txBody>
          <a:bodyPr>
            <a:noAutofit/>
          </a:bodyPr>
          <a:lstStyle/>
          <a:p>
            <a:pPr>
              <a:spcAft>
                <a:spcPts val="600"/>
              </a:spcAft>
            </a:pPr>
            <a:r>
              <a:rPr lang="en-US" sz="1600" b="1" dirty="0"/>
              <a:t>Review the map</a:t>
            </a:r>
            <a:r>
              <a:rPr lang="en-US" sz="1600" dirty="0"/>
              <a:t> defining the targeted Sales Areas and boundaries available here: </a:t>
            </a:r>
            <a:r>
              <a:rPr lang="en-US" sz="1600" u="sng" dirty="0">
                <a:hlinkClick r:id="rId2"/>
              </a:rPr>
              <a:t>https://hbex.coveredca.com/toolkit/webinars-briefings/downloads/Regional-Staff-FINAL.pdf</a:t>
            </a:r>
            <a:endParaRPr lang="en-US" sz="1600" u="sng" dirty="0"/>
          </a:p>
          <a:p>
            <a:pPr>
              <a:spcAft>
                <a:spcPts val="600"/>
              </a:spcAft>
            </a:pPr>
            <a:endParaRPr lang="en-US" sz="1600" u="sng" dirty="0"/>
          </a:p>
          <a:p>
            <a:pPr>
              <a:spcAft>
                <a:spcPts val="600"/>
              </a:spcAft>
            </a:pPr>
            <a:r>
              <a:rPr lang="en-US" sz="1600" dirty="0"/>
              <a:t>Sales Areas</a:t>
            </a:r>
          </a:p>
          <a:p>
            <a:pPr>
              <a:spcAft>
                <a:spcPts val="600"/>
              </a:spcAft>
            </a:pPr>
            <a:r>
              <a:rPr lang="en-US" sz="1600" dirty="0"/>
              <a:t>County Names</a:t>
            </a:r>
          </a:p>
          <a:p>
            <a:pPr>
              <a:spcAft>
                <a:spcPts val="600"/>
              </a:spcAft>
            </a:pPr>
            <a:r>
              <a:rPr lang="en-US" sz="1600" dirty="0"/>
              <a:t>Rating Regions</a:t>
            </a:r>
          </a:p>
          <a:p>
            <a:pPr>
              <a:spcAft>
                <a:spcPts val="600"/>
              </a:spcAft>
            </a:pPr>
            <a:r>
              <a:rPr lang="en-US" sz="1600" dirty="0"/>
              <a:t>2019 QHPs</a:t>
            </a:r>
          </a:p>
          <a:p>
            <a:pPr>
              <a:spcAft>
                <a:spcPts val="600"/>
              </a:spcAft>
            </a:pPr>
            <a:endParaRPr lang="en-US" sz="1600" u="sng" dirty="0"/>
          </a:p>
        </p:txBody>
      </p:sp>
      <p:sp>
        <p:nvSpPr>
          <p:cNvPr id="8" name="Slide Number Placeholder 7">
            <a:extLst>
              <a:ext uri="{FF2B5EF4-FFF2-40B4-BE49-F238E27FC236}">
                <a16:creationId xmlns:a16="http://schemas.microsoft.com/office/drawing/2014/main" id="{89E5EDC7-56C1-43BE-9091-9180F451F84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525" b="1" i="0" u="none" strike="noStrike" kern="1200" cap="none" spc="0" normalizeH="0" baseline="0" noProof="0" smtClean="0">
                <a:ln>
                  <a:noFill/>
                </a:ln>
                <a:solidFill>
                  <a:srgbClr val="554D56"/>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525" b="1" i="0" u="none" strike="noStrike" kern="1200" cap="none" spc="0" normalizeH="0" baseline="0" noProof="0" dirty="0">
              <a:ln>
                <a:noFill/>
              </a:ln>
              <a:solidFill>
                <a:srgbClr val="554D56"/>
              </a:solidFill>
              <a:effectLst/>
              <a:uLnTx/>
              <a:uFillTx/>
              <a:latin typeface="Arial"/>
              <a:ea typeface="+mn-ea"/>
              <a:cs typeface="Arial"/>
            </a:endParaRPr>
          </a:p>
        </p:txBody>
      </p:sp>
      <p:pic>
        <p:nvPicPr>
          <p:cNvPr id="7" name="Picture 6">
            <a:extLst>
              <a:ext uri="{FF2B5EF4-FFF2-40B4-BE49-F238E27FC236}">
                <a16:creationId xmlns:a16="http://schemas.microsoft.com/office/drawing/2014/main" id="{56E5505D-F391-4C7D-B32E-C7A6EDB69FD6}"/>
              </a:ext>
            </a:extLst>
          </p:cNvPr>
          <p:cNvPicPr>
            <a:picLocks noChangeAspect="1"/>
          </p:cNvPicPr>
          <p:nvPr/>
        </p:nvPicPr>
        <p:blipFill>
          <a:blip r:embed="rId3"/>
          <a:stretch>
            <a:fillRect/>
          </a:stretch>
        </p:blipFill>
        <p:spPr>
          <a:xfrm>
            <a:off x="3798291" y="880217"/>
            <a:ext cx="3867287" cy="3885421"/>
          </a:xfrm>
          <a:prstGeom prst="rect">
            <a:avLst/>
          </a:prstGeom>
        </p:spPr>
      </p:pic>
    </p:spTree>
    <p:extLst>
      <p:ext uri="{BB962C8B-B14F-4D97-AF65-F5344CB8AC3E}">
        <p14:creationId xmlns:p14="http://schemas.microsoft.com/office/powerpoint/2010/main" val="1131521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EC0-F0EC-4F7B-9248-4078F9218CD2}"/>
              </a:ext>
            </a:extLst>
          </p:cNvPr>
          <p:cNvSpPr>
            <a:spLocks noGrp="1"/>
          </p:cNvSpPr>
          <p:nvPr>
            <p:ph type="title"/>
          </p:nvPr>
        </p:nvSpPr>
        <p:spPr>
          <a:xfrm>
            <a:off x="228599" y="137161"/>
            <a:ext cx="8686800" cy="435804"/>
          </a:xfrm>
        </p:spPr>
        <p:txBody>
          <a:bodyPr>
            <a:normAutofit fontScale="90000"/>
          </a:bodyPr>
          <a:lstStyle/>
          <a:p>
            <a:r>
              <a:rPr lang="en-US" sz="2800" dirty="0"/>
              <a:t>A.1.6 Estimated Activity and Enrollment Information</a:t>
            </a:r>
          </a:p>
        </p:txBody>
      </p:sp>
      <p:sp>
        <p:nvSpPr>
          <p:cNvPr id="3" name="Text Placeholder 2">
            <a:extLst>
              <a:ext uri="{FF2B5EF4-FFF2-40B4-BE49-F238E27FC236}">
                <a16:creationId xmlns:a16="http://schemas.microsoft.com/office/drawing/2014/main" id="{DBE8DD81-5B78-4156-9011-1E24A9904C11}"/>
              </a:ext>
            </a:extLst>
          </p:cNvPr>
          <p:cNvSpPr>
            <a:spLocks noGrp="1"/>
          </p:cNvSpPr>
          <p:nvPr>
            <p:ph type="body" sz="quarter" idx="13"/>
          </p:nvPr>
        </p:nvSpPr>
        <p:spPr>
          <a:xfrm>
            <a:off x="228602" y="809957"/>
            <a:ext cx="8487135" cy="3819915"/>
          </a:xfrm>
        </p:spPr>
        <p:txBody>
          <a:bodyPr>
            <a:noAutofit/>
          </a:bodyPr>
          <a:lstStyle/>
          <a:p>
            <a:pPr>
              <a:spcAft>
                <a:spcPts val="1200"/>
              </a:spcAft>
            </a:pPr>
            <a:r>
              <a:rPr lang="en-US" sz="1600" b="1" dirty="0"/>
              <a:t>Then, complete the table:  </a:t>
            </a:r>
          </a:p>
          <a:p>
            <a:pPr lvl="1">
              <a:spcAft>
                <a:spcPts val="1200"/>
              </a:spcAft>
            </a:pPr>
            <a:r>
              <a:rPr lang="en-US" sz="1600" dirty="0"/>
              <a:t>Enter the total requested funding for this application; </a:t>
            </a:r>
          </a:p>
          <a:p>
            <a:pPr lvl="1">
              <a:spcAft>
                <a:spcPts val="1200"/>
              </a:spcAft>
            </a:pPr>
            <a:r>
              <a:rPr lang="en-US" sz="1600" dirty="0"/>
              <a:t>List the county/counties per applicable targeted Sales Area(s) that your organization are applying to cover for the Navigator Program RFA 2019-20 grant cycle; and </a:t>
            </a:r>
          </a:p>
          <a:p>
            <a:pPr lvl="1">
              <a:spcAft>
                <a:spcPts val="1200"/>
              </a:spcAft>
            </a:pPr>
            <a:r>
              <a:rPr lang="en-US" sz="1600" dirty="0"/>
              <a:t>Enter the corresponding Projected # of Outreach Activity Goals </a:t>
            </a:r>
            <a:r>
              <a:rPr lang="en-US" sz="1600" u="sng" dirty="0"/>
              <a:t>and</a:t>
            </a:r>
            <a:r>
              <a:rPr lang="en-US" sz="1600" dirty="0"/>
              <a:t> Projected # of Effectuated Enrollments. </a:t>
            </a:r>
          </a:p>
          <a:p>
            <a:pPr>
              <a:spcAft>
                <a:spcPts val="1200"/>
              </a:spcAft>
            </a:pPr>
            <a:r>
              <a:rPr lang="en-US" sz="1600" b="1" dirty="0"/>
              <a:t>Your grant amount requested should correlate with the: </a:t>
            </a:r>
          </a:p>
          <a:p>
            <a:pPr lvl="1">
              <a:spcAft>
                <a:spcPts val="1200"/>
              </a:spcAft>
            </a:pPr>
            <a:r>
              <a:rPr lang="en-US" sz="1600" dirty="0"/>
              <a:t>1) Totaled Projected # of Effectuated Enrollment requirements in Table 2. </a:t>
            </a:r>
          </a:p>
          <a:p>
            <a:pPr lvl="1">
              <a:spcAft>
                <a:spcPts val="1200"/>
              </a:spcAft>
            </a:pPr>
            <a:r>
              <a:rPr lang="en-US" sz="1600" dirty="0"/>
              <a:t>2) Totaled Projected # of Outreach Activity Goals in Table 3. Proposed Outreach Activity Goals</a:t>
            </a:r>
          </a:p>
        </p:txBody>
      </p:sp>
      <p:sp>
        <p:nvSpPr>
          <p:cNvPr id="8" name="Slide Number Placeholder 7">
            <a:extLst>
              <a:ext uri="{FF2B5EF4-FFF2-40B4-BE49-F238E27FC236}">
                <a16:creationId xmlns:a16="http://schemas.microsoft.com/office/drawing/2014/main" id="{89E5EDC7-56C1-43BE-9091-9180F451F84C}"/>
              </a:ext>
            </a:extLst>
          </p:cNvPr>
          <p:cNvSpPr>
            <a:spLocks noGrp="1"/>
          </p:cNvSpPr>
          <p:nvPr>
            <p:ph type="sldNum" sz="quarter" idx="4"/>
          </p:nvPr>
        </p:nvSpPr>
        <p:spPr/>
        <p:txBody>
          <a:bodyPr/>
          <a:lstStyle/>
          <a:p>
            <a:fld id="{C8146628-1A01-9741-8A8B-916D51547CC7}" type="slidenum">
              <a:rPr lang="en-US" smtClean="0"/>
              <a:pPr/>
              <a:t>52</a:t>
            </a:fld>
            <a:endParaRPr lang="en-US" dirty="0"/>
          </a:p>
        </p:txBody>
      </p:sp>
    </p:spTree>
    <p:extLst>
      <p:ext uri="{BB962C8B-B14F-4D97-AF65-F5344CB8AC3E}">
        <p14:creationId xmlns:p14="http://schemas.microsoft.com/office/powerpoint/2010/main" val="380168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EC0-F0EC-4F7B-9248-4078F9218CD2}"/>
              </a:ext>
            </a:extLst>
          </p:cNvPr>
          <p:cNvSpPr>
            <a:spLocks noGrp="1"/>
          </p:cNvSpPr>
          <p:nvPr>
            <p:ph type="title"/>
          </p:nvPr>
        </p:nvSpPr>
        <p:spPr>
          <a:xfrm>
            <a:off x="228599" y="137161"/>
            <a:ext cx="8686800" cy="435804"/>
          </a:xfrm>
        </p:spPr>
        <p:txBody>
          <a:bodyPr>
            <a:normAutofit fontScale="90000"/>
          </a:bodyPr>
          <a:lstStyle/>
          <a:p>
            <a:r>
              <a:rPr lang="en-US" sz="2800" dirty="0"/>
              <a:t>A.1.6 Estimated Activity and Enrollment Information</a:t>
            </a:r>
          </a:p>
        </p:txBody>
      </p:sp>
      <p:pic>
        <p:nvPicPr>
          <p:cNvPr id="8" name="Picture 7">
            <a:extLst>
              <a:ext uri="{FF2B5EF4-FFF2-40B4-BE49-F238E27FC236}">
                <a16:creationId xmlns:a16="http://schemas.microsoft.com/office/drawing/2014/main" id="{D61C45D3-EB1C-4B19-870A-3C3610AC741C}"/>
              </a:ext>
            </a:extLst>
          </p:cNvPr>
          <p:cNvPicPr>
            <a:picLocks noChangeAspect="1"/>
          </p:cNvPicPr>
          <p:nvPr/>
        </p:nvPicPr>
        <p:blipFill>
          <a:blip r:embed="rId2"/>
          <a:stretch>
            <a:fillRect/>
          </a:stretch>
        </p:blipFill>
        <p:spPr>
          <a:xfrm>
            <a:off x="719347" y="603326"/>
            <a:ext cx="5944872" cy="4305657"/>
          </a:xfrm>
          <a:prstGeom prst="rect">
            <a:avLst/>
          </a:prstGeom>
        </p:spPr>
      </p:pic>
      <p:sp>
        <p:nvSpPr>
          <p:cNvPr id="9" name="Slide Number Placeholder 8">
            <a:extLst>
              <a:ext uri="{FF2B5EF4-FFF2-40B4-BE49-F238E27FC236}">
                <a16:creationId xmlns:a16="http://schemas.microsoft.com/office/drawing/2014/main" id="{B40B83BA-9DF0-424D-9AFB-D332F636954C}"/>
              </a:ext>
            </a:extLst>
          </p:cNvPr>
          <p:cNvSpPr>
            <a:spLocks noGrp="1"/>
          </p:cNvSpPr>
          <p:nvPr>
            <p:ph type="sldNum" sz="quarter" idx="4"/>
          </p:nvPr>
        </p:nvSpPr>
        <p:spPr/>
        <p:txBody>
          <a:bodyPr/>
          <a:lstStyle/>
          <a:p>
            <a:fld id="{C8146628-1A01-9741-8A8B-916D51547CC7}" type="slidenum">
              <a:rPr lang="en-US" smtClean="0"/>
              <a:pPr/>
              <a:t>53</a:t>
            </a:fld>
            <a:endParaRPr lang="en-US" dirty="0"/>
          </a:p>
        </p:txBody>
      </p:sp>
      <p:sp>
        <p:nvSpPr>
          <p:cNvPr id="6" name="Title 1">
            <a:extLst>
              <a:ext uri="{FF2B5EF4-FFF2-40B4-BE49-F238E27FC236}">
                <a16:creationId xmlns:a16="http://schemas.microsoft.com/office/drawing/2014/main" id="{A1C3BC63-ED2B-45BE-AC9A-E1213FD7BB3E}"/>
              </a:ext>
            </a:extLst>
          </p:cNvPr>
          <p:cNvSpPr txBox="1">
            <a:spLocks/>
          </p:cNvSpPr>
          <p:nvPr/>
        </p:nvSpPr>
        <p:spPr>
          <a:xfrm>
            <a:off x="6828090" y="1340455"/>
            <a:ext cx="2189863" cy="147234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a:lstStyle>
          <a:p>
            <a:pPr>
              <a:lnSpc>
                <a:spcPts val="1700"/>
              </a:lnSpc>
            </a:pPr>
            <a:r>
              <a:rPr lang="en-US" sz="1400" b="0" dirty="0">
                <a:solidFill>
                  <a:schemeClr val="bg1"/>
                </a:solidFill>
              </a:rPr>
              <a:t>Requested funding Amount should correlate with the projected </a:t>
            </a:r>
            <a:r>
              <a:rPr lang="en-US" sz="1400" b="0" u="sng" dirty="0">
                <a:solidFill>
                  <a:schemeClr val="bg1"/>
                </a:solidFill>
              </a:rPr>
              <a:t>effectuated enrollment </a:t>
            </a:r>
            <a:r>
              <a:rPr lang="en-US" sz="1400" b="0" dirty="0">
                <a:solidFill>
                  <a:schemeClr val="bg1"/>
                </a:solidFill>
              </a:rPr>
              <a:t>and </a:t>
            </a:r>
            <a:r>
              <a:rPr lang="en-US" sz="1400" b="0" u="sng" dirty="0">
                <a:solidFill>
                  <a:schemeClr val="bg1"/>
                </a:solidFill>
              </a:rPr>
              <a:t>outreach activity </a:t>
            </a:r>
            <a:r>
              <a:rPr lang="en-US" sz="1400" b="0" dirty="0">
                <a:solidFill>
                  <a:schemeClr val="bg1"/>
                </a:solidFill>
              </a:rPr>
              <a:t>goals.</a:t>
            </a:r>
          </a:p>
        </p:txBody>
      </p:sp>
      <p:sp>
        <p:nvSpPr>
          <p:cNvPr id="7" name="Arrow: Bent-Up 6">
            <a:extLst>
              <a:ext uri="{FF2B5EF4-FFF2-40B4-BE49-F238E27FC236}">
                <a16:creationId xmlns:a16="http://schemas.microsoft.com/office/drawing/2014/main" id="{18D495A8-D22C-4B89-972F-B3066B660A18}"/>
              </a:ext>
            </a:extLst>
          </p:cNvPr>
          <p:cNvSpPr/>
          <p:nvPr/>
        </p:nvSpPr>
        <p:spPr>
          <a:xfrm rot="16200000">
            <a:off x="7005043" y="372267"/>
            <a:ext cx="627364" cy="1309009"/>
          </a:xfrm>
          <a:prstGeom prst="bentUpArrow">
            <a:avLst>
              <a:gd name="adj1" fmla="val 32635"/>
              <a:gd name="adj2" fmla="val 25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396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EC0-F0EC-4F7B-9248-4078F9218CD2}"/>
              </a:ext>
            </a:extLst>
          </p:cNvPr>
          <p:cNvSpPr>
            <a:spLocks noGrp="1"/>
          </p:cNvSpPr>
          <p:nvPr>
            <p:ph type="title"/>
          </p:nvPr>
        </p:nvSpPr>
        <p:spPr>
          <a:xfrm>
            <a:off x="228599" y="137161"/>
            <a:ext cx="8686800" cy="435804"/>
          </a:xfrm>
        </p:spPr>
        <p:txBody>
          <a:bodyPr>
            <a:noAutofit/>
          </a:bodyPr>
          <a:lstStyle/>
          <a:p>
            <a:r>
              <a:rPr lang="en-US" sz="2800" dirty="0"/>
              <a:t>A.1.7 Demographic Populations </a:t>
            </a:r>
          </a:p>
        </p:txBody>
      </p:sp>
      <p:sp>
        <p:nvSpPr>
          <p:cNvPr id="3" name="Text Placeholder 2">
            <a:extLst>
              <a:ext uri="{FF2B5EF4-FFF2-40B4-BE49-F238E27FC236}">
                <a16:creationId xmlns:a16="http://schemas.microsoft.com/office/drawing/2014/main" id="{DBE8DD81-5B78-4156-9011-1E24A9904C11}"/>
              </a:ext>
            </a:extLst>
          </p:cNvPr>
          <p:cNvSpPr>
            <a:spLocks noGrp="1"/>
          </p:cNvSpPr>
          <p:nvPr>
            <p:ph type="body" sz="quarter" idx="13"/>
          </p:nvPr>
        </p:nvSpPr>
        <p:spPr>
          <a:xfrm>
            <a:off x="228602" y="809957"/>
            <a:ext cx="8487135" cy="3819915"/>
          </a:xfrm>
        </p:spPr>
        <p:txBody>
          <a:bodyPr>
            <a:noAutofit/>
          </a:bodyPr>
          <a:lstStyle/>
          <a:p>
            <a:r>
              <a:rPr lang="en-US" sz="1600" dirty="0"/>
              <a:t>Estimate the percentage next to the ethnic demographic population(s); in-language services, income levels; and age groups of the targeted population(s) that you intend to reach under this grant.</a:t>
            </a:r>
          </a:p>
          <a:p>
            <a:endParaRPr lang="en-US" sz="1600" dirty="0"/>
          </a:p>
          <a:p>
            <a:r>
              <a:rPr lang="en-US" sz="1600" dirty="0"/>
              <a:t>Fill in a percentage for at least one population, in addition to any others that apply. Ensure the total percentage for ethnicity and special demographics totals to 100%. For each target population identified, also provide a projected number of individuals to be assisted. </a:t>
            </a:r>
          </a:p>
        </p:txBody>
      </p:sp>
      <p:sp>
        <p:nvSpPr>
          <p:cNvPr id="6" name="Slide Number Placeholder 5">
            <a:extLst>
              <a:ext uri="{FF2B5EF4-FFF2-40B4-BE49-F238E27FC236}">
                <a16:creationId xmlns:a16="http://schemas.microsoft.com/office/drawing/2014/main" id="{0683A269-F37E-44F6-B308-2C60E84739FA}"/>
              </a:ext>
            </a:extLst>
          </p:cNvPr>
          <p:cNvSpPr>
            <a:spLocks noGrp="1"/>
          </p:cNvSpPr>
          <p:nvPr>
            <p:ph type="sldNum" sz="quarter" idx="4"/>
          </p:nvPr>
        </p:nvSpPr>
        <p:spPr/>
        <p:txBody>
          <a:bodyPr/>
          <a:lstStyle/>
          <a:p>
            <a:fld id="{C8146628-1A01-9741-8A8B-916D51547CC7}" type="slidenum">
              <a:rPr lang="en-US" smtClean="0"/>
              <a:pPr/>
              <a:t>54</a:t>
            </a:fld>
            <a:endParaRPr lang="en-US" dirty="0"/>
          </a:p>
        </p:txBody>
      </p:sp>
    </p:spTree>
    <p:extLst>
      <p:ext uri="{BB962C8B-B14F-4D97-AF65-F5344CB8AC3E}">
        <p14:creationId xmlns:p14="http://schemas.microsoft.com/office/powerpoint/2010/main" val="2504422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EC0-F0EC-4F7B-9248-4078F9218CD2}"/>
              </a:ext>
            </a:extLst>
          </p:cNvPr>
          <p:cNvSpPr>
            <a:spLocks noGrp="1"/>
          </p:cNvSpPr>
          <p:nvPr>
            <p:ph type="title"/>
          </p:nvPr>
        </p:nvSpPr>
        <p:spPr>
          <a:xfrm>
            <a:off x="228599" y="137161"/>
            <a:ext cx="8686800" cy="435804"/>
          </a:xfrm>
        </p:spPr>
        <p:txBody>
          <a:bodyPr>
            <a:noAutofit/>
          </a:bodyPr>
          <a:lstStyle/>
          <a:p>
            <a:r>
              <a:rPr lang="en-US" sz="2800" dirty="0"/>
              <a:t>A.1.7 Demographic Populations </a:t>
            </a:r>
          </a:p>
        </p:txBody>
      </p:sp>
      <p:pic>
        <p:nvPicPr>
          <p:cNvPr id="7" name="Picture 6">
            <a:extLst>
              <a:ext uri="{FF2B5EF4-FFF2-40B4-BE49-F238E27FC236}">
                <a16:creationId xmlns:a16="http://schemas.microsoft.com/office/drawing/2014/main" id="{95C912ED-F058-4603-B0F9-75A183A17C2A}"/>
              </a:ext>
            </a:extLst>
          </p:cNvPr>
          <p:cNvPicPr>
            <a:picLocks noChangeAspect="1"/>
          </p:cNvPicPr>
          <p:nvPr/>
        </p:nvPicPr>
        <p:blipFill>
          <a:blip r:embed="rId2"/>
          <a:stretch>
            <a:fillRect/>
          </a:stretch>
        </p:blipFill>
        <p:spPr>
          <a:xfrm>
            <a:off x="2970532" y="2791611"/>
            <a:ext cx="5944872" cy="1980450"/>
          </a:xfrm>
          <a:prstGeom prst="rect">
            <a:avLst/>
          </a:prstGeom>
        </p:spPr>
      </p:pic>
      <p:pic>
        <p:nvPicPr>
          <p:cNvPr id="11" name="Picture 10">
            <a:extLst>
              <a:ext uri="{FF2B5EF4-FFF2-40B4-BE49-F238E27FC236}">
                <a16:creationId xmlns:a16="http://schemas.microsoft.com/office/drawing/2014/main" id="{BB92953F-70EB-4C3C-B137-58D52BA1D995}"/>
              </a:ext>
            </a:extLst>
          </p:cNvPr>
          <p:cNvPicPr>
            <a:picLocks noChangeAspect="1"/>
          </p:cNvPicPr>
          <p:nvPr/>
        </p:nvPicPr>
        <p:blipFill>
          <a:blip r:embed="rId3"/>
          <a:stretch>
            <a:fillRect/>
          </a:stretch>
        </p:blipFill>
        <p:spPr>
          <a:xfrm>
            <a:off x="527459" y="821803"/>
            <a:ext cx="6586395" cy="1749947"/>
          </a:xfrm>
          <a:prstGeom prst="rect">
            <a:avLst/>
          </a:prstGeom>
        </p:spPr>
      </p:pic>
      <p:sp>
        <p:nvSpPr>
          <p:cNvPr id="12" name="Slide Number Placeholder 11">
            <a:extLst>
              <a:ext uri="{FF2B5EF4-FFF2-40B4-BE49-F238E27FC236}">
                <a16:creationId xmlns:a16="http://schemas.microsoft.com/office/drawing/2014/main" id="{F8F95015-036A-4364-92B6-C64CF47A8105}"/>
              </a:ext>
            </a:extLst>
          </p:cNvPr>
          <p:cNvSpPr>
            <a:spLocks noGrp="1"/>
          </p:cNvSpPr>
          <p:nvPr>
            <p:ph type="sldNum" sz="quarter" idx="4"/>
          </p:nvPr>
        </p:nvSpPr>
        <p:spPr/>
        <p:txBody>
          <a:bodyPr/>
          <a:lstStyle/>
          <a:p>
            <a:fld id="{C8146628-1A01-9741-8A8B-916D51547CC7}" type="slidenum">
              <a:rPr lang="en-US" smtClean="0"/>
              <a:pPr/>
              <a:t>55</a:t>
            </a:fld>
            <a:endParaRPr lang="en-US" dirty="0"/>
          </a:p>
        </p:txBody>
      </p:sp>
      <p:sp>
        <p:nvSpPr>
          <p:cNvPr id="6" name="Title 1">
            <a:extLst>
              <a:ext uri="{FF2B5EF4-FFF2-40B4-BE49-F238E27FC236}">
                <a16:creationId xmlns:a16="http://schemas.microsoft.com/office/drawing/2014/main" id="{215881F7-31A7-4E6F-8D0F-13283FA19DFC}"/>
              </a:ext>
            </a:extLst>
          </p:cNvPr>
          <p:cNvSpPr txBox="1">
            <a:spLocks/>
          </p:cNvSpPr>
          <p:nvPr/>
        </p:nvSpPr>
        <p:spPr>
          <a:xfrm>
            <a:off x="5785503" y="1373797"/>
            <a:ext cx="1880076" cy="645958"/>
          </a:xfrm>
          <a:prstGeom prst="leftArrow">
            <a:avLst/>
          </a:prstGeom>
          <a:solidFill>
            <a:srgbClr val="19B9CA"/>
          </a:solidFill>
          <a:ln>
            <a:solidFill>
              <a:schemeClr val="tx1"/>
            </a:solidFill>
          </a:ln>
        </p:spPr>
        <p:txBody>
          <a:bodyPr vert="horz" lIns="91440" tIns="45720" rIns="91440" bIns="45720" rtlCol="0" anchor="t">
            <a:noAutofit/>
          </a:bodyPr>
          <a:lst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a:lstStyle>
          <a:p>
            <a:r>
              <a:rPr lang="en-US" sz="1600" dirty="0">
                <a:solidFill>
                  <a:srgbClr val="554D56"/>
                </a:solidFill>
              </a:rPr>
              <a:t>Ethnicity</a:t>
            </a:r>
          </a:p>
        </p:txBody>
      </p:sp>
      <p:sp>
        <p:nvSpPr>
          <p:cNvPr id="8" name="Title 1">
            <a:extLst>
              <a:ext uri="{FF2B5EF4-FFF2-40B4-BE49-F238E27FC236}">
                <a16:creationId xmlns:a16="http://schemas.microsoft.com/office/drawing/2014/main" id="{6C3355DD-8EDA-4907-8D4D-EF0D55BC852B}"/>
              </a:ext>
            </a:extLst>
          </p:cNvPr>
          <p:cNvSpPr txBox="1">
            <a:spLocks/>
          </p:cNvSpPr>
          <p:nvPr/>
        </p:nvSpPr>
        <p:spPr>
          <a:xfrm>
            <a:off x="887339" y="3331560"/>
            <a:ext cx="1880076" cy="645958"/>
          </a:xfrm>
          <a:prstGeom prst="rightArrow">
            <a:avLst/>
          </a:prstGeom>
          <a:solidFill>
            <a:srgbClr val="19B9CA"/>
          </a:solidFill>
          <a:ln>
            <a:solidFill>
              <a:schemeClr val="tx1"/>
            </a:solidFill>
          </a:ln>
        </p:spPr>
        <p:txBody>
          <a:bodyPr vert="horz" lIns="91440" tIns="45720" rIns="91440" bIns="45720" rtlCol="0" anchor="t">
            <a:noAutofit/>
          </a:bodyPr>
          <a:lst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a:lstStyle>
          <a:p>
            <a:pPr algn="r"/>
            <a:r>
              <a:rPr lang="en-US" sz="1600" dirty="0">
                <a:solidFill>
                  <a:srgbClr val="554D56"/>
                </a:solidFill>
              </a:rPr>
              <a:t>In-Language</a:t>
            </a:r>
          </a:p>
        </p:txBody>
      </p:sp>
    </p:spTree>
    <p:extLst>
      <p:ext uri="{BB962C8B-B14F-4D97-AF65-F5344CB8AC3E}">
        <p14:creationId xmlns:p14="http://schemas.microsoft.com/office/powerpoint/2010/main" val="3760021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60A1-F802-4A68-9B17-7F664459550F}"/>
              </a:ext>
            </a:extLst>
          </p:cNvPr>
          <p:cNvSpPr>
            <a:spLocks noGrp="1"/>
          </p:cNvSpPr>
          <p:nvPr>
            <p:ph type="title"/>
          </p:nvPr>
        </p:nvSpPr>
        <p:spPr/>
        <p:txBody>
          <a:bodyPr>
            <a:normAutofit/>
          </a:bodyPr>
          <a:lstStyle/>
          <a:p>
            <a:r>
              <a:rPr lang="en-US" sz="2800" dirty="0"/>
              <a:t>A.1.7 Demographic Populations </a:t>
            </a:r>
            <a:endParaRPr lang="en-US" sz="2400" dirty="0"/>
          </a:p>
        </p:txBody>
      </p:sp>
      <p:pic>
        <p:nvPicPr>
          <p:cNvPr id="6" name="Picture 5">
            <a:extLst>
              <a:ext uri="{FF2B5EF4-FFF2-40B4-BE49-F238E27FC236}">
                <a16:creationId xmlns:a16="http://schemas.microsoft.com/office/drawing/2014/main" id="{EED00F1E-5620-4EA6-864E-5EAF4F1F4A50}"/>
              </a:ext>
            </a:extLst>
          </p:cNvPr>
          <p:cNvPicPr>
            <a:picLocks noChangeAspect="1"/>
          </p:cNvPicPr>
          <p:nvPr/>
        </p:nvPicPr>
        <p:blipFill>
          <a:blip r:embed="rId2"/>
          <a:stretch>
            <a:fillRect/>
          </a:stretch>
        </p:blipFill>
        <p:spPr>
          <a:xfrm>
            <a:off x="2970527" y="2750995"/>
            <a:ext cx="5944872" cy="2255344"/>
          </a:xfrm>
          <a:prstGeom prst="rect">
            <a:avLst/>
          </a:prstGeom>
        </p:spPr>
      </p:pic>
      <p:pic>
        <p:nvPicPr>
          <p:cNvPr id="7" name="Picture 6">
            <a:extLst>
              <a:ext uri="{FF2B5EF4-FFF2-40B4-BE49-F238E27FC236}">
                <a16:creationId xmlns:a16="http://schemas.microsoft.com/office/drawing/2014/main" id="{31720935-5C74-436C-907D-E47910EDB0A9}"/>
              </a:ext>
            </a:extLst>
          </p:cNvPr>
          <p:cNvPicPr>
            <a:picLocks noChangeAspect="1"/>
          </p:cNvPicPr>
          <p:nvPr/>
        </p:nvPicPr>
        <p:blipFill>
          <a:blip r:embed="rId3"/>
          <a:stretch>
            <a:fillRect/>
          </a:stretch>
        </p:blipFill>
        <p:spPr>
          <a:xfrm>
            <a:off x="659273" y="769615"/>
            <a:ext cx="5944872" cy="2047275"/>
          </a:xfrm>
          <a:prstGeom prst="rect">
            <a:avLst/>
          </a:prstGeom>
        </p:spPr>
      </p:pic>
      <p:sp>
        <p:nvSpPr>
          <p:cNvPr id="8" name="Slide Number Placeholder 7">
            <a:extLst>
              <a:ext uri="{FF2B5EF4-FFF2-40B4-BE49-F238E27FC236}">
                <a16:creationId xmlns:a16="http://schemas.microsoft.com/office/drawing/2014/main" id="{DF0A0499-55E5-4281-A4F9-4C0B091624B1}"/>
              </a:ext>
            </a:extLst>
          </p:cNvPr>
          <p:cNvSpPr>
            <a:spLocks noGrp="1"/>
          </p:cNvSpPr>
          <p:nvPr>
            <p:ph type="sldNum" sz="quarter" idx="4"/>
          </p:nvPr>
        </p:nvSpPr>
        <p:spPr/>
        <p:txBody>
          <a:bodyPr/>
          <a:lstStyle/>
          <a:p>
            <a:fld id="{C8146628-1A01-9741-8A8B-916D51547CC7}" type="slidenum">
              <a:rPr lang="en-US" smtClean="0"/>
              <a:pPr/>
              <a:t>56</a:t>
            </a:fld>
            <a:endParaRPr lang="en-US" dirty="0"/>
          </a:p>
        </p:txBody>
      </p:sp>
      <p:sp>
        <p:nvSpPr>
          <p:cNvPr id="9" name="Title 1">
            <a:extLst>
              <a:ext uri="{FF2B5EF4-FFF2-40B4-BE49-F238E27FC236}">
                <a16:creationId xmlns:a16="http://schemas.microsoft.com/office/drawing/2014/main" id="{654549F2-ECB8-4F4B-AFEB-0BCA3BF672AB}"/>
              </a:ext>
            </a:extLst>
          </p:cNvPr>
          <p:cNvSpPr txBox="1">
            <a:spLocks/>
          </p:cNvSpPr>
          <p:nvPr/>
        </p:nvSpPr>
        <p:spPr>
          <a:xfrm>
            <a:off x="6725541" y="1402069"/>
            <a:ext cx="1880076" cy="645958"/>
          </a:xfrm>
          <a:prstGeom prst="leftArrow">
            <a:avLst/>
          </a:prstGeom>
          <a:solidFill>
            <a:srgbClr val="19B9CA"/>
          </a:solidFill>
          <a:ln>
            <a:solidFill>
              <a:schemeClr val="tx1"/>
            </a:solidFill>
          </a:ln>
        </p:spPr>
        <p:txBody>
          <a:bodyPr vert="horz" lIns="91440" tIns="45720" rIns="91440" bIns="45720" rtlCol="0" anchor="t">
            <a:noAutofit/>
          </a:bodyPr>
          <a:lst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a:lstStyle>
          <a:p>
            <a:r>
              <a:rPr lang="en-US" sz="1600" dirty="0">
                <a:solidFill>
                  <a:srgbClr val="554D56"/>
                </a:solidFill>
              </a:rPr>
              <a:t>FPLs</a:t>
            </a:r>
          </a:p>
        </p:txBody>
      </p:sp>
      <p:sp>
        <p:nvSpPr>
          <p:cNvPr id="10" name="Title 1">
            <a:extLst>
              <a:ext uri="{FF2B5EF4-FFF2-40B4-BE49-F238E27FC236}">
                <a16:creationId xmlns:a16="http://schemas.microsoft.com/office/drawing/2014/main" id="{DC33EABE-46E3-4BE9-9010-763D0FD841C9}"/>
              </a:ext>
            </a:extLst>
          </p:cNvPr>
          <p:cNvSpPr txBox="1">
            <a:spLocks/>
          </p:cNvSpPr>
          <p:nvPr/>
        </p:nvSpPr>
        <p:spPr>
          <a:xfrm>
            <a:off x="887339" y="3555688"/>
            <a:ext cx="1880076" cy="645958"/>
          </a:xfrm>
          <a:prstGeom prst="rightArrow">
            <a:avLst/>
          </a:prstGeom>
          <a:solidFill>
            <a:srgbClr val="19B9CA"/>
          </a:solidFill>
          <a:ln>
            <a:solidFill>
              <a:schemeClr val="tx1"/>
            </a:solidFill>
          </a:ln>
        </p:spPr>
        <p:txBody>
          <a:bodyPr vert="horz" lIns="91440" tIns="45720" rIns="91440" bIns="45720" rtlCol="0" anchor="t">
            <a:noAutofit/>
          </a:bodyPr>
          <a:lst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a:lstStyle>
          <a:p>
            <a:pPr algn="r"/>
            <a:r>
              <a:rPr lang="en-US" sz="1600" dirty="0">
                <a:solidFill>
                  <a:srgbClr val="554D56"/>
                </a:solidFill>
              </a:rPr>
              <a:t>Age Groups</a:t>
            </a:r>
          </a:p>
        </p:txBody>
      </p:sp>
    </p:spTree>
    <p:extLst>
      <p:ext uri="{BB962C8B-B14F-4D97-AF65-F5344CB8AC3E}">
        <p14:creationId xmlns:p14="http://schemas.microsoft.com/office/powerpoint/2010/main" val="2091548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a:xfrm>
            <a:off x="228599" y="137161"/>
            <a:ext cx="8686800" cy="1060932"/>
          </a:xfrm>
        </p:spPr>
        <p:txBody>
          <a:bodyPr>
            <a:normAutofit/>
          </a:bodyPr>
          <a:lstStyle/>
          <a:p>
            <a:r>
              <a:rPr lang="en-US" sz="2400" dirty="0"/>
              <a:t>A.2 Primary and Subcontractor Letter of Intent (LOI) to Participate</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a:xfrm>
            <a:off x="228602" y="1059679"/>
            <a:ext cx="8687108" cy="3556238"/>
          </a:xfrm>
        </p:spPr>
        <p:txBody>
          <a:bodyPr>
            <a:noAutofit/>
          </a:bodyPr>
          <a:lstStyle/>
          <a:p>
            <a:pPr>
              <a:lnSpc>
                <a:spcPct val="120000"/>
              </a:lnSpc>
              <a:spcAft>
                <a:spcPts val="1200"/>
              </a:spcAft>
            </a:pPr>
            <a:r>
              <a:rPr lang="en-US" sz="1500" dirty="0"/>
              <a:t>Organization </a:t>
            </a:r>
            <a:r>
              <a:rPr lang="en-US" sz="1500" b="1" dirty="0"/>
              <a:t>applying as a collaborative applicant </a:t>
            </a:r>
            <a:r>
              <a:rPr lang="en-US" sz="1500" dirty="0"/>
              <a:t>where you are a lead organization with subcontractors</a:t>
            </a:r>
          </a:p>
          <a:p>
            <a:pPr>
              <a:lnSpc>
                <a:spcPct val="120000"/>
              </a:lnSpc>
              <a:spcAft>
                <a:spcPts val="1200"/>
              </a:spcAft>
            </a:pPr>
            <a:r>
              <a:rPr lang="en-US" sz="1500" dirty="0"/>
              <a:t>For more than one contractor, please complete </a:t>
            </a:r>
            <a:r>
              <a:rPr lang="en-US" sz="1500" b="1" dirty="0"/>
              <a:t>Attachment II. Application Section A.2 Letter of Intent (LOI) to Participate</a:t>
            </a:r>
            <a:r>
              <a:rPr lang="en-US" sz="1500" dirty="0"/>
              <a:t> included in this RFA announcement. This must be filled out for EACH subcontractor. </a:t>
            </a:r>
          </a:p>
          <a:p>
            <a:pPr lvl="1">
              <a:lnSpc>
                <a:spcPct val="120000"/>
              </a:lnSpc>
              <a:spcAft>
                <a:spcPts val="1200"/>
              </a:spcAft>
              <a:buFont typeface="Wingdings" panose="05000000000000000000" pitchFamily="2" charset="2"/>
              <a:buChar char="Ø"/>
            </a:pPr>
            <a:r>
              <a:rPr lang="en-US" sz="1300" dirty="0"/>
              <a:t>For example, if you have five subcontractors you will be partnering with, then you will have five Attachment II forms to submit. If you have not finalized your selection of subcontractors, please fill in this section with as much information as possible and be sure to indicate your intended partnerships in Section B.1.3, Proposed Personnel.  </a:t>
            </a:r>
          </a:p>
          <a:p>
            <a:pPr>
              <a:lnSpc>
                <a:spcPct val="120000"/>
              </a:lnSpc>
              <a:spcAft>
                <a:spcPts val="1200"/>
              </a:spcAft>
            </a:pPr>
            <a:r>
              <a:rPr lang="en-US" sz="1500" dirty="0"/>
              <a:t>This Primary and Subcontractor Letter of Intent (LOI) to Participate information is REQUIRED if the Applicant is applying as a collaborative (lead organization with subcontractors). </a:t>
            </a:r>
          </a:p>
        </p:txBody>
      </p:sp>
      <p:sp>
        <p:nvSpPr>
          <p:cNvPr id="5" name="Slide Number Placeholder 4">
            <a:extLst>
              <a:ext uri="{FF2B5EF4-FFF2-40B4-BE49-F238E27FC236}">
                <a16:creationId xmlns:a16="http://schemas.microsoft.com/office/drawing/2014/main" id="{4B4AACA4-4C91-41E2-BC4E-41505660D88B}"/>
              </a:ext>
            </a:extLst>
          </p:cNvPr>
          <p:cNvSpPr>
            <a:spLocks noGrp="1"/>
          </p:cNvSpPr>
          <p:nvPr>
            <p:ph type="sldNum" sz="quarter" idx="4"/>
          </p:nvPr>
        </p:nvSpPr>
        <p:spPr/>
        <p:txBody>
          <a:bodyPr/>
          <a:lstStyle/>
          <a:p>
            <a:fld id="{C8146628-1A01-9741-8A8B-916D51547CC7}" type="slidenum">
              <a:rPr lang="en-US" smtClean="0"/>
              <a:pPr/>
              <a:t>57</a:t>
            </a:fld>
            <a:endParaRPr lang="en-US" dirty="0"/>
          </a:p>
        </p:txBody>
      </p:sp>
    </p:spTree>
    <p:extLst>
      <p:ext uri="{BB962C8B-B14F-4D97-AF65-F5344CB8AC3E}">
        <p14:creationId xmlns:p14="http://schemas.microsoft.com/office/powerpoint/2010/main" val="3706840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9B21-3E7A-40BE-9FB7-8FAC80EF43B3}"/>
              </a:ext>
            </a:extLst>
          </p:cNvPr>
          <p:cNvSpPr>
            <a:spLocks noGrp="1"/>
          </p:cNvSpPr>
          <p:nvPr>
            <p:ph type="title"/>
          </p:nvPr>
        </p:nvSpPr>
        <p:spPr/>
        <p:txBody>
          <a:bodyPr>
            <a:normAutofit/>
          </a:bodyPr>
          <a:lstStyle/>
          <a:p>
            <a:r>
              <a:rPr lang="en-US" sz="2800" dirty="0"/>
              <a:t>Section B – Narrative Sections</a:t>
            </a:r>
            <a:endParaRPr lang="en-US" sz="2400" dirty="0"/>
          </a:p>
        </p:txBody>
      </p:sp>
      <p:sp>
        <p:nvSpPr>
          <p:cNvPr id="3" name="Text Placeholder 2">
            <a:extLst>
              <a:ext uri="{FF2B5EF4-FFF2-40B4-BE49-F238E27FC236}">
                <a16:creationId xmlns:a16="http://schemas.microsoft.com/office/drawing/2014/main" id="{52479062-2430-42B9-B1AA-6C4BD5BDDED9}"/>
              </a:ext>
            </a:extLst>
          </p:cNvPr>
          <p:cNvSpPr>
            <a:spLocks noGrp="1"/>
          </p:cNvSpPr>
          <p:nvPr>
            <p:ph type="body" sz="quarter" idx="13"/>
          </p:nvPr>
        </p:nvSpPr>
        <p:spPr/>
        <p:txBody>
          <a:bodyPr>
            <a:normAutofit/>
          </a:bodyPr>
          <a:lstStyle/>
          <a:p>
            <a:pPr>
              <a:spcAft>
                <a:spcPts val="600"/>
              </a:spcAft>
            </a:pPr>
            <a:r>
              <a:rPr lang="en-US" sz="1600" dirty="0"/>
              <a:t>B.1.	Cover Letter</a:t>
            </a:r>
          </a:p>
          <a:p>
            <a:pPr>
              <a:spcAft>
                <a:spcPts val="600"/>
              </a:spcAft>
            </a:pPr>
            <a:r>
              <a:rPr lang="en-US" sz="1600" dirty="0"/>
              <a:t>B.2.	Qualifications </a:t>
            </a:r>
          </a:p>
          <a:p>
            <a:pPr>
              <a:spcAft>
                <a:spcPts val="600"/>
              </a:spcAft>
            </a:pPr>
            <a:r>
              <a:rPr lang="en-US" sz="1600" dirty="0"/>
              <a:t>B.3.	References</a:t>
            </a:r>
          </a:p>
          <a:p>
            <a:pPr>
              <a:spcAft>
                <a:spcPts val="600"/>
              </a:spcAft>
            </a:pPr>
            <a:r>
              <a:rPr lang="en-US" sz="1600" dirty="0"/>
              <a:t>B.4.	Proposed Personnel</a:t>
            </a:r>
          </a:p>
          <a:p>
            <a:pPr>
              <a:spcAft>
                <a:spcPts val="600"/>
              </a:spcAft>
            </a:pPr>
            <a:r>
              <a:rPr lang="en-US" sz="1600" dirty="0"/>
              <a:t>B.5.	Approach to Statement of Work</a:t>
            </a:r>
          </a:p>
          <a:p>
            <a:pPr marL="625475" indent="-173038">
              <a:spcAft>
                <a:spcPts val="600"/>
              </a:spcAft>
            </a:pPr>
            <a:r>
              <a:rPr lang="en-US" sz="1600" dirty="0"/>
              <a:t>B.5.1.	Target Population</a:t>
            </a:r>
          </a:p>
          <a:p>
            <a:pPr marL="625475" indent="-173038">
              <a:spcAft>
                <a:spcPts val="600"/>
              </a:spcAft>
            </a:pPr>
            <a:r>
              <a:rPr lang="en-US" sz="1600" dirty="0"/>
              <a:t>B.5.2.	Navigator Strategic Workplan</a:t>
            </a:r>
          </a:p>
          <a:p>
            <a:pPr marL="625475" indent="-173038">
              <a:spcAft>
                <a:spcPts val="600"/>
              </a:spcAft>
            </a:pPr>
            <a:r>
              <a:rPr lang="en-US" sz="1600" dirty="0"/>
              <a:t>B.5.3.	Approach to Project Management and Quality Assurance </a:t>
            </a:r>
          </a:p>
          <a:p>
            <a:pPr marL="625475" indent="-173038">
              <a:spcAft>
                <a:spcPts val="600"/>
              </a:spcAft>
            </a:pPr>
            <a:r>
              <a:rPr lang="en-US" sz="1600" dirty="0"/>
              <a:t>B.5.4.	Optional: Targeted Area Pilot Funding</a:t>
            </a:r>
          </a:p>
        </p:txBody>
      </p:sp>
      <p:sp>
        <p:nvSpPr>
          <p:cNvPr id="5" name="Slide Number Placeholder 4">
            <a:extLst>
              <a:ext uri="{FF2B5EF4-FFF2-40B4-BE49-F238E27FC236}">
                <a16:creationId xmlns:a16="http://schemas.microsoft.com/office/drawing/2014/main" id="{FCC0FCD2-056E-4068-BE33-B257FC059BAE}"/>
              </a:ext>
            </a:extLst>
          </p:cNvPr>
          <p:cNvSpPr>
            <a:spLocks noGrp="1"/>
          </p:cNvSpPr>
          <p:nvPr>
            <p:ph type="sldNum" sz="quarter" idx="4"/>
          </p:nvPr>
        </p:nvSpPr>
        <p:spPr/>
        <p:txBody>
          <a:bodyPr/>
          <a:lstStyle/>
          <a:p>
            <a:fld id="{C8146628-1A01-9741-8A8B-916D51547CC7}" type="slidenum">
              <a:rPr lang="en-US" smtClean="0"/>
              <a:pPr/>
              <a:t>58</a:t>
            </a:fld>
            <a:endParaRPr lang="en-US" dirty="0"/>
          </a:p>
        </p:txBody>
      </p:sp>
    </p:spTree>
    <p:extLst>
      <p:ext uri="{BB962C8B-B14F-4D97-AF65-F5344CB8AC3E}">
        <p14:creationId xmlns:p14="http://schemas.microsoft.com/office/powerpoint/2010/main" val="425223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 &amp; Covered California Timeline</a:t>
            </a:r>
          </a:p>
        </p:txBody>
      </p:sp>
      <p:sp>
        <p:nvSpPr>
          <p:cNvPr id="3" name="Slide Number Placeholder 2">
            <a:extLst>
              <a:ext uri="{FF2B5EF4-FFF2-40B4-BE49-F238E27FC236}">
                <a16:creationId xmlns:a16="http://schemas.microsoft.com/office/drawing/2014/main" id="{C1F6C3CB-3A3C-49B6-A0EA-962B44EDF3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700" b="1" i="0" u="none" strike="noStrike" kern="1200" cap="none" spc="0" normalizeH="0" baseline="0" noProof="0" smtClean="0">
                <a:ln>
                  <a:noFill/>
                </a:ln>
                <a:solidFill>
                  <a:srgbClr val="554D56"/>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700" b="1" i="0" u="none" strike="noStrike" kern="1200" cap="none" spc="0" normalizeH="0" baseline="0" noProof="0" dirty="0">
              <a:ln>
                <a:noFill/>
              </a:ln>
              <a:solidFill>
                <a:srgbClr val="554D56"/>
              </a:solidFill>
              <a:effectLst/>
              <a:uLnTx/>
              <a:uFillTx/>
              <a:latin typeface="Arial"/>
              <a:ea typeface="+mn-ea"/>
              <a:cs typeface="Arial"/>
            </a:endParaRPr>
          </a:p>
        </p:txBody>
      </p:sp>
      <p:sp>
        <p:nvSpPr>
          <p:cNvPr id="32" name="Text Placeholder 2">
            <a:extLst>
              <a:ext uri="{FF2B5EF4-FFF2-40B4-BE49-F238E27FC236}">
                <a16:creationId xmlns:a16="http://schemas.microsoft.com/office/drawing/2014/main" id="{F16B8FF8-C97A-4F69-8427-250A34957885}"/>
              </a:ext>
            </a:extLst>
          </p:cNvPr>
          <p:cNvSpPr>
            <a:spLocks noGrp="1"/>
          </p:cNvSpPr>
          <p:nvPr/>
        </p:nvSpPr>
        <p:spPr>
          <a:xfrm>
            <a:off x="228601" y="766482"/>
            <a:ext cx="8686799" cy="3985848"/>
          </a:xfrm>
          <a:prstGeom prst="rect">
            <a:avLst/>
          </a:prstGeom>
        </p:spPr>
        <p:txBody>
          <a:bodyPr vert="horz" lIns="91440" tIns="45720" rIns="91440" bIns="45720" rtlCol="0">
            <a:noAutofit/>
          </a:bodyPr>
          <a:lstStyle>
            <a:lvl1pPr marL="342891" indent="-342891" algn="l" defTabSz="914377" rtl="0" eaLnBrk="1" latinLnBrk="0" hangingPunct="1">
              <a:spcBef>
                <a:spcPts val="0"/>
              </a:spcBef>
              <a:buFont typeface="Arial" pitchFamily="34" charset="0"/>
              <a:buChar char="•"/>
              <a:defRPr sz="2400" kern="1200">
                <a:solidFill>
                  <a:srgbClr val="554D56"/>
                </a:solidFill>
                <a:latin typeface="Arial" pitchFamily="34" charset="0"/>
                <a:ea typeface="+mn-ea"/>
                <a:cs typeface="Arial" pitchFamily="34" charset="0"/>
              </a:defRPr>
            </a:lvl1pPr>
            <a:lvl2pPr marL="742932" indent="-285744" algn="l" defTabSz="914377"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258857" indent="-225420" algn="l" defTabSz="914377" rtl="0" eaLnBrk="1" latinLnBrk="0" hangingPunct="1">
              <a:spcBef>
                <a:spcPts val="0"/>
              </a:spcBef>
              <a:buFont typeface="Wingdings" pitchFamily="2" charset="2"/>
              <a:buChar char="§"/>
              <a:defRPr sz="1800" kern="1200">
                <a:solidFill>
                  <a:srgbClr val="554D56"/>
                </a:solidFill>
                <a:latin typeface="Arial" pitchFamily="34" charset="0"/>
                <a:ea typeface="+mn-ea"/>
                <a:cs typeface="Arial" pitchFamily="34" charset="0"/>
              </a:defRPr>
            </a:lvl3pPr>
            <a:lvl4pPr marL="1657309" indent="-173034" algn="l" defTabSz="914377"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349" indent="-228594" algn="l" defTabSz="914377" rtl="0" eaLnBrk="1" latinLnBrk="0" hangingPunct="1">
              <a:spcBef>
                <a:spcPts val="0"/>
              </a:spcBef>
              <a:buFont typeface="Arial" pitchFamily="34" charset="0"/>
              <a:buChar char="»"/>
              <a:defRPr sz="1400" kern="1200">
                <a:solidFill>
                  <a:srgbClr val="554D56"/>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231775">
              <a:buFont typeface="Arial" panose="020B0604020202020204" pitchFamily="34" charset="0"/>
              <a:buChar char="•"/>
            </a:pPr>
            <a:r>
              <a:rPr lang="en-US" sz="1600" b="1" dirty="0"/>
              <a:t>March 23, 2010</a:t>
            </a:r>
          </a:p>
          <a:p>
            <a:pPr marL="685844" indent="-342900">
              <a:spcAft>
                <a:spcPts val="1200"/>
              </a:spcAft>
              <a:buFont typeface="Wingdings" panose="05000000000000000000" pitchFamily="2" charset="2"/>
              <a:buChar char="ü"/>
            </a:pPr>
            <a:r>
              <a:rPr lang="en-US" sz="1400" dirty="0"/>
              <a:t>The Patient Protection and Affordable Care Act (known as the ACA) was signed by President Obama and enacted.</a:t>
            </a:r>
          </a:p>
          <a:p>
            <a:pPr marL="342900" indent="-231775"/>
            <a:r>
              <a:rPr lang="en-US" sz="1600" b="1" dirty="0"/>
              <a:t>September 2010</a:t>
            </a:r>
          </a:p>
          <a:p>
            <a:pPr marL="685844" indent="-342900">
              <a:spcAft>
                <a:spcPts val="1200"/>
              </a:spcAft>
              <a:buFont typeface="Wingdings" panose="05000000000000000000" pitchFamily="2" charset="2"/>
              <a:buChar char="ü"/>
            </a:pPr>
            <a:r>
              <a:rPr lang="en-US" sz="1400" dirty="0"/>
              <a:t>The California Health Benefit Exchange (HBEX) was created.</a:t>
            </a:r>
          </a:p>
          <a:p>
            <a:pPr marL="342900" indent="-231775">
              <a:buFont typeface="Arial" panose="020B0604020202020204" pitchFamily="34" charset="0"/>
              <a:buChar char="•"/>
            </a:pPr>
            <a:r>
              <a:rPr lang="en-US" sz="1600" b="1" dirty="0"/>
              <a:t>October 2012</a:t>
            </a:r>
          </a:p>
          <a:p>
            <a:pPr marL="685844" indent="-342900">
              <a:spcAft>
                <a:spcPts val="1200"/>
              </a:spcAft>
              <a:buFont typeface="Wingdings" panose="05000000000000000000" pitchFamily="2" charset="2"/>
              <a:buChar char="ü"/>
            </a:pPr>
            <a:r>
              <a:rPr lang="en-US" sz="1400" dirty="0"/>
              <a:t>HBEX is named Covered California.</a:t>
            </a:r>
          </a:p>
          <a:p>
            <a:pPr marL="342900" indent="-231775">
              <a:buFont typeface="Arial" panose="020B0604020202020204" pitchFamily="34" charset="0"/>
              <a:buChar char="•"/>
            </a:pPr>
            <a:r>
              <a:rPr lang="en-US" sz="1600" b="1" dirty="0"/>
              <a:t>August 19, 2013</a:t>
            </a:r>
          </a:p>
          <a:p>
            <a:pPr marL="685844" indent="-342900">
              <a:spcAft>
                <a:spcPts val="1200"/>
              </a:spcAft>
              <a:buFont typeface="Wingdings" panose="05000000000000000000" pitchFamily="2" charset="2"/>
              <a:buChar char="ü"/>
            </a:pPr>
            <a:r>
              <a:rPr lang="en-US" sz="1400" dirty="0"/>
              <a:t>First California Healthcare Eligibility, Enrollment, and Retention System (CalHEERS) release</a:t>
            </a:r>
          </a:p>
          <a:p>
            <a:pPr marL="342900" indent="-231775">
              <a:buFont typeface="Arial" panose="020B0604020202020204" pitchFamily="34" charset="0"/>
              <a:buChar char="•"/>
            </a:pPr>
            <a:r>
              <a:rPr lang="en-US" sz="1600" b="1" dirty="0"/>
              <a:t>October 1, 2013</a:t>
            </a:r>
          </a:p>
          <a:p>
            <a:pPr marL="628694" indent="-285750">
              <a:spcAft>
                <a:spcPts val="1200"/>
              </a:spcAft>
              <a:buFont typeface="Wingdings" panose="05000000000000000000" pitchFamily="2" charset="2"/>
              <a:buChar char="ü"/>
            </a:pPr>
            <a:r>
              <a:rPr lang="en-US" sz="1400" dirty="0"/>
              <a:t>CalHEERS is available for public use and first Open Enrollment begins</a:t>
            </a:r>
          </a:p>
          <a:p>
            <a:pPr marL="342900" indent="-231775">
              <a:buFont typeface="Arial" panose="020B0604020202020204" pitchFamily="34" charset="0"/>
              <a:buChar char="•"/>
            </a:pPr>
            <a:r>
              <a:rPr lang="en-US" sz="1600" b="1" dirty="0"/>
              <a:t>January 1, 2014</a:t>
            </a:r>
          </a:p>
          <a:p>
            <a:pPr marL="685844" indent="-342900">
              <a:spcAft>
                <a:spcPts val="1200"/>
              </a:spcAft>
              <a:buFont typeface="Wingdings" panose="05000000000000000000" pitchFamily="2" charset="2"/>
              <a:buChar char="ü"/>
            </a:pPr>
            <a:r>
              <a:rPr lang="en-US" sz="1400" dirty="0"/>
              <a:t>First day of Covered California coverage and Medicaid expansion is in effect</a:t>
            </a:r>
          </a:p>
        </p:txBody>
      </p:sp>
    </p:spTree>
    <p:extLst>
      <p:ext uri="{BB962C8B-B14F-4D97-AF65-F5344CB8AC3E}">
        <p14:creationId xmlns:p14="http://schemas.microsoft.com/office/powerpoint/2010/main" val="932406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B.1 Cover Letter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rmAutofit/>
          </a:bodyPr>
          <a:lstStyle/>
          <a:p>
            <a:pPr marL="0" marR="33020" indent="0">
              <a:buNone/>
              <a:tabLst>
                <a:tab pos="630238" algn="l"/>
              </a:tabLst>
            </a:pPr>
            <a:r>
              <a:rPr lang="en-US" b="1" dirty="0"/>
              <a:t>3,000 characters/1 Page Limit: </a:t>
            </a:r>
          </a:p>
          <a:p>
            <a:pPr marL="0" marR="33020" indent="0">
              <a:buNone/>
              <a:tabLst>
                <a:tab pos="630238" algn="l"/>
              </a:tabLst>
            </a:pPr>
            <a:endParaRPr lang="en-US" sz="1100" dirty="0">
              <a:ea typeface="Calibri"/>
            </a:endParaRPr>
          </a:p>
          <a:p>
            <a:pPr marL="0" marR="33020" indent="0">
              <a:buNone/>
              <a:tabLst>
                <a:tab pos="630238" algn="l"/>
              </a:tabLst>
            </a:pPr>
            <a:r>
              <a:rPr lang="en-US" sz="1600" dirty="0">
                <a:ea typeface="Calibri"/>
              </a:rPr>
              <a:t>Include a cover letter (on company letterhead) with the following information:</a:t>
            </a:r>
          </a:p>
          <a:p>
            <a:pPr marL="346075" marR="33020" indent="-346075">
              <a:lnSpc>
                <a:spcPct val="110000"/>
              </a:lnSpc>
              <a:spcBef>
                <a:spcPts val="600"/>
              </a:spcBef>
              <a:spcAft>
                <a:spcPts val="600"/>
              </a:spcAft>
              <a:buFont typeface="+mj-lt"/>
              <a:buAutoNum type="alphaUcPeriod"/>
              <a:tabLst>
                <a:tab pos="630238" algn="l"/>
              </a:tabLst>
            </a:pPr>
            <a:r>
              <a:rPr lang="en-US" sz="1600" dirty="0">
                <a:ea typeface="Calibri"/>
              </a:rPr>
              <a:t>Title of this Grant Application and submission date of the application;</a:t>
            </a:r>
          </a:p>
          <a:p>
            <a:pPr marL="346075" marR="33020" indent="-346075">
              <a:lnSpc>
                <a:spcPct val="110000"/>
              </a:lnSpc>
              <a:spcBef>
                <a:spcPts val="600"/>
              </a:spcBef>
              <a:spcAft>
                <a:spcPts val="600"/>
              </a:spcAft>
              <a:buFont typeface="+mj-lt"/>
              <a:buAutoNum type="alphaUcPeriod"/>
              <a:tabLst>
                <a:tab pos="630238" algn="l"/>
              </a:tabLst>
            </a:pPr>
            <a:r>
              <a:rPr lang="en-US" sz="1600" dirty="0">
                <a:ea typeface="Calibri"/>
              </a:rPr>
              <a:t>Requested funding amount;</a:t>
            </a:r>
          </a:p>
          <a:p>
            <a:pPr marL="346075" marR="33020" indent="-346075">
              <a:lnSpc>
                <a:spcPct val="110000"/>
              </a:lnSpc>
              <a:spcBef>
                <a:spcPts val="600"/>
              </a:spcBef>
              <a:spcAft>
                <a:spcPts val="600"/>
              </a:spcAft>
              <a:buFont typeface="+mj-lt"/>
              <a:buAutoNum type="alphaUcPeriod"/>
              <a:tabLst>
                <a:tab pos="630238" algn="l"/>
              </a:tabLst>
            </a:pPr>
            <a:r>
              <a:rPr lang="en-US" sz="1600" dirty="0">
                <a:ea typeface="Calibri"/>
              </a:rPr>
              <a:t>A summary of the proposed project, including a description of the Covered California subsidy-eligible population and communities targeted by the project, proposed approach and likely impact; and</a:t>
            </a:r>
          </a:p>
          <a:p>
            <a:pPr marL="346075" marR="33020" indent="-346075">
              <a:lnSpc>
                <a:spcPct val="110000"/>
              </a:lnSpc>
              <a:spcBef>
                <a:spcPts val="600"/>
              </a:spcBef>
              <a:spcAft>
                <a:spcPts val="600"/>
              </a:spcAft>
              <a:buFont typeface="+mj-lt"/>
              <a:buAutoNum type="alphaUcPeriod"/>
              <a:tabLst>
                <a:tab pos="630238" algn="l"/>
              </a:tabLst>
            </a:pPr>
            <a:r>
              <a:rPr lang="en-US" sz="1600" dirty="0">
                <a:ea typeface="Calibri"/>
              </a:rPr>
              <a:t>Signature of an individual authorized to enter into contracts on behalf of the organization/applicant.</a:t>
            </a:r>
          </a:p>
        </p:txBody>
      </p:sp>
      <p:sp>
        <p:nvSpPr>
          <p:cNvPr id="5" name="Slide Number Placeholder 4">
            <a:extLst>
              <a:ext uri="{FF2B5EF4-FFF2-40B4-BE49-F238E27FC236}">
                <a16:creationId xmlns:a16="http://schemas.microsoft.com/office/drawing/2014/main" id="{003EC08F-EB86-44D3-917E-769415A24723}"/>
              </a:ext>
            </a:extLst>
          </p:cNvPr>
          <p:cNvSpPr>
            <a:spLocks noGrp="1"/>
          </p:cNvSpPr>
          <p:nvPr>
            <p:ph type="sldNum" sz="quarter" idx="4"/>
          </p:nvPr>
        </p:nvSpPr>
        <p:spPr/>
        <p:txBody>
          <a:bodyPr/>
          <a:lstStyle/>
          <a:p>
            <a:fld id="{C8146628-1A01-9741-8A8B-916D51547CC7}" type="slidenum">
              <a:rPr lang="en-US" smtClean="0"/>
              <a:pPr/>
              <a:t>59</a:t>
            </a:fld>
            <a:endParaRPr lang="en-US" dirty="0"/>
          </a:p>
        </p:txBody>
      </p:sp>
    </p:spTree>
    <p:extLst>
      <p:ext uri="{BB962C8B-B14F-4D97-AF65-F5344CB8AC3E}">
        <p14:creationId xmlns:p14="http://schemas.microsoft.com/office/powerpoint/2010/main" val="1468596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B.2 Qualifications </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Autofit/>
          </a:bodyPr>
          <a:lstStyle/>
          <a:p>
            <a:pPr marL="0" indent="0" defTabSz="630238" fontAlgn="ctr">
              <a:buNone/>
            </a:pPr>
            <a:r>
              <a:rPr lang="en-US" b="1" dirty="0"/>
              <a:t>9,000 characters/3 Page Limit</a:t>
            </a:r>
          </a:p>
          <a:p>
            <a:pPr>
              <a:spcBef>
                <a:spcPts val="600"/>
              </a:spcBef>
              <a:spcAft>
                <a:spcPts val="600"/>
              </a:spcAft>
            </a:pPr>
            <a:r>
              <a:rPr lang="en-US" sz="1600" dirty="0"/>
              <a:t>Provide a written narrative that demonstrates the applicant meets the minimum desired qualifications identified in the RFA. </a:t>
            </a:r>
            <a:r>
              <a:rPr lang="en-US" sz="1600" u="sng" dirty="0"/>
              <a:t>Please order and number your responses including this Section number, title as follows</a:t>
            </a:r>
            <a:r>
              <a:rPr lang="en-US" sz="1600" dirty="0"/>
              <a:t>: </a:t>
            </a:r>
          </a:p>
          <a:p>
            <a:pPr marL="457200" indent="-457200">
              <a:spcBef>
                <a:spcPts val="600"/>
              </a:spcBef>
              <a:spcAft>
                <a:spcPts val="600"/>
              </a:spcAft>
              <a:buFont typeface="+mj-lt"/>
              <a:buAutoNum type="arabicPeriod"/>
            </a:pPr>
            <a:r>
              <a:rPr lang="en-US" sz="1600" dirty="0"/>
              <a:t>Provide an overall description of the Applicant’s organization for the purposes of providing on-site, walk-in, and appointment-based in-person enrollment assistance. Include a description of the capacity and plans to have a storefront (including hours and address / location) or other public location where consumer assistance will be provided outside of normal business hours. </a:t>
            </a:r>
          </a:p>
          <a:p>
            <a:pPr marL="457200" indent="-457200">
              <a:spcBef>
                <a:spcPts val="600"/>
              </a:spcBef>
              <a:spcAft>
                <a:spcPts val="600"/>
              </a:spcAft>
              <a:buFont typeface="+mj-lt"/>
              <a:buAutoNum type="arabicPeriod"/>
            </a:pPr>
            <a:r>
              <a:rPr lang="en-US" sz="1600" dirty="0"/>
              <a:t>Describe how the Applicant’s established physical sites facilitate access to the communities targeted by this project. If the Applicant is applying as a collaborative lead organization with subcontractors, describe the nature of the collaborative, the mission, qualifications, experience, and role of each partner and established physical sites providing service.</a:t>
            </a:r>
          </a:p>
        </p:txBody>
      </p:sp>
      <p:sp>
        <p:nvSpPr>
          <p:cNvPr id="5" name="Slide Number Placeholder 4">
            <a:extLst>
              <a:ext uri="{FF2B5EF4-FFF2-40B4-BE49-F238E27FC236}">
                <a16:creationId xmlns:a16="http://schemas.microsoft.com/office/drawing/2014/main" id="{1FA68FE9-89F4-4F47-8076-0AFD56CDA87F}"/>
              </a:ext>
            </a:extLst>
          </p:cNvPr>
          <p:cNvSpPr>
            <a:spLocks noGrp="1"/>
          </p:cNvSpPr>
          <p:nvPr>
            <p:ph type="sldNum" sz="quarter" idx="4"/>
          </p:nvPr>
        </p:nvSpPr>
        <p:spPr/>
        <p:txBody>
          <a:bodyPr/>
          <a:lstStyle/>
          <a:p>
            <a:fld id="{C8146628-1A01-9741-8A8B-916D51547CC7}" type="slidenum">
              <a:rPr lang="en-US" smtClean="0"/>
              <a:pPr/>
              <a:t>60</a:t>
            </a:fld>
            <a:endParaRPr lang="en-US" dirty="0"/>
          </a:p>
        </p:txBody>
      </p:sp>
    </p:spTree>
    <p:extLst>
      <p:ext uri="{BB962C8B-B14F-4D97-AF65-F5344CB8AC3E}">
        <p14:creationId xmlns:p14="http://schemas.microsoft.com/office/powerpoint/2010/main" val="630032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CE63-D71A-42EC-9D6F-120AAA472654}"/>
              </a:ext>
            </a:extLst>
          </p:cNvPr>
          <p:cNvSpPr>
            <a:spLocks noGrp="1"/>
          </p:cNvSpPr>
          <p:nvPr>
            <p:ph type="title"/>
          </p:nvPr>
        </p:nvSpPr>
        <p:spPr/>
        <p:txBody>
          <a:bodyPr>
            <a:normAutofit/>
          </a:bodyPr>
          <a:lstStyle/>
          <a:p>
            <a:r>
              <a:rPr lang="en-US" sz="2800" dirty="0"/>
              <a:t>B.2 Qualifications</a:t>
            </a:r>
          </a:p>
        </p:txBody>
      </p:sp>
      <p:sp>
        <p:nvSpPr>
          <p:cNvPr id="3" name="Text Placeholder 2">
            <a:extLst>
              <a:ext uri="{FF2B5EF4-FFF2-40B4-BE49-F238E27FC236}">
                <a16:creationId xmlns:a16="http://schemas.microsoft.com/office/drawing/2014/main" id="{176E53CD-7923-4D29-BCFC-F4C25D5D9A1A}"/>
              </a:ext>
            </a:extLst>
          </p:cNvPr>
          <p:cNvSpPr>
            <a:spLocks noGrp="1"/>
          </p:cNvSpPr>
          <p:nvPr>
            <p:ph type="body" sz="quarter" idx="13"/>
          </p:nvPr>
        </p:nvSpPr>
        <p:spPr/>
        <p:txBody>
          <a:bodyPr>
            <a:noAutofit/>
          </a:bodyPr>
          <a:lstStyle/>
          <a:p>
            <a:pPr marL="0" indent="0" defTabSz="630238" fontAlgn="ctr">
              <a:buNone/>
            </a:pPr>
            <a:r>
              <a:rPr lang="en-US" dirty="0"/>
              <a:t>(Continued…)</a:t>
            </a:r>
          </a:p>
          <a:p>
            <a:pPr marL="0" indent="0" defTabSz="630238" fontAlgn="ctr">
              <a:buNone/>
            </a:pPr>
            <a:endParaRPr lang="en-US" dirty="0"/>
          </a:p>
          <a:p>
            <a:pPr marL="0" indent="0" defTabSz="630238" fontAlgn="ctr">
              <a:buNone/>
            </a:pPr>
            <a:r>
              <a:rPr lang="en-US" sz="2000" b="1" dirty="0"/>
              <a:t> 9,000 characters/3 Page Limit</a:t>
            </a:r>
          </a:p>
          <a:p>
            <a:pPr marL="0" indent="0" defTabSz="630238" fontAlgn="ctr">
              <a:buNone/>
            </a:pPr>
            <a:endParaRPr lang="en-US" sz="1600" dirty="0"/>
          </a:p>
          <a:p>
            <a:pPr marL="342900" indent="-342900" defTabSz="630238" fontAlgn="ctr">
              <a:buAutoNum type="arabicPeriod" startAt="3"/>
            </a:pPr>
            <a:r>
              <a:rPr lang="en-US" sz="1600" dirty="0"/>
              <a:t>Describe the Applicant’s operational readiness to meet effectuated enrollment goals and outreach activity goal requirements during the Open Enrollment and Special Enrollment periods, including the Applicant’s program management experience and administrative and fiscal capacity to manage a project of this scope.</a:t>
            </a:r>
          </a:p>
          <a:p>
            <a:pPr marL="342900" indent="-342900" defTabSz="630238" fontAlgn="ctr">
              <a:buAutoNum type="arabicPeriod" startAt="3"/>
            </a:pPr>
            <a:endParaRPr lang="en-US" sz="1600" dirty="0"/>
          </a:p>
          <a:p>
            <a:pPr marL="342900" indent="-342900" defTabSz="630238" fontAlgn="ctr">
              <a:buAutoNum type="arabicPeriod" startAt="3"/>
            </a:pPr>
            <a:r>
              <a:rPr lang="en-US" sz="1600" dirty="0"/>
              <a:t>If the Applicant is applying as the lead organization for a collaborative with more than one subcontractors, please provide the number of forms - Attachment II. Application Section A.2 Letter of Intent to Participate submitted with this application.</a:t>
            </a:r>
          </a:p>
        </p:txBody>
      </p:sp>
      <p:sp>
        <p:nvSpPr>
          <p:cNvPr id="5" name="Slide Number Placeholder 4">
            <a:extLst>
              <a:ext uri="{FF2B5EF4-FFF2-40B4-BE49-F238E27FC236}">
                <a16:creationId xmlns:a16="http://schemas.microsoft.com/office/drawing/2014/main" id="{68DD28EB-07CD-45A7-8BE7-DFD81E15F96E}"/>
              </a:ext>
            </a:extLst>
          </p:cNvPr>
          <p:cNvSpPr>
            <a:spLocks noGrp="1"/>
          </p:cNvSpPr>
          <p:nvPr>
            <p:ph type="sldNum" sz="quarter" idx="4"/>
          </p:nvPr>
        </p:nvSpPr>
        <p:spPr/>
        <p:txBody>
          <a:bodyPr/>
          <a:lstStyle/>
          <a:p>
            <a:fld id="{C8146628-1A01-9741-8A8B-916D51547CC7}" type="slidenum">
              <a:rPr lang="en-US" smtClean="0"/>
              <a:pPr/>
              <a:t>61</a:t>
            </a:fld>
            <a:endParaRPr lang="en-US" dirty="0"/>
          </a:p>
        </p:txBody>
      </p:sp>
    </p:spTree>
    <p:extLst>
      <p:ext uri="{BB962C8B-B14F-4D97-AF65-F5344CB8AC3E}">
        <p14:creationId xmlns:p14="http://schemas.microsoft.com/office/powerpoint/2010/main" val="3526950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2"/>
            <a:ext cx="8686800" cy="661491"/>
          </a:xfrm>
        </p:spPr>
        <p:txBody>
          <a:bodyPr anchor="ctr">
            <a:noAutofit/>
          </a:bodyPr>
          <a:lstStyle/>
          <a:p>
            <a:r>
              <a:rPr lang="en-US" sz="2800" cap="none" dirty="0"/>
              <a:t>B.3 References</a:t>
            </a:r>
          </a:p>
        </p:txBody>
      </p:sp>
      <p:sp>
        <p:nvSpPr>
          <p:cNvPr id="3" name="Content Placeholder 2"/>
          <p:cNvSpPr>
            <a:spLocks noGrp="1"/>
          </p:cNvSpPr>
          <p:nvPr>
            <p:ph type="body" sz="quarter" idx="14"/>
          </p:nvPr>
        </p:nvSpPr>
        <p:spPr>
          <a:xfrm>
            <a:off x="228600" y="798653"/>
            <a:ext cx="8680450" cy="3817797"/>
          </a:xfrm>
        </p:spPr>
        <p:txBody>
          <a:bodyPr>
            <a:noAutofit/>
          </a:bodyPr>
          <a:lstStyle/>
          <a:p>
            <a:pPr marL="0" indent="0">
              <a:buNone/>
            </a:pPr>
            <a:endParaRPr lang="en-US" b="1" dirty="0"/>
          </a:p>
          <a:p>
            <a:pPr>
              <a:spcAft>
                <a:spcPts val="200"/>
              </a:spcAft>
            </a:pPr>
            <a:r>
              <a:rPr lang="en-US" sz="1600" dirty="0"/>
              <a:t>Attach two (2) letters of recommendation from organizations that have successfully collaborated in the past with the Lead Applicant. These letters must be presented on the referring organization’s letterhead and contain the name and contact information of the person signing the letter. </a:t>
            </a:r>
          </a:p>
          <a:p>
            <a:pPr marL="0" indent="0">
              <a:spcAft>
                <a:spcPts val="200"/>
              </a:spcAft>
              <a:buNone/>
            </a:pPr>
            <a:endParaRPr lang="en-US" sz="1600" dirty="0"/>
          </a:p>
          <a:p>
            <a:pPr>
              <a:spcAft>
                <a:spcPts val="200"/>
              </a:spcAft>
            </a:pPr>
            <a:r>
              <a:rPr lang="en-US" sz="1600" dirty="0"/>
              <a:t>Letters of recommendation from any Subcontractor performing services as part of the Applicant’s proposal, or from any entity that might have a financial interest in the Award, </a:t>
            </a:r>
            <a:r>
              <a:rPr lang="en-US" sz="1600" b="1" dirty="0"/>
              <a:t>will not </a:t>
            </a:r>
            <a:r>
              <a:rPr lang="en-US" sz="1600" dirty="0"/>
              <a:t>be accepted. The two reference letters are not included in the character limit for this section.</a:t>
            </a:r>
            <a:endParaRPr lang="en-US" sz="1400" dirty="0"/>
          </a:p>
        </p:txBody>
      </p:sp>
      <p:sp>
        <p:nvSpPr>
          <p:cNvPr id="5" name="Slide Number Placeholder 4">
            <a:extLst>
              <a:ext uri="{FF2B5EF4-FFF2-40B4-BE49-F238E27FC236}">
                <a16:creationId xmlns:a16="http://schemas.microsoft.com/office/drawing/2014/main" id="{5C7A0C0E-BBAC-4DF6-BB49-5563DF8C9055}"/>
              </a:ext>
            </a:extLst>
          </p:cNvPr>
          <p:cNvSpPr>
            <a:spLocks noGrp="1"/>
          </p:cNvSpPr>
          <p:nvPr>
            <p:ph type="sldNum" sz="quarter" idx="4"/>
          </p:nvPr>
        </p:nvSpPr>
        <p:spPr/>
        <p:txBody>
          <a:bodyPr/>
          <a:lstStyle/>
          <a:p>
            <a:fld id="{C8146628-1A01-9741-8A8B-916D51547CC7}" type="slidenum">
              <a:rPr lang="en-US" smtClean="0"/>
              <a:pPr/>
              <a:t>62</a:t>
            </a:fld>
            <a:endParaRPr lang="en-US" dirty="0"/>
          </a:p>
        </p:txBody>
      </p:sp>
    </p:spTree>
    <p:extLst>
      <p:ext uri="{BB962C8B-B14F-4D97-AF65-F5344CB8AC3E}">
        <p14:creationId xmlns:p14="http://schemas.microsoft.com/office/powerpoint/2010/main" val="675284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2"/>
            <a:ext cx="8686800" cy="661491"/>
          </a:xfrm>
        </p:spPr>
        <p:txBody>
          <a:bodyPr anchor="ctr">
            <a:noAutofit/>
          </a:bodyPr>
          <a:lstStyle/>
          <a:p>
            <a:r>
              <a:rPr lang="en-US" sz="2800" cap="none" dirty="0"/>
              <a:t>B.3 References</a:t>
            </a:r>
          </a:p>
        </p:txBody>
      </p:sp>
      <p:sp>
        <p:nvSpPr>
          <p:cNvPr id="3" name="Content Placeholder 2"/>
          <p:cNvSpPr>
            <a:spLocks noGrp="1"/>
          </p:cNvSpPr>
          <p:nvPr>
            <p:ph type="body" sz="quarter" idx="14"/>
          </p:nvPr>
        </p:nvSpPr>
        <p:spPr>
          <a:xfrm>
            <a:off x="228600" y="798653"/>
            <a:ext cx="8680450" cy="3817797"/>
          </a:xfrm>
        </p:spPr>
        <p:txBody>
          <a:bodyPr>
            <a:noAutofit/>
          </a:bodyPr>
          <a:lstStyle/>
          <a:p>
            <a:pPr marL="0" indent="0">
              <a:buNone/>
            </a:pPr>
            <a:r>
              <a:rPr lang="en-US" dirty="0"/>
              <a:t>(Continued…)</a:t>
            </a:r>
          </a:p>
          <a:p>
            <a:pPr marL="0" indent="0">
              <a:spcAft>
                <a:spcPts val="200"/>
              </a:spcAft>
              <a:buNone/>
            </a:pPr>
            <a:endParaRPr lang="en-US" sz="1400" dirty="0"/>
          </a:p>
          <a:p>
            <a:pPr>
              <a:spcAft>
                <a:spcPts val="600"/>
              </a:spcAft>
            </a:pPr>
            <a:r>
              <a:rPr lang="en-US" sz="1600" dirty="0"/>
              <a:t>Each letter should address: </a:t>
            </a:r>
          </a:p>
          <a:p>
            <a:pPr lvl="1">
              <a:spcAft>
                <a:spcPts val="600"/>
              </a:spcAft>
            </a:pPr>
            <a:r>
              <a:rPr lang="en-US" sz="1600" dirty="0"/>
              <a:t>The nature and length of the relationship between the entities;</a:t>
            </a:r>
          </a:p>
          <a:p>
            <a:pPr lvl="1">
              <a:spcAft>
                <a:spcPts val="600"/>
              </a:spcAft>
            </a:pPr>
            <a:r>
              <a:rPr lang="en-US" sz="1600" dirty="0"/>
              <a:t>The Applicant’s strengths and examples of success in similar programs;</a:t>
            </a:r>
          </a:p>
          <a:p>
            <a:pPr lvl="1">
              <a:spcAft>
                <a:spcPts val="600"/>
              </a:spcAft>
            </a:pPr>
            <a:r>
              <a:rPr lang="en-US" sz="1600" dirty="0"/>
              <a:t>A statement recommending the Applicant for Covered California’s Navigator Program, which focuses on subsidy-eligible population enrollment outreach activities and difficult to reach targeted populations.</a:t>
            </a:r>
          </a:p>
          <a:p>
            <a:pPr marL="342900" lvl="1" indent="0">
              <a:spcAft>
                <a:spcPts val="600"/>
              </a:spcAft>
              <a:buNone/>
            </a:pPr>
            <a:endParaRPr lang="en-US" sz="1600" dirty="0"/>
          </a:p>
          <a:p>
            <a:pPr marL="342900" lvl="1" indent="0">
              <a:spcAft>
                <a:spcPts val="600"/>
              </a:spcAft>
              <a:buNone/>
            </a:pPr>
            <a:r>
              <a:rPr lang="en-US" sz="1600" dirty="0"/>
              <a:t>*Attach your Reference letters to the application when you submit the completed application.</a:t>
            </a:r>
            <a:endParaRPr lang="en-US" sz="1100" dirty="0"/>
          </a:p>
        </p:txBody>
      </p:sp>
      <p:sp>
        <p:nvSpPr>
          <p:cNvPr id="7" name="Slide Number Placeholder 6">
            <a:extLst>
              <a:ext uri="{FF2B5EF4-FFF2-40B4-BE49-F238E27FC236}">
                <a16:creationId xmlns:a16="http://schemas.microsoft.com/office/drawing/2014/main" id="{A72FE97B-369B-4131-B528-3134EF24EC04}"/>
              </a:ext>
            </a:extLst>
          </p:cNvPr>
          <p:cNvSpPr>
            <a:spLocks noGrp="1"/>
          </p:cNvSpPr>
          <p:nvPr>
            <p:ph type="sldNum" sz="quarter" idx="4"/>
          </p:nvPr>
        </p:nvSpPr>
        <p:spPr/>
        <p:txBody>
          <a:bodyPr/>
          <a:lstStyle/>
          <a:p>
            <a:fld id="{C8146628-1A01-9741-8A8B-916D51547CC7}" type="slidenum">
              <a:rPr lang="en-US" smtClean="0"/>
              <a:pPr/>
              <a:t>63</a:t>
            </a:fld>
            <a:endParaRPr lang="en-US" dirty="0"/>
          </a:p>
        </p:txBody>
      </p:sp>
    </p:spTree>
    <p:extLst>
      <p:ext uri="{BB962C8B-B14F-4D97-AF65-F5344CB8AC3E}">
        <p14:creationId xmlns:p14="http://schemas.microsoft.com/office/powerpoint/2010/main" val="3923538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3"/>
            <a:ext cx="8686800" cy="615192"/>
          </a:xfrm>
        </p:spPr>
        <p:txBody>
          <a:bodyPr anchor="ctr">
            <a:noAutofit/>
          </a:bodyPr>
          <a:lstStyle/>
          <a:p>
            <a:r>
              <a:rPr lang="en-US" sz="2800" cap="none" dirty="0"/>
              <a:t>B.4 Proposed Personnel </a:t>
            </a:r>
          </a:p>
        </p:txBody>
      </p:sp>
      <p:sp>
        <p:nvSpPr>
          <p:cNvPr id="3" name="Content Placeholder 2"/>
          <p:cNvSpPr>
            <a:spLocks noGrp="1"/>
          </p:cNvSpPr>
          <p:nvPr>
            <p:ph type="body" sz="quarter" idx="14"/>
          </p:nvPr>
        </p:nvSpPr>
        <p:spPr>
          <a:xfrm>
            <a:off x="228600" y="844953"/>
            <a:ext cx="8680450" cy="3771498"/>
          </a:xfrm>
        </p:spPr>
        <p:txBody>
          <a:bodyPr>
            <a:noAutofit/>
          </a:bodyPr>
          <a:lstStyle/>
          <a:p>
            <a:pPr marL="0" indent="0" defTabSz="472679" fontAlgn="ctr">
              <a:spcBef>
                <a:spcPts val="450"/>
              </a:spcBef>
              <a:buNone/>
            </a:pPr>
            <a:r>
              <a:rPr lang="en-US" sz="1800" b="1" dirty="0"/>
              <a:t>6,000 characters/2 Page Limit</a:t>
            </a:r>
          </a:p>
          <a:p>
            <a:pPr marL="0" indent="0" defTabSz="472679" fontAlgn="ctr">
              <a:buNone/>
            </a:pPr>
            <a:endParaRPr lang="en-US" sz="900" dirty="0"/>
          </a:p>
          <a:p>
            <a:pPr marL="0" indent="0" defTabSz="472679" fontAlgn="ctr">
              <a:spcBef>
                <a:spcPts val="900"/>
              </a:spcBef>
              <a:spcAft>
                <a:spcPts val="1200"/>
              </a:spcAft>
              <a:buNone/>
            </a:pPr>
            <a:r>
              <a:rPr lang="en-US" sz="1600" dirty="0"/>
              <a:t>Order and number your responses as follows:</a:t>
            </a:r>
          </a:p>
          <a:p>
            <a:pPr>
              <a:spcAft>
                <a:spcPts val="1200"/>
              </a:spcAft>
              <a:buFont typeface="+mj-lt"/>
              <a:buAutoNum type="arabicPeriod"/>
            </a:pPr>
            <a:r>
              <a:rPr lang="en-US" sz="1600" dirty="0"/>
              <a:t>Describe the Applicant’s strategy for staffing enrollment activities and why this approach is effective in meeting enrollment goals. </a:t>
            </a:r>
          </a:p>
          <a:p>
            <a:pPr>
              <a:spcAft>
                <a:spcPts val="1200"/>
              </a:spcAft>
              <a:buFont typeface="+mj-lt"/>
              <a:buAutoNum type="arabicPeriod"/>
            </a:pPr>
            <a:r>
              <a:rPr lang="en-US" sz="1600" dirty="0"/>
              <a:t>Describe the Applicant’s current staffing capacity to perform the services requested in this grant Application and the hiring schedule for additional staff. </a:t>
            </a:r>
          </a:p>
          <a:p>
            <a:pPr>
              <a:spcAft>
                <a:spcPts val="1200"/>
              </a:spcAft>
              <a:buFont typeface="+mj-lt"/>
              <a:buAutoNum type="arabicPeriod"/>
            </a:pPr>
            <a:r>
              <a:rPr lang="en-US" sz="1600" dirty="0"/>
              <a:t>Describe current staffing capacity of all subcontractors to perform the services requested in this grant application and the hiring schedule for additional staff.  </a:t>
            </a:r>
          </a:p>
          <a:p>
            <a:pPr>
              <a:spcAft>
                <a:spcPts val="1200"/>
              </a:spcAft>
              <a:buFont typeface="+mj-lt"/>
              <a:buAutoNum type="arabicPeriod"/>
            </a:pPr>
            <a:r>
              <a:rPr lang="en-US" sz="1600" dirty="0"/>
              <a:t>If the applicant is planning to partner with other organizations but has not finalized the selection of its subcontractors, include a description of the potential partners.</a:t>
            </a:r>
          </a:p>
          <a:p>
            <a:pPr marL="0" indent="0" defTabSz="472679" fontAlgn="ctr">
              <a:buNone/>
            </a:pPr>
            <a:endParaRPr lang="en-US" sz="1200" dirty="0"/>
          </a:p>
        </p:txBody>
      </p:sp>
      <p:sp>
        <p:nvSpPr>
          <p:cNvPr id="5" name="Slide Number Placeholder 4">
            <a:extLst>
              <a:ext uri="{FF2B5EF4-FFF2-40B4-BE49-F238E27FC236}">
                <a16:creationId xmlns:a16="http://schemas.microsoft.com/office/drawing/2014/main" id="{29E764E9-BB70-4DB4-B052-A19F572A6BE1}"/>
              </a:ext>
            </a:extLst>
          </p:cNvPr>
          <p:cNvSpPr>
            <a:spLocks noGrp="1"/>
          </p:cNvSpPr>
          <p:nvPr>
            <p:ph type="sldNum" sz="quarter" idx="4"/>
          </p:nvPr>
        </p:nvSpPr>
        <p:spPr/>
        <p:txBody>
          <a:bodyPr/>
          <a:lstStyle/>
          <a:p>
            <a:fld id="{C8146628-1A01-9741-8A8B-916D51547CC7}" type="slidenum">
              <a:rPr lang="en-US" smtClean="0"/>
              <a:pPr/>
              <a:t>64</a:t>
            </a:fld>
            <a:endParaRPr lang="en-US" dirty="0"/>
          </a:p>
        </p:txBody>
      </p:sp>
    </p:spTree>
    <p:extLst>
      <p:ext uri="{BB962C8B-B14F-4D97-AF65-F5344CB8AC3E}">
        <p14:creationId xmlns:p14="http://schemas.microsoft.com/office/powerpoint/2010/main" val="663620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3"/>
            <a:ext cx="8686800" cy="615192"/>
          </a:xfrm>
        </p:spPr>
        <p:txBody>
          <a:bodyPr anchor="ctr">
            <a:noAutofit/>
          </a:bodyPr>
          <a:lstStyle/>
          <a:p>
            <a:r>
              <a:rPr lang="en-US" sz="2800" cap="none" dirty="0"/>
              <a:t>B.4 Proposed Personnel </a:t>
            </a:r>
          </a:p>
        </p:txBody>
      </p:sp>
      <p:sp>
        <p:nvSpPr>
          <p:cNvPr id="3" name="Content Placeholder 2"/>
          <p:cNvSpPr>
            <a:spLocks noGrp="1"/>
          </p:cNvSpPr>
          <p:nvPr>
            <p:ph type="body" sz="quarter" idx="14"/>
          </p:nvPr>
        </p:nvSpPr>
        <p:spPr>
          <a:xfrm>
            <a:off x="228600" y="844953"/>
            <a:ext cx="8680450" cy="3771498"/>
          </a:xfrm>
        </p:spPr>
        <p:txBody>
          <a:bodyPr>
            <a:noAutofit/>
          </a:bodyPr>
          <a:lstStyle/>
          <a:p>
            <a:pPr marL="0" indent="0" defTabSz="472679" fontAlgn="ctr">
              <a:spcBef>
                <a:spcPts val="450"/>
              </a:spcBef>
              <a:buNone/>
            </a:pPr>
            <a:r>
              <a:rPr lang="en-US" dirty="0"/>
              <a:t>(Continued…)</a:t>
            </a:r>
            <a:endParaRPr lang="en-US" sz="1100" dirty="0"/>
          </a:p>
          <a:p>
            <a:pPr marL="0" indent="0" defTabSz="472679" fontAlgn="ctr">
              <a:spcBef>
                <a:spcPts val="450"/>
              </a:spcBef>
              <a:buNone/>
            </a:pPr>
            <a:r>
              <a:rPr lang="en-US" b="1" dirty="0"/>
              <a:t>6,000 characters/2 Page Limit</a:t>
            </a:r>
          </a:p>
          <a:p>
            <a:pPr marL="0" indent="0" defTabSz="472679" fontAlgn="ctr">
              <a:spcBef>
                <a:spcPts val="450"/>
              </a:spcBef>
              <a:buNone/>
            </a:pPr>
            <a:endParaRPr lang="en-US" sz="1200" b="1" dirty="0"/>
          </a:p>
          <a:p>
            <a:pPr marL="342900" indent="-342900" defTabSz="472679" fontAlgn="ctr">
              <a:spcAft>
                <a:spcPts val="1200"/>
              </a:spcAft>
              <a:buFont typeface="+mj-lt"/>
              <a:buAutoNum type="arabicPeriod" startAt="5"/>
            </a:pPr>
            <a:r>
              <a:rPr lang="en-US" sz="1600" dirty="0"/>
              <a:t>Include brief biographical statements for the project manager and senior staff members who will be responsible for oversight of the Grant. </a:t>
            </a:r>
          </a:p>
          <a:p>
            <a:pPr marL="228600" indent="-228600" defTabSz="472679" fontAlgn="ctr">
              <a:spcAft>
                <a:spcPts val="1200"/>
              </a:spcAft>
              <a:buFont typeface="+mj-lt"/>
              <a:buAutoNum type="arabicPeriod" startAt="5"/>
            </a:pPr>
            <a:r>
              <a:rPr lang="en-US" sz="1600" dirty="0"/>
              <a:t>If the Applicant is applying as a collaborative with a lead organization and subcontractors, describe the role of each partner in this project and the value added to the proposed enrollment, outreach, and enrollment campaign.</a:t>
            </a:r>
          </a:p>
          <a:p>
            <a:pPr marL="228600" indent="-228600" defTabSz="472679" fontAlgn="ctr">
              <a:spcAft>
                <a:spcPts val="1200"/>
              </a:spcAft>
              <a:buFont typeface="+mj-lt"/>
              <a:buAutoNum type="arabicPeriod" startAt="5"/>
            </a:pPr>
            <a:r>
              <a:rPr lang="en-US" sz="1600" dirty="0"/>
              <a:t>Describe how the proposed staffing for this project reflects the cultural, linguistic, and other characteristics/preferences of the target populations that the Applicant proposes to serve.</a:t>
            </a:r>
          </a:p>
          <a:p>
            <a:pPr marL="0" indent="0" defTabSz="472679" fontAlgn="ctr">
              <a:buNone/>
            </a:pPr>
            <a:endParaRPr lang="en-US" sz="1350" dirty="0"/>
          </a:p>
        </p:txBody>
      </p:sp>
      <p:sp>
        <p:nvSpPr>
          <p:cNvPr id="5" name="Slide Number Placeholder 4">
            <a:extLst>
              <a:ext uri="{FF2B5EF4-FFF2-40B4-BE49-F238E27FC236}">
                <a16:creationId xmlns:a16="http://schemas.microsoft.com/office/drawing/2014/main" id="{5CDCC1E3-A243-470F-AB60-7634B33ADA25}"/>
              </a:ext>
            </a:extLst>
          </p:cNvPr>
          <p:cNvSpPr>
            <a:spLocks noGrp="1"/>
          </p:cNvSpPr>
          <p:nvPr>
            <p:ph type="sldNum" sz="quarter" idx="4"/>
          </p:nvPr>
        </p:nvSpPr>
        <p:spPr/>
        <p:txBody>
          <a:bodyPr/>
          <a:lstStyle/>
          <a:p>
            <a:fld id="{C8146628-1A01-9741-8A8B-916D51547CC7}" type="slidenum">
              <a:rPr lang="en-US" smtClean="0"/>
              <a:pPr/>
              <a:t>65</a:t>
            </a:fld>
            <a:endParaRPr lang="en-US" dirty="0"/>
          </a:p>
        </p:txBody>
      </p:sp>
    </p:spTree>
    <p:extLst>
      <p:ext uri="{BB962C8B-B14F-4D97-AF65-F5344CB8AC3E}">
        <p14:creationId xmlns:p14="http://schemas.microsoft.com/office/powerpoint/2010/main" val="4063239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3"/>
            <a:ext cx="8686800" cy="822794"/>
          </a:xfrm>
        </p:spPr>
        <p:txBody>
          <a:bodyPr anchor="ctr">
            <a:noAutofit/>
          </a:bodyPr>
          <a:lstStyle/>
          <a:p>
            <a:r>
              <a:rPr lang="en-US" sz="2800" cap="none" dirty="0"/>
              <a:t>B.5 Approach to Statement of Work </a:t>
            </a:r>
          </a:p>
        </p:txBody>
      </p:sp>
      <p:sp>
        <p:nvSpPr>
          <p:cNvPr id="3" name="Content Placeholder 2"/>
          <p:cNvSpPr>
            <a:spLocks noGrp="1"/>
          </p:cNvSpPr>
          <p:nvPr>
            <p:ph type="body" sz="quarter" idx="14"/>
          </p:nvPr>
        </p:nvSpPr>
        <p:spPr/>
        <p:txBody>
          <a:bodyPr>
            <a:normAutofit/>
          </a:bodyPr>
          <a:lstStyle/>
          <a:p>
            <a:pPr marL="0" indent="0" defTabSz="472679" fontAlgn="ctr">
              <a:buNone/>
            </a:pPr>
            <a:r>
              <a:rPr lang="en-US" sz="1800" b="1" dirty="0"/>
              <a:t>18,000 Characters / Approximately 6-Page Limit</a:t>
            </a:r>
          </a:p>
          <a:p>
            <a:pPr marL="0" indent="0" defTabSz="472679" fontAlgn="ctr">
              <a:buNone/>
            </a:pPr>
            <a:endParaRPr lang="en-US" sz="1600" dirty="0"/>
          </a:p>
          <a:p>
            <a:pPr marL="0" indent="0" defTabSz="472679" fontAlgn="ctr">
              <a:spcAft>
                <a:spcPts val="1200"/>
              </a:spcAft>
              <a:buNone/>
            </a:pPr>
            <a:r>
              <a:rPr lang="en-US" sz="1600" dirty="0"/>
              <a:t>Statement of work must address the following:</a:t>
            </a:r>
          </a:p>
          <a:p>
            <a:pPr marL="382613" indent="-457200" defTabSz="472679" fontAlgn="ctr">
              <a:spcAft>
                <a:spcPts val="1200"/>
              </a:spcAft>
              <a:buFont typeface="+mj-lt"/>
              <a:buAutoNum type="arabicPeriod"/>
            </a:pPr>
            <a:r>
              <a:rPr lang="en-US" sz="1600" dirty="0"/>
              <a:t>Target Population</a:t>
            </a:r>
          </a:p>
          <a:p>
            <a:pPr marL="382613" indent="-457200" defTabSz="472679" fontAlgn="ctr">
              <a:spcAft>
                <a:spcPts val="1200"/>
              </a:spcAft>
              <a:buFont typeface="+mj-lt"/>
              <a:buAutoNum type="arabicPeriod"/>
            </a:pPr>
            <a:r>
              <a:rPr lang="en-US" sz="1600" dirty="0"/>
              <a:t>Navigator Strategic Work Plan</a:t>
            </a:r>
          </a:p>
          <a:p>
            <a:pPr marL="382613" indent="-457200" defTabSz="472679" fontAlgn="ctr">
              <a:spcAft>
                <a:spcPts val="1200"/>
              </a:spcAft>
              <a:buFont typeface="+mj-lt"/>
              <a:buAutoNum type="arabicPeriod"/>
            </a:pPr>
            <a:r>
              <a:rPr lang="en-US" sz="1600" dirty="0"/>
              <a:t>Approach to Project Management and Quality Assurance</a:t>
            </a:r>
          </a:p>
          <a:p>
            <a:pPr marL="382613" indent="-457200" defTabSz="472679" fontAlgn="ctr">
              <a:spcAft>
                <a:spcPts val="1200"/>
              </a:spcAft>
              <a:buFont typeface="+mj-lt"/>
              <a:buAutoNum type="arabicPeriod"/>
            </a:pPr>
            <a:r>
              <a:rPr lang="en-US" sz="1600" dirty="0"/>
              <a:t>Optional: Targeted Area Pilot Funding</a:t>
            </a:r>
          </a:p>
        </p:txBody>
      </p:sp>
      <p:sp>
        <p:nvSpPr>
          <p:cNvPr id="5" name="Slide Number Placeholder 4">
            <a:extLst>
              <a:ext uri="{FF2B5EF4-FFF2-40B4-BE49-F238E27FC236}">
                <a16:creationId xmlns:a16="http://schemas.microsoft.com/office/drawing/2014/main" id="{B4A4F66E-62C1-4E10-98FF-DB246ABDDC74}"/>
              </a:ext>
            </a:extLst>
          </p:cNvPr>
          <p:cNvSpPr>
            <a:spLocks noGrp="1"/>
          </p:cNvSpPr>
          <p:nvPr>
            <p:ph type="sldNum" sz="quarter" idx="4"/>
          </p:nvPr>
        </p:nvSpPr>
        <p:spPr/>
        <p:txBody>
          <a:bodyPr/>
          <a:lstStyle/>
          <a:p>
            <a:fld id="{C8146628-1A01-9741-8A8B-916D51547CC7}" type="slidenum">
              <a:rPr lang="en-US" smtClean="0"/>
              <a:pPr/>
              <a:t>66</a:t>
            </a:fld>
            <a:endParaRPr lang="en-US" dirty="0"/>
          </a:p>
        </p:txBody>
      </p:sp>
    </p:spTree>
    <p:extLst>
      <p:ext uri="{BB962C8B-B14F-4D97-AF65-F5344CB8AC3E}">
        <p14:creationId xmlns:p14="http://schemas.microsoft.com/office/powerpoint/2010/main" val="2728587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cap="none" dirty="0"/>
              <a:t>B.5.1 Target Population</a:t>
            </a:r>
          </a:p>
        </p:txBody>
      </p:sp>
      <p:sp>
        <p:nvSpPr>
          <p:cNvPr id="3" name="Content Placeholder 2"/>
          <p:cNvSpPr>
            <a:spLocks noGrp="1"/>
          </p:cNvSpPr>
          <p:nvPr>
            <p:ph type="body" sz="quarter" idx="14"/>
          </p:nvPr>
        </p:nvSpPr>
        <p:spPr/>
        <p:txBody>
          <a:bodyPr>
            <a:normAutofit/>
          </a:bodyPr>
          <a:lstStyle/>
          <a:p>
            <a:pPr marL="454060" indent="-457200" defTabSz="472679" fontAlgn="ctr">
              <a:spcBef>
                <a:spcPts val="450"/>
              </a:spcBef>
              <a:spcAft>
                <a:spcPts val="450"/>
              </a:spcAft>
              <a:buFont typeface="+mj-lt"/>
              <a:buAutoNum type="arabicPeriod"/>
            </a:pPr>
            <a:r>
              <a:rPr lang="en-US" sz="1600" dirty="0"/>
              <a:t>Identify individuals and organizations in the communities served and what will motivate or influence them to partner with the Applicant to design and implement enrollment campaigns. Describe how the Applicant will leverage and build upon this coalition.</a:t>
            </a:r>
          </a:p>
          <a:p>
            <a:pPr marL="454060" indent="-457200" defTabSz="472679" fontAlgn="ctr">
              <a:spcBef>
                <a:spcPts val="450"/>
              </a:spcBef>
              <a:spcAft>
                <a:spcPts val="450"/>
              </a:spcAft>
              <a:buFont typeface="+mj-lt"/>
              <a:buAutoNum type="arabicPeriod"/>
            </a:pPr>
            <a:r>
              <a:rPr lang="en-US" sz="1600" dirty="0"/>
              <a:t>Describe the nature of the Applicant’s relationship with the communities served, how many consumers are reached annually, and how the Applicant proposes to leverage these relationships for the proposed project.</a:t>
            </a:r>
          </a:p>
          <a:p>
            <a:pPr marL="454060" indent="-457200" defTabSz="472679" fontAlgn="ctr">
              <a:spcBef>
                <a:spcPts val="450"/>
              </a:spcBef>
              <a:spcAft>
                <a:spcPts val="450"/>
              </a:spcAft>
              <a:buFont typeface="+mj-lt"/>
              <a:buAutoNum type="arabicPeriod"/>
            </a:pPr>
            <a:r>
              <a:rPr lang="en-US" sz="1600" dirty="0"/>
              <a:t>Describe the Applicant’s approach, and the demonstrated ability to eliminate barriers in order to motivate them to enroll in Covered California Qualified Health Plans.</a:t>
            </a:r>
          </a:p>
        </p:txBody>
      </p:sp>
      <p:sp>
        <p:nvSpPr>
          <p:cNvPr id="5" name="Slide Number Placeholder 4">
            <a:extLst>
              <a:ext uri="{FF2B5EF4-FFF2-40B4-BE49-F238E27FC236}">
                <a16:creationId xmlns:a16="http://schemas.microsoft.com/office/drawing/2014/main" id="{6C91085A-3633-422B-8038-83C2303D9256}"/>
              </a:ext>
            </a:extLst>
          </p:cNvPr>
          <p:cNvSpPr>
            <a:spLocks noGrp="1"/>
          </p:cNvSpPr>
          <p:nvPr>
            <p:ph type="sldNum" sz="quarter" idx="4"/>
          </p:nvPr>
        </p:nvSpPr>
        <p:spPr/>
        <p:txBody>
          <a:bodyPr/>
          <a:lstStyle/>
          <a:p>
            <a:fld id="{C8146628-1A01-9741-8A8B-916D51547CC7}" type="slidenum">
              <a:rPr lang="en-US" smtClean="0"/>
              <a:pPr/>
              <a:t>67</a:t>
            </a:fld>
            <a:endParaRPr lang="en-US" dirty="0"/>
          </a:p>
        </p:txBody>
      </p:sp>
    </p:spTree>
    <p:extLst>
      <p:ext uri="{BB962C8B-B14F-4D97-AF65-F5344CB8AC3E}">
        <p14:creationId xmlns:p14="http://schemas.microsoft.com/office/powerpoint/2010/main" val="47870004"/>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2"/>
            <a:ext cx="8686800" cy="684641"/>
          </a:xfrm>
        </p:spPr>
        <p:txBody>
          <a:bodyPr anchor="ctr">
            <a:noAutofit/>
          </a:bodyPr>
          <a:lstStyle/>
          <a:p>
            <a:r>
              <a:rPr lang="en-US" sz="2800" cap="none" dirty="0"/>
              <a:t>B.5.2 Navigator Strategic Workplan</a:t>
            </a:r>
          </a:p>
        </p:txBody>
      </p:sp>
      <p:sp>
        <p:nvSpPr>
          <p:cNvPr id="3" name="Content Placeholder 2"/>
          <p:cNvSpPr>
            <a:spLocks noGrp="1"/>
          </p:cNvSpPr>
          <p:nvPr>
            <p:ph type="body" sz="quarter" idx="14"/>
          </p:nvPr>
        </p:nvSpPr>
        <p:spPr>
          <a:xfrm>
            <a:off x="234952" y="821803"/>
            <a:ext cx="8680450" cy="4184535"/>
          </a:xfrm>
        </p:spPr>
        <p:txBody>
          <a:bodyPr>
            <a:noAutofit/>
          </a:bodyPr>
          <a:lstStyle/>
          <a:p>
            <a:pPr marL="339760" indent="-342900" defTabSz="472679" fontAlgn="ctr">
              <a:buFont typeface="+mj-lt"/>
              <a:buAutoNum type="arabicPeriod"/>
            </a:pPr>
            <a:r>
              <a:rPr lang="en-US" sz="1600" dirty="0"/>
              <a:t>Describe the Applicant’s proposed approach and strategy for maximizing enrollments during the Open Enrollment and Special Enrollment periods.</a:t>
            </a:r>
          </a:p>
          <a:p>
            <a:pPr marL="339760" indent="-342900" defTabSz="472679" fontAlgn="ctr">
              <a:buFont typeface="+mj-lt"/>
              <a:buAutoNum type="arabicPeriod"/>
            </a:pPr>
            <a:endParaRPr lang="en-US" sz="1600" dirty="0"/>
          </a:p>
          <a:p>
            <a:pPr marL="339760" indent="-342900" defTabSz="472679" fontAlgn="ctr">
              <a:buFont typeface="+mj-lt"/>
              <a:buAutoNum type="arabicPeriod"/>
            </a:pPr>
            <a:r>
              <a:rPr lang="en-US" sz="1600" dirty="0"/>
              <a:t>Describe some proposed enrollment events and the outreach and education strategy that will drive enrollments. Describe the settings and venues where Navigator activities will take place and why these venues are appropriate to reaching the target populations.</a:t>
            </a:r>
          </a:p>
          <a:p>
            <a:pPr marL="339760" indent="-342900" defTabSz="472679" fontAlgn="ctr">
              <a:buFont typeface="+mj-lt"/>
              <a:buAutoNum type="arabicPeriod"/>
            </a:pPr>
            <a:endParaRPr lang="en-US" sz="1600" dirty="0"/>
          </a:p>
          <a:p>
            <a:pPr marL="339760" indent="-342900" defTabSz="472679" fontAlgn="ctr">
              <a:buFont typeface="+mj-lt"/>
              <a:buAutoNum type="arabicPeriod"/>
            </a:pPr>
            <a:r>
              <a:rPr lang="en-US" sz="1600" dirty="0"/>
              <a:t>Describe current or historical media strategies including paid media, earned media and social media strategies. Detail total annual paid media expenditures promoting enrollment assistance. Summarize total annual earned media impressions with specific breakouts of print, digital, television, and radio distribution. Provide current social media activity including platforms used (e.g., Twitter, Facebook, Instagram, LinkedIn), accounts used (e.g., entity account names and/or counselor account names), and the number of followers on each account. </a:t>
            </a:r>
          </a:p>
        </p:txBody>
      </p:sp>
      <p:sp>
        <p:nvSpPr>
          <p:cNvPr id="5" name="Slide Number Placeholder 4">
            <a:extLst>
              <a:ext uri="{FF2B5EF4-FFF2-40B4-BE49-F238E27FC236}">
                <a16:creationId xmlns:a16="http://schemas.microsoft.com/office/drawing/2014/main" id="{6213D70D-0214-4F6B-909C-F43A59BEF793}"/>
              </a:ext>
            </a:extLst>
          </p:cNvPr>
          <p:cNvSpPr>
            <a:spLocks noGrp="1"/>
          </p:cNvSpPr>
          <p:nvPr>
            <p:ph type="sldNum" sz="quarter" idx="4"/>
          </p:nvPr>
        </p:nvSpPr>
        <p:spPr/>
        <p:txBody>
          <a:bodyPr/>
          <a:lstStyle/>
          <a:p>
            <a:fld id="{C8146628-1A01-9741-8A8B-916D51547CC7}" type="slidenum">
              <a:rPr lang="en-US" smtClean="0"/>
              <a:pPr/>
              <a:t>68</a:t>
            </a:fld>
            <a:endParaRPr lang="en-US" dirty="0"/>
          </a:p>
        </p:txBody>
      </p:sp>
    </p:spTree>
    <p:extLst>
      <p:ext uri="{BB962C8B-B14F-4D97-AF65-F5344CB8AC3E}">
        <p14:creationId xmlns:p14="http://schemas.microsoft.com/office/powerpoint/2010/main" val="100551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09B6-BF29-42EC-AEB8-4CA299A0C9CD}"/>
              </a:ext>
            </a:extLst>
          </p:cNvPr>
          <p:cNvSpPr>
            <a:spLocks noGrp="1"/>
          </p:cNvSpPr>
          <p:nvPr>
            <p:ph type="title"/>
          </p:nvPr>
        </p:nvSpPr>
        <p:spPr/>
        <p:txBody>
          <a:bodyPr/>
          <a:lstStyle/>
          <a:p>
            <a:pPr>
              <a:lnSpc>
                <a:spcPct val="100000"/>
              </a:lnSpc>
            </a:pPr>
            <a:r>
              <a:rPr lang="en-US" sz="2800" dirty="0"/>
              <a:t>Health Benefit Exchange</a:t>
            </a:r>
          </a:p>
        </p:txBody>
      </p:sp>
      <p:sp>
        <p:nvSpPr>
          <p:cNvPr id="3" name="Text Placeholder 2">
            <a:extLst>
              <a:ext uri="{FF2B5EF4-FFF2-40B4-BE49-F238E27FC236}">
                <a16:creationId xmlns:a16="http://schemas.microsoft.com/office/drawing/2014/main" id="{DA638167-748A-4282-9F55-DD7C0B6EB8ED}"/>
              </a:ext>
            </a:extLst>
          </p:cNvPr>
          <p:cNvSpPr>
            <a:spLocks noGrp="1"/>
          </p:cNvSpPr>
          <p:nvPr>
            <p:ph type="body" sz="quarter" idx="13"/>
          </p:nvPr>
        </p:nvSpPr>
        <p:spPr>
          <a:xfrm>
            <a:off x="228595" y="821670"/>
            <a:ext cx="5633819" cy="1736652"/>
          </a:xfrm>
        </p:spPr>
        <p:txBody>
          <a:bodyPr>
            <a:noAutofit/>
          </a:bodyPr>
          <a:lstStyle/>
          <a:p>
            <a:pPr marL="0" indent="0">
              <a:spcAft>
                <a:spcPts val="600"/>
              </a:spcAft>
              <a:buNone/>
            </a:pPr>
            <a:r>
              <a:rPr lang="en-US" sz="1400" b="1" u="sng" dirty="0"/>
              <a:t>Major Functions:</a:t>
            </a:r>
          </a:p>
          <a:p>
            <a:pPr>
              <a:spcAft>
                <a:spcPts val="600"/>
              </a:spcAft>
            </a:pPr>
            <a:r>
              <a:rPr lang="en-US" sz="1400" dirty="0"/>
              <a:t>Standardizing benefits</a:t>
            </a:r>
          </a:p>
          <a:p>
            <a:pPr>
              <a:spcAft>
                <a:spcPts val="600"/>
              </a:spcAft>
            </a:pPr>
            <a:r>
              <a:rPr lang="en-US" sz="1400" dirty="0"/>
              <a:t>Screening and Enrolling into the Exchange, Medicaid, and CHIP programs</a:t>
            </a:r>
          </a:p>
          <a:p>
            <a:pPr>
              <a:spcAft>
                <a:spcPts val="600"/>
              </a:spcAft>
            </a:pPr>
            <a:r>
              <a:rPr lang="en-US" sz="1400" dirty="0"/>
              <a:t>Provide an Electronic Calculator and Create a Website</a:t>
            </a:r>
          </a:p>
          <a:p>
            <a:pPr>
              <a:spcAft>
                <a:spcPts val="600"/>
              </a:spcAft>
            </a:pPr>
            <a:r>
              <a:rPr lang="en-US" sz="1400" dirty="0"/>
              <a:t>Determine Eligibility for Advanced Premium Tax Credits (APTC), and Cost Sharing Reductions (CSR)</a:t>
            </a:r>
          </a:p>
        </p:txBody>
      </p:sp>
      <p:pic>
        <p:nvPicPr>
          <p:cNvPr id="6" name="Picture 5">
            <a:extLst>
              <a:ext uri="{FF2B5EF4-FFF2-40B4-BE49-F238E27FC236}">
                <a16:creationId xmlns:a16="http://schemas.microsoft.com/office/drawing/2014/main" id="{CC2174F5-1DF8-490B-B928-28CF1EBEA8EE}"/>
              </a:ext>
            </a:extLst>
          </p:cNvPr>
          <p:cNvPicPr>
            <a:picLocks noChangeAspect="1"/>
          </p:cNvPicPr>
          <p:nvPr/>
        </p:nvPicPr>
        <p:blipFill>
          <a:blip r:embed="rId3"/>
          <a:stretch>
            <a:fillRect/>
          </a:stretch>
        </p:blipFill>
        <p:spPr>
          <a:xfrm>
            <a:off x="5726735" y="362012"/>
            <a:ext cx="2930220" cy="2369106"/>
          </a:xfrm>
          <a:prstGeom prst="rect">
            <a:avLst/>
          </a:prstGeom>
        </p:spPr>
      </p:pic>
      <p:sp>
        <p:nvSpPr>
          <p:cNvPr id="8" name="Rectangle 7">
            <a:extLst>
              <a:ext uri="{FF2B5EF4-FFF2-40B4-BE49-F238E27FC236}">
                <a16:creationId xmlns:a16="http://schemas.microsoft.com/office/drawing/2014/main" id="{C42E9A1A-B476-4132-83EA-40A01546A989}"/>
              </a:ext>
            </a:extLst>
          </p:cNvPr>
          <p:cNvSpPr/>
          <p:nvPr/>
        </p:nvSpPr>
        <p:spPr>
          <a:xfrm>
            <a:off x="228596" y="2783173"/>
            <a:ext cx="8686800" cy="1938992"/>
          </a:xfrm>
          <a:prstGeom prst="rect">
            <a:avLst/>
          </a:prstGeom>
        </p:spPr>
        <p:txBody>
          <a:bodyPr wrap="square">
            <a:spAutoFit/>
          </a:bodyPr>
          <a:lstStyle/>
          <a:p>
            <a:pPr lvl="0" defTabSz="685783">
              <a:spcAft>
                <a:spcPts val="600"/>
              </a:spcAft>
            </a:pPr>
            <a:r>
              <a:rPr lang="en-US" sz="1400" b="1" u="sng" dirty="0">
                <a:solidFill>
                  <a:srgbClr val="554D56"/>
                </a:solidFill>
                <a:latin typeface="Arial" pitchFamily="34" charset="0"/>
                <a:cs typeface="Arial" pitchFamily="34" charset="0"/>
              </a:rPr>
              <a:t>Eligibility Criteria for the Exchange includes:</a:t>
            </a:r>
          </a:p>
          <a:p>
            <a:pPr marL="257175" lvl="0" indent="-257175" defTabSz="685783">
              <a:spcAft>
                <a:spcPts val="600"/>
              </a:spcAft>
              <a:buFont typeface="Arial" pitchFamily="34" charset="0"/>
              <a:buChar char="•"/>
            </a:pPr>
            <a:r>
              <a:rPr lang="en-US" sz="1400" dirty="0">
                <a:solidFill>
                  <a:srgbClr val="554D56"/>
                </a:solidFill>
                <a:latin typeface="Arial" pitchFamily="34" charset="0"/>
                <a:cs typeface="Arial" pitchFamily="34" charset="0"/>
              </a:rPr>
              <a:t>Income Above 100% (or 138% in Expansion States) of the Federal Poverty Level (FPL)</a:t>
            </a:r>
          </a:p>
          <a:p>
            <a:pPr marL="257175" lvl="0" indent="-257175" defTabSz="685783">
              <a:spcAft>
                <a:spcPts val="600"/>
              </a:spcAft>
              <a:buFont typeface="Arial" pitchFamily="34" charset="0"/>
              <a:buChar char="•"/>
            </a:pPr>
            <a:r>
              <a:rPr lang="en-US" sz="1400" dirty="0">
                <a:solidFill>
                  <a:srgbClr val="554D56"/>
                </a:solidFill>
                <a:latin typeface="Arial" pitchFamily="34" charset="0"/>
                <a:cs typeface="Arial" pitchFamily="34" charset="0"/>
              </a:rPr>
              <a:t>US Citizens and Lawfully Present </a:t>
            </a:r>
          </a:p>
          <a:p>
            <a:pPr marL="257175" lvl="0" indent="-257175" defTabSz="685783">
              <a:spcAft>
                <a:spcPts val="600"/>
              </a:spcAft>
              <a:buFont typeface="Arial" pitchFamily="34" charset="0"/>
              <a:buChar char="•"/>
            </a:pPr>
            <a:r>
              <a:rPr lang="en-US" sz="1400" dirty="0">
                <a:solidFill>
                  <a:srgbClr val="554D56"/>
                </a:solidFill>
                <a:latin typeface="Arial" pitchFamily="34" charset="0"/>
                <a:cs typeface="Arial" pitchFamily="34" charset="0"/>
              </a:rPr>
              <a:t>Benefits of Exchange Enrollment</a:t>
            </a:r>
          </a:p>
          <a:p>
            <a:pPr marL="257175" lvl="0" indent="-257175" defTabSz="685783">
              <a:spcAft>
                <a:spcPts val="600"/>
              </a:spcAft>
              <a:buFont typeface="Arial" pitchFamily="34" charset="0"/>
              <a:buChar char="•"/>
            </a:pPr>
            <a:r>
              <a:rPr lang="en-US" sz="1400" dirty="0">
                <a:solidFill>
                  <a:srgbClr val="554D56"/>
                </a:solidFill>
                <a:latin typeface="Arial" pitchFamily="34" charset="0"/>
                <a:cs typeface="Arial" pitchFamily="34" charset="0"/>
              </a:rPr>
              <a:t>APTC and CSR available on sliding scale based on income between 100% and 400% FPL</a:t>
            </a:r>
          </a:p>
          <a:p>
            <a:pPr marL="557206" lvl="1" indent="-257175" defTabSz="685783">
              <a:spcAft>
                <a:spcPts val="600"/>
              </a:spcAft>
              <a:buSzPct val="75000"/>
              <a:buFont typeface="Courier New" pitchFamily="49" charset="0"/>
              <a:buChar char="o"/>
            </a:pPr>
            <a:r>
              <a:rPr lang="en-US" sz="1000" dirty="0">
                <a:solidFill>
                  <a:srgbClr val="554D56"/>
                </a:solidFill>
                <a:latin typeface="Arial" pitchFamily="34" charset="0"/>
                <a:cs typeface="Arial" pitchFamily="34" charset="0"/>
              </a:rPr>
              <a:t>APTC can be used to lower monthly premiums or can be saved and received as a tax refund or a reduction of taxes owed</a:t>
            </a:r>
          </a:p>
          <a:p>
            <a:pPr marL="557206" lvl="1" indent="-257175" defTabSz="685783">
              <a:spcAft>
                <a:spcPts val="600"/>
              </a:spcAft>
              <a:buSzPct val="75000"/>
              <a:buFont typeface="Courier New" pitchFamily="49" charset="0"/>
              <a:buChar char="o"/>
            </a:pPr>
            <a:r>
              <a:rPr lang="en-US" sz="1000" dirty="0">
                <a:solidFill>
                  <a:srgbClr val="554D56"/>
                </a:solidFill>
                <a:latin typeface="Arial" pitchFamily="34" charset="0"/>
                <a:cs typeface="Arial" pitchFamily="34" charset="0"/>
              </a:rPr>
              <a:t>CSRs limit out-of-pocket spending</a:t>
            </a:r>
          </a:p>
        </p:txBody>
      </p:sp>
      <p:sp>
        <p:nvSpPr>
          <p:cNvPr id="4" name="Slide Number Placeholder 3">
            <a:extLst>
              <a:ext uri="{FF2B5EF4-FFF2-40B4-BE49-F238E27FC236}">
                <a16:creationId xmlns:a16="http://schemas.microsoft.com/office/drawing/2014/main" id="{2E2E3B59-786F-48B1-81EB-FEB9639114C0}"/>
              </a:ext>
            </a:extLst>
          </p:cNvPr>
          <p:cNvSpPr>
            <a:spLocks noGrp="1"/>
          </p:cNvSpPr>
          <p:nvPr>
            <p:ph type="sldNum" sz="quarter" idx="4"/>
          </p:nvPr>
        </p:nvSpPr>
        <p:spPr/>
        <p:txBody>
          <a:bodyPr/>
          <a:lstStyle/>
          <a:p>
            <a:fld id="{C8146628-1A01-9741-8A8B-916D51547CC7}" type="slidenum">
              <a:rPr lang="en-US" smtClean="0"/>
              <a:pPr/>
              <a:t>6</a:t>
            </a:fld>
            <a:endParaRPr lang="en-US" dirty="0"/>
          </a:p>
        </p:txBody>
      </p:sp>
    </p:spTree>
    <p:extLst>
      <p:ext uri="{BB962C8B-B14F-4D97-AF65-F5344CB8AC3E}">
        <p14:creationId xmlns:p14="http://schemas.microsoft.com/office/powerpoint/2010/main" val="25327384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2"/>
            <a:ext cx="8686800" cy="626767"/>
          </a:xfrm>
        </p:spPr>
        <p:txBody>
          <a:bodyPr anchor="ctr">
            <a:noAutofit/>
          </a:bodyPr>
          <a:lstStyle/>
          <a:p>
            <a:r>
              <a:rPr lang="en-US" sz="2800" cap="none" dirty="0"/>
              <a:t>B.5.2 Navigator Strategic Workplan</a:t>
            </a:r>
          </a:p>
        </p:txBody>
      </p:sp>
      <p:sp>
        <p:nvSpPr>
          <p:cNvPr id="3" name="Content Placeholder 2"/>
          <p:cNvSpPr>
            <a:spLocks noGrp="1"/>
          </p:cNvSpPr>
          <p:nvPr>
            <p:ph type="body" sz="quarter" idx="14"/>
          </p:nvPr>
        </p:nvSpPr>
        <p:spPr>
          <a:xfrm>
            <a:off x="228600" y="763929"/>
            <a:ext cx="8680450" cy="3852521"/>
          </a:xfrm>
        </p:spPr>
        <p:txBody>
          <a:bodyPr>
            <a:normAutofit/>
          </a:bodyPr>
          <a:lstStyle/>
          <a:p>
            <a:pPr marL="0" indent="-74587" defTabSz="472679" fontAlgn="ctr">
              <a:spcBef>
                <a:spcPts val="450"/>
              </a:spcBef>
              <a:spcAft>
                <a:spcPts val="450"/>
              </a:spcAft>
              <a:buNone/>
            </a:pPr>
            <a:r>
              <a:rPr lang="en-US" dirty="0"/>
              <a:t>(continued…)</a:t>
            </a:r>
          </a:p>
          <a:p>
            <a:pPr marL="342900" indent="-342900" defTabSz="472679" fontAlgn="ctr">
              <a:spcBef>
                <a:spcPts val="450"/>
              </a:spcBef>
              <a:spcAft>
                <a:spcPts val="450"/>
              </a:spcAft>
              <a:buFont typeface="+mj-lt"/>
              <a:buAutoNum type="arabicPeriod" startAt="4"/>
            </a:pPr>
            <a:endParaRPr lang="en-US" sz="1600" dirty="0"/>
          </a:p>
          <a:p>
            <a:pPr marL="342900" indent="-342900" defTabSz="472679" fontAlgn="ctr">
              <a:spcBef>
                <a:spcPts val="450"/>
              </a:spcBef>
              <a:spcAft>
                <a:spcPts val="450"/>
              </a:spcAft>
              <a:buFont typeface="+mj-lt"/>
              <a:buAutoNum type="arabicPeriod" startAt="4"/>
            </a:pPr>
            <a:r>
              <a:rPr lang="en-US" sz="1600" dirty="0"/>
              <a:t>Describe the capacity and plans to have a store front (including hours of operation and address / location) or other public location where consumer assistance will be provided outside of normal business hours.</a:t>
            </a:r>
          </a:p>
          <a:p>
            <a:pPr marL="342900" indent="-342900" defTabSz="472679" fontAlgn="ctr">
              <a:spcBef>
                <a:spcPts val="450"/>
              </a:spcBef>
              <a:spcAft>
                <a:spcPts val="450"/>
              </a:spcAft>
              <a:buFont typeface="+mj-lt"/>
              <a:buAutoNum type="arabicPeriod" startAt="4"/>
            </a:pPr>
            <a:r>
              <a:rPr lang="en-US" sz="1600" dirty="0"/>
              <a:t>Describe the Applicant’s existing infrastructure and/or relationships that would facilitate the Applicant’s ability to address the needs of the target Covered California subsidy-eligible population. </a:t>
            </a:r>
          </a:p>
          <a:p>
            <a:pPr marL="342900" indent="-342900" defTabSz="472679" fontAlgn="ctr">
              <a:spcBef>
                <a:spcPts val="450"/>
              </a:spcBef>
              <a:spcAft>
                <a:spcPts val="450"/>
              </a:spcAft>
              <a:buFont typeface="+mj-lt"/>
              <a:buAutoNum type="arabicPeriod" startAt="4"/>
            </a:pPr>
            <a:r>
              <a:rPr lang="en-US" sz="1600" dirty="0"/>
              <a:t>Describe the applicant’s proposed approach for assisting with renewals and supporting retention efforts.</a:t>
            </a:r>
          </a:p>
        </p:txBody>
      </p:sp>
      <p:sp>
        <p:nvSpPr>
          <p:cNvPr id="6" name="Slide Number Placeholder 5">
            <a:extLst>
              <a:ext uri="{FF2B5EF4-FFF2-40B4-BE49-F238E27FC236}">
                <a16:creationId xmlns:a16="http://schemas.microsoft.com/office/drawing/2014/main" id="{6F932F9C-584F-40A0-861B-332B743FB9C2}"/>
              </a:ext>
            </a:extLst>
          </p:cNvPr>
          <p:cNvSpPr>
            <a:spLocks noGrp="1"/>
          </p:cNvSpPr>
          <p:nvPr>
            <p:ph type="sldNum" sz="quarter" idx="4"/>
          </p:nvPr>
        </p:nvSpPr>
        <p:spPr/>
        <p:txBody>
          <a:bodyPr/>
          <a:lstStyle/>
          <a:p>
            <a:fld id="{C8146628-1A01-9741-8A8B-916D51547CC7}" type="slidenum">
              <a:rPr lang="en-US" smtClean="0"/>
              <a:pPr/>
              <a:t>69</a:t>
            </a:fld>
            <a:endParaRPr lang="en-US" dirty="0"/>
          </a:p>
        </p:txBody>
      </p:sp>
    </p:spTree>
    <p:extLst>
      <p:ext uri="{BB962C8B-B14F-4D97-AF65-F5344CB8AC3E}">
        <p14:creationId xmlns:p14="http://schemas.microsoft.com/office/powerpoint/2010/main" val="621982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cap="none" dirty="0"/>
              <a:t>B.5.3 Approach to Project Management and Quality Assurance:</a:t>
            </a:r>
          </a:p>
        </p:txBody>
      </p:sp>
      <p:sp>
        <p:nvSpPr>
          <p:cNvPr id="3" name="Content Placeholder 2"/>
          <p:cNvSpPr>
            <a:spLocks noGrp="1"/>
          </p:cNvSpPr>
          <p:nvPr>
            <p:ph type="body" sz="quarter" idx="14"/>
          </p:nvPr>
        </p:nvSpPr>
        <p:spPr/>
        <p:txBody>
          <a:bodyPr>
            <a:noAutofit/>
          </a:bodyPr>
          <a:lstStyle/>
          <a:p>
            <a:pPr marL="385763" indent="-385763" defTabSz="472679" fontAlgn="ctr">
              <a:spcAft>
                <a:spcPts val="1600"/>
              </a:spcAft>
              <a:buFont typeface="+mj-lt"/>
              <a:buAutoNum type="arabicPeriod"/>
            </a:pPr>
            <a:r>
              <a:rPr lang="en-US" sz="1600" dirty="0"/>
              <a:t>Describe the Applicant’s plan for managing and monitoring Navigator Program Activities.</a:t>
            </a:r>
          </a:p>
          <a:p>
            <a:pPr marL="339760" indent="-342900" defTabSz="472679" fontAlgn="ctr">
              <a:spcAft>
                <a:spcPts val="1600"/>
              </a:spcAft>
              <a:buFont typeface="+mj-lt"/>
              <a:buAutoNum type="arabicPeriod"/>
            </a:pPr>
            <a:r>
              <a:rPr lang="en-US" sz="1600" dirty="0"/>
              <a:t>If the Applicant is applying as a collaborative (lead agency with subcontractors), describe how the lead agency will monitor progress toward accomplishing project goals. Describe any anticipated challenges with managing the collaborative and how the Applicant proposes to overcome them.</a:t>
            </a:r>
          </a:p>
          <a:p>
            <a:pPr marL="339760" indent="-342900" defTabSz="472679" fontAlgn="ctr">
              <a:spcAft>
                <a:spcPts val="1600"/>
              </a:spcAft>
              <a:buFont typeface="+mj-lt"/>
              <a:buAutoNum type="arabicPeriod"/>
            </a:pPr>
            <a:r>
              <a:rPr lang="en-US" sz="1600" dirty="0"/>
              <a:t>Describe how your organization captures data for the number of consumers assisted and/or enrolled. For consumers who were assisted but not enrolled, is there a follow-up process in place? If so, describe the process.</a:t>
            </a:r>
          </a:p>
          <a:p>
            <a:pPr marL="339760" indent="-342900" defTabSz="472679" fontAlgn="ctr">
              <a:spcAft>
                <a:spcPts val="1600"/>
              </a:spcAft>
              <a:buFont typeface="+mj-lt"/>
              <a:buAutoNum type="arabicPeriod"/>
            </a:pPr>
            <a:r>
              <a:rPr lang="en-US" sz="1600" dirty="0"/>
              <a:t>Describe the Applicant’s policies and procedures related to protecting consumer’s privacy and security.</a:t>
            </a:r>
          </a:p>
        </p:txBody>
      </p:sp>
      <p:sp>
        <p:nvSpPr>
          <p:cNvPr id="5" name="Slide Number Placeholder 4">
            <a:extLst>
              <a:ext uri="{FF2B5EF4-FFF2-40B4-BE49-F238E27FC236}">
                <a16:creationId xmlns:a16="http://schemas.microsoft.com/office/drawing/2014/main" id="{955071F0-099F-485A-A3D5-31AE0D913096}"/>
              </a:ext>
            </a:extLst>
          </p:cNvPr>
          <p:cNvSpPr>
            <a:spLocks noGrp="1"/>
          </p:cNvSpPr>
          <p:nvPr>
            <p:ph type="sldNum" sz="quarter" idx="4"/>
          </p:nvPr>
        </p:nvSpPr>
        <p:spPr/>
        <p:txBody>
          <a:bodyPr/>
          <a:lstStyle/>
          <a:p>
            <a:fld id="{C8146628-1A01-9741-8A8B-916D51547CC7}" type="slidenum">
              <a:rPr lang="en-US" smtClean="0"/>
              <a:pPr/>
              <a:t>70</a:t>
            </a:fld>
            <a:endParaRPr lang="en-US" dirty="0"/>
          </a:p>
        </p:txBody>
      </p:sp>
    </p:spTree>
    <p:extLst>
      <p:ext uri="{BB962C8B-B14F-4D97-AF65-F5344CB8AC3E}">
        <p14:creationId xmlns:p14="http://schemas.microsoft.com/office/powerpoint/2010/main" val="1764864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3"/>
            <a:ext cx="8686800" cy="603618"/>
          </a:xfrm>
        </p:spPr>
        <p:txBody>
          <a:bodyPr anchor="ctr">
            <a:noAutofit/>
          </a:bodyPr>
          <a:lstStyle/>
          <a:p>
            <a:r>
              <a:rPr lang="en-US" sz="2800" cap="none" dirty="0"/>
              <a:t>B.5.4 Optional: Targeted Area Pilot Funding </a:t>
            </a:r>
          </a:p>
        </p:txBody>
      </p:sp>
      <p:sp>
        <p:nvSpPr>
          <p:cNvPr id="3" name="Content Placeholder 2"/>
          <p:cNvSpPr>
            <a:spLocks noGrp="1"/>
          </p:cNvSpPr>
          <p:nvPr>
            <p:ph type="body" sz="quarter" idx="14"/>
          </p:nvPr>
        </p:nvSpPr>
        <p:spPr>
          <a:xfrm>
            <a:off x="228600" y="682906"/>
            <a:ext cx="8680450" cy="3875669"/>
          </a:xfrm>
        </p:spPr>
        <p:txBody>
          <a:bodyPr>
            <a:noAutofit/>
          </a:bodyPr>
          <a:lstStyle/>
          <a:p>
            <a:pPr marL="0" indent="-74587" defTabSz="472679" fontAlgn="ctr">
              <a:lnSpc>
                <a:spcPct val="110000"/>
              </a:lnSpc>
              <a:spcBef>
                <a:spcPts val="450"/>
              </a:spcBef>
              <a:spcAft>
                <a:spcPts val="450"/>
              </a:spcAft>
              <a:buNone/>
            </a:pPr>
            <a:r>
              <a:rPr lang="en-US" sz="1400" dirty="0"/>
              <a:t>(If an Applicant wishes to apply for more than one of the meta-regions specified in the Targeted Area Pilot Funding, numbers 1-3 below must be completed for each meta-region for which the Applicant wishes to be considered.)</a:t>
            </a:r>
          </a:p>
          <a:p>
            <a:pPr marL="347663" indent="-342900" defTabSz="472679" fontAlgn="ctr">
              <a:lnSpc>
                <a:spcPct val="110000"/>
              </a:lnSpc>
              <a:spcBef>
                <a:spcPts val="450"/>
              </a:spcBef>
              <a:spcAft>
                <a:spcPts val="450"/>
              </a:spcAft>
              <a:buFont typeface="+mj-lt"/>
              <a:buAutoNum type="arabicPeriod"/>
            </a:pPr>
            <a:r>
              <a:rPr lang="en-US" sz="1600" dirty="0"/>
              <a:t>Specify the meta-region(s) your organization is applying to target through the Targeted  Area Pilot. Describe your organization’s experience reaching the communities in zip codes listed for this meta-region. </a:t>
            </a:r>
          </a:p>
          <a:p>
            <a:pPr marL="342900" indent="-342900" defTabSz="472679" fontAlgn="ctr">
              <a:spcBef>
                <a:spcPts val="450"/>
              </a:spcBef>
              <a:spcAft>
                <a:spcPts val="450"/>
              </a:spcAft>
              <a:buFont typeface="+mj-lt"/>
              <a:buAutoNum type="arabicPeriod"/>
            </a:pPr>
            <a:r>
              <a:rPr lang="en-US" sz="1600" dirty="0"/>
              <a:t>How would your organization utilize the additional funding for targeted outreach? Provide a budget overview for the $25,000 provided for outreach in this meta-region, including personnel.</a:t>
            </a:r>
          </a:p>
          <a:p>
            <a:pPr marL="342900" indent="-342900" defTabSz="472679" fontAlgn="ctr">
              <a:spcBef>
                <a:spcPts val="450"/>
              </a:spcBef>
              <a:spcAft>
                <a:spcPts val="450"/>
              </a:spcAft>
              <a:buFont typeface="+mj-lt"/>
              <a:buAutoNum type="arabicPeriod"/>
            </a:pPr>
            <a:r>
              <a:rPr lang="en-US" sz="1600" dirty="0"/>
              <a:t>Detail the outreach strategy specific to this meta-region, discussing both Open Enrollment and Special Enrollment Period strategies. </a:t>
            </a:r>
          </a:p>
          <a:p>
            <a:pPr marL="342900" indent="-342900" defTabSz="472679" fontAlgn="ctr">
              <a:spcBef>
                <a:spcPts val="450"/>
              </a:spcBef>
              <a:spcAft>
                <a:spcPts val="450"/>
              </a:spcAft>
              <a:buFont typeface="+mj-lt"/>
              <a:buAutoNum type="arabicPeriod"/>
            </a:pPr>
            <a:r>
              <a:rPr lang="en-US" sz="1600" dirty="0"/>
              <a:t>Project how many consumers your organization would enroll in this meta-region through the Targeted Outreach Pilot. Detail the assumptions and expectations that support this projection.</a:t>
            </a:r>
          </a:p>
          <a:p>
            <a:pPr marL="0" indent="-74587" defTabSz="472679" fontAlgn="ctr">
              <a:lnSpc>
                <a:spcPct val="110000"/>
              </a:lnSpc>
              <a:spcBef>
                <a:spcPts val="450"/>
              </a:spcBef>
              <a:spcAft>
                <a:spcPts val="450"/>
              </a:spcAft>
              <a:buNone/>
            </a:pPr>
            <a:endParaRPr lang="en-US" sz="1800" dirty="0"/>
          </a:p>
        </p:txBody>
      </p:sp>
      <p:sp>
        <p:nvSpPr>
          <p:cNvPr id="5" name="Slide Number Placeholder 4">
            <a:extLst>
              <a:ext uri="{FF2B5EF4-FFF2-40B4-BE49-F238E27FC236}">
                <a16:creationId xmlns:a16="http://schemas.microsoft.com/office/drawing/2014/main" id="{356F3CE3-27CD-4E84-890D-7D4631B05193}"/>
              </a:ext>
            </a:extLst>
          </p:cNvPr>
          <p:cNvSpPr>
            <a:spLocks noGrp="1"/>
          </p:cNvSpPr>
          <p:nvPr>
            <p:ph type="sldNum" sz="quarter" idx="4"/>
          </p:nvPr>
        </p:nvSpPr>
        <p:spPr/>
        <p:txBody>
          <a:bodyPr/>
          <a:lstStyle/>
          <a:p>
            <a:fld id="{C8146628-1A01-9741-8A8B-916D51547CC7}" type="slidenum">
              <a:rPr lang="en-US" smtClean="0"/>
              <a:pPr/>
              <a:t>71</a:t>
            </a:fld>
            <a:endParaRPr lang="en-US" dirty="0"/>
          </a:p>
        </p:txBody>
      </p:sp>
    </p:spTree>
    <p:extLst>
      <p:ext uri="{BB962C8B-B14F-4D97-AF65-F5344CB8AC3E}">
        <p14:creationId xmlns:p14="http://schemas.microsoft.com/office/powerpoint/2010/main" val="71453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9B21-3E7A-40BE-9FB7-8FAC80EF43B3}"/>
              </a:ext>
            </a:extLst>
          </p:cNvPr>
          <p:cNvSpPr>
            <a:spLocks noGrp="1"/>
          </p:cNvSpPr>
          <p:nvPr>
            <p:ph type="title"/>
          </p:nvPr>
        </p:nvSpPr>
        <p:spPr/>
        <p:txBody>
          <a:bodyPr>
            <a:normAutofit/>
          </a:bodyPr>
          <a:lstStyle/>
          <a:p>
            <a:r>
              <a:rPr lang="en-US" sz="2800" dirty="0"/>
              <a:t>Section C – Line Item Budget</a:t>
            </a:r>
            <a:endParaRPr lang="en-US" sz="2400" dirty="0"/>
          </a:p>
        </p:txBody>
      </p:sp>
      <p:sp>
        <p:nvSpPr>
          <p:cNvPr id="3" name="Text Placeholder 2">
            <a:extLst>
              <a:ext uri="{FF2B5EF4-FFF2-40B4-BE49-F238E27FC236}">
                <a16:creationId xmlns:a16="http://schemas.microsoft.com/office/drawing/2014/main" id="{52479062-2430-42B9-B1AA-6C4BD5BDDED9}"/>
              </a:ext>
            </a:extLst>
          </p:cNvPr>
          <p:cNvSpPr>
            <a:spLocks noGrp="1"/>
          </p:cNvSpPr>
          <p:nvPr>
            <p:ph type="body" sz="quarter" idx="13"/>
          </p:nvPr>
        </p:nvSpPr>
        <p:spPr/>
        <p:txBody>
          <a:bodyPr>
            <a:normAutofit/>
          </a:bodyPr>
          <a:lstStyle/>
          <a:p>
            <a:r>
              <a:rPr lang="en-US" sz="1600" dirty="0"/>
              <a:t>Submit a line item budget including detailed description of how grant funds will be spent. The budgeted line items and amounts should align with the personnel and activities outlined in the application. The total proposed budget should match the amount requested in Section A.1.6.</a:t>
            </a:r>
          </a:p>
          <a:p>
            <a:pPr marL="0" indent="0">
              <a:buNone/>
            </a:pPr>
            <a:endParaRPr lang="en-US" sz="1600" dirty="0"/>
          </a:p>
          <a:p>
            <a:pPr marL="0" indent="0" algn="ctr">
              <a:buNone/>
            </a:pPr>
            <a:endParaRPr lang="en-US" sz="1600" b="1" u="sng" dirty="0"/>
          </a:p>
          <a:p>
            <a:pPr marL="0" indent="0" algn="ctr">
              <a:buNone/>
            </a:pPr>
            <a:endParaRPr lang="en-US" sz="1600" b="1" u="sng" dirty="0"/>
          </a:p>
          <a:p>
            <a:pPr marL="0" indent="0" algn="ctr">
              <a:buNone/>
            </a:pPr>
            <a:r>
              <a:rPr lang="en-US" sz="1600" b="1" u="sng" dirty="0"/>
              <a:t>Important Document Submission Final Note</a:t>
            </a:r>
            <a:endParaRPr lang="en-US" sz="1600" u="sng" dirty="0"/>
          </a:p>
          <a:p>
            <a:endParaRPr lang="en-US" sz="1600" dirty="0"/>
          </a:p>
          <a:p>
            <a:r>
              <a:rPr lang="en-US" sz="1600" dirty="0"/>
              <a:t>*IMPORTANT NOTE: This Attachment I. Navigator Program 2019-22 Grant Application is designed to be used both as a formatting tool and as a submission template; therefore, it is important that you attach all additional pages and narrative where needed when you submit your Application. You should use all the template where applicable, but make sure you include and note “see attached” where you attach additional documents and information.</a:t>
            </a:r>
          </a:p>
        </p:txBody>
      </p:sp>
      <p:sp>
        <p:nvSpPr>
          <p:cNvPr id="5" name="Slide Number Placeholder 4">
            <a:extLst>
              <a:ext uri="{FF2B5EF4-FFF2-40B4-BE49-F238E27FC236}">
                <a16:creationId xmlns:a16="http://schemas.microsoft.com/office/drawing/2014/main" id="{B0749979-BA82-48FE-A7FF-80A6B0A4EB2F}"/>
              </a:ext>
            </a:extLst>
          </p:cNvPr>
          <p:cNvSpPr>
            <a:spLocks noGrp="1"/>
          </p:cNvSpPr>
          <p:nvPr>
            <p:ph type="sldNum" sz="quarter" idx="4"/>
          </p:nvPr>
        </p:nvSpPr>
        <p:spPr/>
        <p:txBody>
          <a:bodyPr/>
          <a:lstStyle/>
          <a:p>
            <a:fld id="{C8146628-1A01-9741-8A8B-916D51547CC7}" type="slidenum">
              <a:rPr lang="en-US" smtClean="0"/>
              <a:pPr/>
              <a:t>72</a:t>
            </a:fld>
            <a:endParaRPr lang="en-US" dirty="0"/>
          </a:p>
        </p:txBody>
      </p:sp>
    </p:spTree>
    <p:extLst>
      <p:ext uri="{BB962C8B-B14F-4D97-AF65-F5344CB8AC3E}">
        <p14:creationId xmlns:p14="http://schemas.microsoft.com/office/powerpoint/2010/main" val="137970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9B21-3E7A-40BE-9FB7-8FAC80EF43B3}"/>
              </a:ext>
            </a:extLst>
          </p:cNvPr>
          <p:cNvSpPr>
            <a:spLocks noGrp="1"/>
          </p:cNvSpPr>
          <p:nvPr>
            <p:ph type="title"/>
          </p:nvPr>
        </p:nvSpPr>
        <p:spPr>
          <a:xfrm>
            <a:off x="228599" y="137160"/>
            <a:ext cx="8686800" cy="979907"/>
          </a:xfrm>
        </p:spPr>
        <p:txBody>
          <a:bodyPr>
            <a:normAutofit/>
          </a:bodyPr>
          <a:lstStyle/>
          <a:p>
            <a:r>
              <a:rPr lang="en-US" sz="2800" dirty="0"/>
              <a:t>Disclosure Form and Signature for Application Submission</a:t>
            </a:r>
            <a:endParaRPr lang="en-US" sz="2400" dirty="0"/>
          </a:p>
        </p:txBody>
      </p:sp>
      <p:sp>
        <p:nvSpPr>
          <p:cNvPr id="3" name="Text Placeholder 2">
            <a:extLst>
              <a:ext uri="{FF2B5EF4-FFF2-40B4-BE49-F238E27FC236}">
                <a16:creationId xmlns:a16="http://schemas.microsoft.com/office/drawing/2014/main" id="{52479062-2430-42B9-B1AA-6C4BD5BDDED9}"/>
              </a:ext>
            </a:extLst>
          </p:cNvPr>
          <p:cNvSpPr>
            <a:spLocks noGrp="1"/>
          </p:cNvSpPr>
          <p:nvPr>
            <p:ph type="body" sz="quarter" idx="13"/>
          </p:nvPr>
        </p:nvSpPr>
        <p:spPr>
          <a:xfrm>
            <a:off x="228602" y="1273214"/>
            <a:ext cx="8687108" cy="3342701"/>
          </a:xfrm>
        </p:spPr>
        <p:txBody>
          <a:bodyPr>
            <a:normAutofit/>
          </a:bodyPr>
          <a:lstStyle/>
          <a:p>
            <a:r>
              <a:rPr lang="en-US" sz="1600" b="1" i="1" dirty="0"/>
              <a:t>This page should be included in your application packet. It will not count toward any page limits.</a:t>
            </a:r>
            <a:endParaRPr lang="en-US" sz="1600" dirty="0"/>
          </a:p>
          <a:p>
            <a:endParaRPr lang="en-US" sz="1600" dirty="0"/>
          </a:p>
          <a:p>
            <a:pPr marL="0" indent="0">
              <a:buNone/>
            </a:pPr>
            <a:r>
              <a:rPr lang="en-US" sz="1600" dirty="0"/>
              <a:t>By submitting the grant application and the supporting application documents and materials, you are agreeing the terms in this form.</a:t>
            </a:r>
          </a:p>
          <a:p>
            <a:pPr marL="0" indent="0">
              <a:buNone/>
            </a:pPr>
            <a:endParaRPr lang="en-US" sz="1600" dirty="0"/>
          </a:p>
          <a:p>
            <a:pPr marL="404813" indent="-404813">
              <a:buFont typeface="Wingdings" panose="05000000000000000000" pitchFamily="2" charset="2"/>
              <a:buChar char="q"/>
            </a:pPr>
            <a:r>
              <a:rPr lang="en-US" sz="1600" dirty="0"/>
              <a:t>Please </a:t>
            </a:r>
            <a:r>
              <a:rPr lang="en-US" sz="1600" b="1" u="sng" dirty="0"/>
              <a:t>print</a:t>
            </a:r>
            <a:r>
              <a:rPr lang="en-US" sz="1600" dirty="0"/>
              <a:t> this application, </a:t>
            </a:r>
            <a:r>
              <a:rPr lang="en-US" sz="1600" b="1" u="sng" dirty="0"/>
              <a:t>sign</a:t>
            </a:r>
            <a:r>
              <a:rPr lang="en-US" sz="1600" dirty="0"/>
              <a:t> the “Authorized Signature” box above, and </a:t>
            </a:r>
            <a:r>
              <a:rPr lang="en-US" sz="1600" b="1" u="sng" dirty="0"/>
              <a:t>scan</a:t>
            </a:r>
            <a:r>
              <a:rPr lang="en-US" sz="1600" dirty="0"/>
              <a:t> the application with all applicable attachments and documents prior to submitting the complete application via </a:t>
            </a:r>
            <a:r>
              <a:rPr lang="en-US" sz="1600" b="1" u="sng" dirty="0"/>
              <a:t>email</a:t>
            </a:r>
            <a:r>
              <a:rPr lang="en-US" sz="1600" dirty="0"/>
              <a:t> to </a:t>
            </a:r>
            <a:r>
              <a:rPr lang="en-US" sz="1600" u="sng" dirty="0">
                <a:hlinkClick r:id="rId3"/>
              </a:rPr>
              <a:t>CommunityPartners@covered.ca.gov</a:t>
            </a:r>
            <a:r>
              <a:rPr lang="en-US" sz="1600" dirty="0"/>
              <a:t> </a:t>
            </a:r>
            <a:r>
              <a:rPr lang="en-US" sz="1600" b="1" dirty="0"/>
              <a:t>by 5 p.m. PST on April 23, 2019</a:t>
            </a:r>
            <a:r>
              <a:rPr lang="en-US" sz="1600" dirty="0"/>
              <a:t>.</a:t>
            </a:r>
          </a:p>
          <a:p>
            <a:endParaRPr lang="en-US" sz="1600" dirty="0"/>
          </a:p>
        </p:txBody>
      </p:sp>
      <p:sp>
        <p:nvSpPr>
          <p:cNvPr id="5" name="Slide Number Placeholder 4">
            <a:extLst>
              <a:ext uri="{FF2B5EF4-FFF2-40B4-BE49-F238E27FC236}">
                <a16:creationId xmlns:a16="http://schemas.microsoft.com/office/drawing/2014/main" id="{12DAE7CB-6662-4004-ADE3-D574A28D4A81}"/>
              </a:ext>
            </a:extLst>
          </p:cNvPr>
          <p:cNvSpPr>
            <a:spLocks noGrp="1"/>
          </p:cNvSpPr>
          <p:nvPr>
            <p:ph type="sldNum" sz="quarter" idx="4"/>
          </p:nvPr>
        </p:nvSpPr>
        <p:spPr/>
        <p:txBody>
          <a:bodyPr/>
          <a:lstStyle/>
          <a:p>
            <a:fld id="{C8146628-1A01-9741-8A8B-916D51547CC7}" type="slidenum">
              <a:rPr lang="en-US" smtClean="0"/>
              <a:pPr/>
              <a:t>73</a:t>
            </a:fld>
            <a:endParaRPr lang="en-US" dirty="0"/>
          </a:p>
        </p:txBody>
      </p:sp>
    </p:spTree>
    <p:extLst>
      <p:ext uri="{BB962C8B-B14F-4D97-AF65-F5344CB8AC3E}">
        <p14:creationId xmlns:p14="http://schemas.microsoft.com/office/powerpoint/2010/main" val="2884660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31D873-016B-4E66-915B-1311794B2647}"/>
              </a:ext>
            </a:extLst>
          </p:cNvPr>
          <p:cNvSpPr>
            <a:spLocks noGrp="1"/>
          </p:cNvSpPr>
          <p:nvPr>
            <p:ph type="title"/>
          </p:nvPr>
        </p:nvSpPr>
        <p:spPr>
          <a:xfrm>
            <a:off x="228600" y="2083980"/>
            <a:ext cx="8686800" cy="964020"/>
          </a:xfrm>
        </p:spPr>
        <p:txBody>
          <a:bodyPr>
            <a:noAutofit/>
          </a:bodyPr>
          <a:lstStyle/>
          <a:p>
            <a:r>
              <a:rPr lang="en-US" sz="3200" dirty="0"/>
              <a:t>Navigator Program</a:t>
            </a:r>
            <a:br>
              <a:rPr lang="en-US" sz="3200" dirty="0"/>
            </a:br>
            <a:r>
              <a:rPr lang="en-US" sz="3200" dirty="0"/>
              <a:t>Evaluation &amp; Selection Process</a:t>
            </a:r>
          </a:p>
        </p:txBody>
      </p:sp>
    </p:spTree>
    <p:extLst>
      <p:ext uri="{BB962C8B-B14F-4D97-AF65-F5344CB8AC3E}">
        <p14:creationId xmlns:p14="http://schemas.microsoft.com/office/powerpoint/2010/main" val="4170668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ts val="900"/>
              </a:spcBef>
              <a:spcAft>
                <a:spcPts val="450"/>
              </a:spcAft>
              <a:tabLst>
                <a:tab pos="274320" algn="l"/>
                <a:tab pos="342900" algn="l"/>
              </a:tabLst>
              <a:defRPr/>
            </a:pPr>
            <a:r>
              <a:rPr lang="en-US" b="1" kern="1200" cap="small" dirty="0">
                <a:solidFill>
                  <a:schemeClr val="bg1"/>
                </a:solidFill>
                <a:latin typeface="Arial" panose="020B0604020202020204" pitchFamily="34" charset="0"/>
                <a:cs typeface="Arial" panose="020B0604020202020204" pitchFamily="34" charset="0"/>
              </a:rPr>
              <a:t>Navigator Grant Application </a:t>
            </a:r>
            <a:br>
              <a:rPr lang="en-US" b="1" kern="1200" cap="small" dirty="0">
                <a:solidFill>
                  <a:schemeClr val="bg1"/>
                </a:solidFill>
                <a:latin typeface="Arial" panose="020B0604020202020204" pitchFamily="34" charset="0"/>
                <a:cs typeface="Arial" panose="020B0604020202020204" pitchFamily="34" charset="0"/>
              </a:rPr>
            </a:br>
            <a:r>
              <a:rPr lang="en-US" b="1" kern="1200" cap="small" dirty="0">
                <a:solidFill>
                  <a:schemeClr val="bg1"/>
                </a:solidFill>
                <a:latin typeface="Arial" panose="020B0604020202020204" pitchFamily="34" charset="0"/>
                <a:cs typeface="Arial" panose="020B0604020202020204" pitchFamily="34" charset="0"/>
              </a:rPr>
              <a:t>Evaluation Process </a:t>
            </a:r>
            <a:endParaRPr lang="en-US"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93540" y="893087"/>
            <a:ext cx="8241174" cy="584775"/>
          </a:xfrm>
          <a:prstGeom prst="rect">
            <a:avLst/>
          </a:prstGeom>
        </p:spPr>
        <p:txBody>
          <a:bodyPr wrap="square">
            <a:spAutoFit/>
          </a:bodyPr>
          <a:lstStyle/>
          <a:p>
            <a:pPr marL="257175" indent="-257175" defTabSz="342900">
              <a:spcAft>
                <a:spcPts val="450"/>
              </a:spcAft>
              <a:buFont typeface="+mj-lt"/>
              <a:buAutoNum type="arabicPeriod"/>
            </a:pPr>
            <a:r>
              <a:rPr lang="en-US" sz="1600" b="1" dirty="0">
                <a:solidFill>
                  <a:srgbClr val="554D56"/>
                </a:solidFill>
                <a:latin typeface="Arial" panose="020B0604020202020204" pitchFamily="34" charset="0"/>
                <a:ea typeface="Calibri" panose="020F0502020204030204" pitchFamily="34" charset="0"/>
                <a:cs typeface="Times New Roman" panose="02020603050405020304" pitchFamily="18" charset="0"/>
              </a:rPr>
              <a:t>Core Funding</a:t>
            </a:r>
            <a:r>
              <a:rPr lang="en-US" sz="1600" dirty="0">
                <a:solidFill>
                  <a:srgbClr val="554D56"/>
                </a:solidFill>
                <a:latin typeface="Arial" panose="020B0604020202020204" pitchFamily="34" charset="0"/>
                <a:ea typeface="Calibri" panose="020F0502020204030204" pitchFamily="34" charset="0"/>
                <a:cs typeface="Times New Roman" panose="02020603050405020304" pitchFamily="18" charset="0"/>
              </a:rPr>
              <a:t>: The evaluation process will use a 55-point (solo Applicant) or 65-point (collaborative Applicants) rating, using the following factors and points: </a:t>
            </a:r>
          </a:p>
        </p:txBody>
      </p:sp>
      <p:sp>
        <p:nvSpPr>
          <p:cNvPr id="7" name="Title 2">
            <a:extLst>
              <a:ext uri="{FF2B5EF4-FFF2-40B4-BE49-F238E27FC236}">
                <a16:creationId xmlns:a16="http://schemas.microsoft.com/office/drawing/2014/main" id="{0A0F97E3-3189-4A65-ABB5-461852D9477E}"/>
              </a:ext>
            </a:extLst>
          </p:cNvPr>
          <p:cNvSpPr txBox="1">
            <a:spLocks/>
          </p:cNvSpPr>
          <p:nvPr/>
        </p:nvSpPr>
        <p:spPr>
          <a:xfrm>
            <a:off x="228599" y="137163"/>
            <a:ext cx="8686800" cy="603618"/>
          </a:xfrm>
          <a:prstGeom prst="rect">
            <a:avLst/>
          </a:prstGeom>
        </p:spPr>
        <p:txBody>
          <a:bodyPr vert="horz" lIns="91440" tIns="45720" rIns="91440" bIns="45720" rtlCol="0" anchor="t">
            <a:noAutofit/>
          </a:bodyPr>
          <a:lstStyle>
            <a:lvl1pPr algn="l" defTabSz="685783" rtl="0" eaLnBrk="1" latinLnBrk="0" hangingPunct="1">
              <a:spcBef>
                <a:spcPct val="0"/>
              </a:spcBef>
              <a:buNone/>
              <a:defRPr sz="2400" b="1" kern="1200" cap="all" baseline="0">
                <a:solidFill>
                  <a:srgbClr val="19B9CA"/>
                </a:solidFill>
                <a:latin typeface="Arial" pitchFamily="34" charset="0"/>
                <a:ea typeface="+mj-ea"/>
                <a:cs typeface="Arial" pitchFamily="34" charset="0"/>
              </a:defRPr>
            </a:lvl1pPr>
          </a:lstStyle>
          <a:p>
            <a:r>
              <a:rPr lang="en-US" sz="2800" cap="none" dirty="0"/>
              <a:t>Scoring – Core Funding</a:t>
            </a:r>
          </a:p>
        </p:txBody>
      </p:sp>
      <p:sp>
        <p:nvSpPr>
          <p:cNvPr id="3" name="Slide Number Placeholder 2">
            <a:extLst>
              <a:ext uri="{FF2B5EF4-FFF2-40B4-BE49-F238E27FC236}">
                <a16:creationId xmlns:a16="http://schemas.microsoft.com/office/drawing/2014/main" id="{A172146D-5EDC-4D16-B677-1DEF46A8C4A0}"/>
              </a:ext>
            </a:extLst>
          </p:cNvPr>
          <p:cNvSpPr>
            <a:spLocks noGrp="1"/>
          </p:cNvSpPr>
          <p:nvPr>
            <p:ph type="sldNum" sz="quarter" idx="4"/>
          </p:nvPr>
        </p:nvSpPr>
        <p:spPr/>
        <p:txBody>
          <a:bodyPr/>
          <a:lstStyle/>
          <a:p>
            <a:fld id="{C8146628-1A01-9741-8A8B-916D51547CC7}" type="slidenum">
              <a:rPr lang="en-US" smtClean="0"/>
              <a:pPr/>
              <a:t>75</a:t>
            </a:fld>
            <a:endParaRPr lang="en-US" dirty="0"/>
          </a:p>
        </p:txBody>
      </p:sp>
      <p:graphicFrame>
        <p:nvGraphicFramePr>
          <p:cNvPr id="4" name="Table 3">
            <a:extLst>
              <a:ext uri="{FF2B5EF4-FFF2-40B4-BE49-F238E27FC236}">
                <a16:creationId xmlns:a16="http://schemas.microsoft.com/office/drawing/2014/main" id="{B36EC5AD-2B7F-4095-BDAC-A9DE41160A42}"/>
              </a:ext>
            </a:extLst>
          </p:cNvPr>
          <p:cNvGraphicFramePr>
            <a:graphicFrameLocks noGrp="1"/>
          </p:cNvGraphicFramePr>
          <p:nvPr>
            <p:extLst>
              <p:ext uri="{D42A27DB-BD31-4B8C-83A1-F6EECF244321}">
                <p14:modId xmlns:p14="http://schemas.microsoft.com/office/powerpoint/2010/main" val="4168896364"/>
              </p:ext>
            </p:extLst>
          </p:nvPr>
        </p:nvGraphicFramePr>
        <p:xfrm>
          <a:off x="980807" y="1940565"/>
          <a:ext cx="7066640" cy="2244517"/>
        </p:xfrm>
        <a:graphic>
          <a:graphicData uri="http://schemas.openxmlformats.org/drawingml/2006/table">
            <a:tbl>
              <a:tblPr firstRow="1" firstCol="1" bandRow="1"/>
              <a:tblGrid>
                <a:gridCol w="3065646">
                  <a:extLst>
                    <a:ext uri="{9D8B030D-6E8A-4147-A177-3AD203B41FA5}">
                      <a16:colId xmlns:a16="http://schemas.microsoft.com/office/drawing/2014/main" val="3461622450"/>
                    </a:ext>
                  </a:extLst>
                </a:gridCol>
                <a:gridCol w="1308292">
                  <a:extLst>
                    <a:ext uri="{9D8B030D-6E8A-4147-A177-3AD203B41FA5}">
                      <a16:colId xmlns:a16="http://schemas.microsoft.com/office/drawing/2014/main" val="4206811185"/>
                    </a:ext>
                  </a:extLst>
                </a:gridCol>
                <a:gridCol w="1266820">
                  <a:extLst>
                    <a:ext uri="{9D8B030D-6E8A-4147-A177-3AD203B41FA5}">
                      <a16:colId xmlns:a16="http://schemas.microsoft.com/office/drawing/2014/main" val="1870990409"/>
                    </a:ext>
                  </a:extLst>
                </a:gridCol>
                <a:gridCol w="1425882">
                  <a:extLst>
                    <a:ext uri="{9D8B030D-6E8A-4147-A177-3AD203B41FA5}">
                      <a16:colId xmlns:a16="http://schemas.microsoft.com/office/drawing/2014/main" val="1083873449"/>
                    </a:ext>
                  </a:extLst>
                </a:gridCol>
              </a:tblGrid>
              <a:tr h="484666">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Rating Factors</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Application Section</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55-point</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(solo Applicant)</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65-point (collaborative</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Applicants)</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extLst>
                  <a:ext uri="{0D108BD9-81ED-4DB2-BD59-A6C34878D82A}">
                    <a16:rowId xmlns:a16="http://schemas.microsoft.com/office/drawing/2014/main" val="1354520727"/>
                  </a:ext>
                </a:extLst>
              </a:tr>
              <a:tr h="462512">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1. Organization General Information &amp; Previous Experience </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 A.1</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2420662478"/>
                  </a:ext>
                </a:extLst>
              </a:tr>
              <a:tr h="616683">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 Narrative Sections 1-4: Cover Letter, Qualifications, References, and Proposed Personnel</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Sections B.1-B.4                                                                   </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20 points </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28 points </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820487255"/>
                  </a:ext>
                </a:extLst>
              </a:tr>
              <a:tr h="308341">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3. Narrative Section 5: Statement of Work</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 B.5</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24 points </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26 points </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584191342"/>
                  </a:ext>
                </a:extLst>
              </a:tr>
              <a:tr h="308341">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4. Line Item Budget	</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 B.1.4</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3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3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269251841"/>
                  </a:ext>
                </a:extLst>
              </a:tr>
            </a:tbl>
          </a:graphicData>
        </a:graphic>
      </p:graphicFrame>
    </p:spTree>
    <p:extLst>
      <p:ext uri="{BB962C8B-B14F-4D97-AF65-F5344CB8AC3E}">
        <p14:creationId xmlns:p14="http://schemas.microsoft.com/office/powerpoint/2010/main" val="14440166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ts val="900"/>
              </a:spcBef>
              <a:spcAft>
                <a:spcPts val="450"/>
              </a:spcAft>
              <a:tabLst>
                <a:tab pos="274320" algn="l"/>
                <a:tab pos="342900" algn="l"/>
              </a:tabLst>
              <a:defRPr/>
            </a:pPr>
            <a:r>
              <a:rPr lang="en-US" b="1" kern="1200" cap="small" dirty="0">
                <a:solidFill>
                  <a:schemeClr val="bg1"/>
                </a:solidFill>
                <a:latin typeface="Arial" panose="020B0604020202020204" pitchFamily="34" charset="0"/>
                <a:cs typeface="Arial" panose="020B0604020202020204" pitchFamily="34" charset="0"/>
              </a:rPr>
              <a:t>Navigator Grant Application </a:t>
            </a:r>
            <a:br>
              <a:rPr lang="en-US" b="1" kern="1200" cap="small" dirty="0">
                <a:solidFill>
                  <a:schemeClr val="bg1"/>
                </a:solidFill>
                <a:latin typeface="Arial" panose="020B0604020202020204" pitchFamily="34" charset="0"/>
                <a:cs typeface="Arial" panose="020B0604020202020204" pitchFamily="34" charset="0"/>
              </a:rPr>
            </a:br>
            <a:r>
              <a:rPr lang="en-US" b="1" kern="1200" cap="small" dirty="0">
                <a:solidFill>
                  <a:schemeClr val="bg1"/>
                </a:solidFill>
                <a:latin typeface="Arial" panose="020B0604020202020204" pitchFamily="34" charset="0"/>
                <a:cs typeface="Arial" panose="020B0604020202020204" pitchFamily="34" charset="0"/>
              </a:rPr>
              <a:t>Evaluation Process </a:t>
            </a:r>
            <a:endParaRPr lang="en-US"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93540" y="893087"/>
            <a:ext cx="8241174" cy="830997"/>
          </a:xfrm>
          <a:prstGeom prst="rect">
            <a:avLst/>
          </a:prstGeom>
        </p:spPr>
        <p:txBody>
          <a:bodyPr wrap="square">
            <a:spAutoFit/>
          </a:bodyPr>
          <a:lstStyle/>
          <a:p>
            <a:pPr marL="342900" indent="-342900" defTabSz="342900">
              <a:spcAft>
                <a:spcPts val="1600"/>
              </a:spcAft>
              <a:buAutoNum type="arabicPeriod" startAt="2"/>
            </a:pPr>
            <a:r>
              <a:rPr lang="en-US" sz="1600" b="1" dirty="0">
                <a:solidFill>
                  <a:srgbClr val="554D56"/>
                </a:solidFill>
                <a:latin typeface="Arial" panose="020B0604020202020204" pitchFamily="34" charset="0"/>
                <a:ea typeface="Calibri" panose="020F0502020204030204" pitchFamily="34" charset="0"/>
                <a:cs typeface="Times New Roman" panose="02020603050405020304" pitchFamily="18" charset="0"/>
              </a:rPr>
              <a:t>Optional Funding: </a:t>
            </a:r>
            <a:r>
              <a:rPr lang="en-US" sz="1600" dirty="0">
                <a:solidFill>
                  <a:srgbClr val="554D56"/>
                </a:solidFill>
                <a:latin typeface="Arial" panose="020B0604020202020204" pitchFamily="34" charset="0"/>
                <a:ea typeface="Calibri" panose="020F0502020204030204" pitchFamily="34" charset="0"/>
                <a:cs typeface="Times New Roman" panose="02020603050405020304" pitchFamily="18" charset="0"/>
              </a:rPr>
              <a:t>The evaluation process will score the Targeted Area Pilot Outreach separately from the Core Funding; 8 points possible per meta-region. These points do NOT count toward the main core funding score.</a:t>
            </a:r>
          </a:p>
        </p:txBody>
      </p:sp>
      <p:sp>
        <p:nvSpPr>
          <p:cNvPr id="7" name="Title 2">
            <a:extLst>
              <a:ext uri="{FF2B5EF4-FFF2-40B4-BE49-F238E27FC236}">
                <a16:creationId xmlns:a16="http://schemas.microsoft.com/office/drawing/2014/main" id="{0A0F97E3-3189-4A65-ABB5-461852D9477E}"/>
              </a:ext>
            </a:extLst>
          </p:cNvPr>
          <p:cNvSpPr txBox="1">
            <a:spLocks/>
          </p:cNvSpPr>
          <p:nvPr/>
        </p:nvSpPr>
        <p:spPr>
          <a:xfrm>
            <a:off x="228599" y="137163"/>
            <a:ext cx="8686800" cy="603618"/>
          </a:xfrm>
          <a:prstGeom prst="rect">
            <a:avLst/>
          </a:prstGeom>
        </p:spPr>
        <p:txBody>
          <a:bodyPr vert="horz" lIns="91440" tIns="45720" rIns="91440" bIns="45720" rtlCol="0" anchor="t">
            <a:noAutofit/>
          </a:bodyPr>
          <a:lstStyle>
            <a:lvl1pPr algn="l" defTabSz="685783" rtl="0" eaLnBrk="1" latinLnBrk="0" hangingPunct="1">
              <a:spcBef>
                <a:spcPct val="0"/>
              </a:spcBef>
              <a:buNone/>
              <a:defRPr sz="2400" b="1" kern="1200" cap="all" baseline="0">
                <a:solidFill>
                  <a:srgbClr val="19B9CA"/>
                </a:solidFill>
                <a:latin typeface="Arial" pitchFamily="34" charset="0"/>
                <a:ea typeface="+mj-ea"/>
                <a:cs typeface="Arial" pitchFamily="34" charset="0"/>
              </a:defRPr>
            </a:lvl1pPr>
          </a:lstStyle>
          <a:p>
            <a:r>
              <a:rPr lang="en-US" sz="2800" cap="none" dirty="0"/>
              <a:t>Scoring – Optional Funding</a:t>
            </a:r>
          </a:p>
        </p:txBody>
      </p:sp>
      <p:sp>
        <p:nvSpPr>
          <p:cNvPr id="3" name="Slide Number Placeholder 2">
            <a:extLst>
              <a:ext uri="{FF2B5EF4-FFF2-40B4-BE49-F238E27FC236}">
                <a16:creationId xmlns:a16="http://schemas.microsoft.com/office/drawing/2014/main" id="{B6461E82-E681-49F8-B069-6CF79FBBCAB0}"/>
              </a:ext>
            </a:extLst>
          </p:cNvPr>
          <p:cNvSpPr>
            <a:spLocks noGrp="1"/>
          </p:cNvSpPr>
          <p:nvPr>
            <p:ph type="sldNum" sz="quarter" idx="4"/>
          </p:nvPr>
        </p:nvSpPr>
        <p:spPr/>
        <p:txBody>
          <a:bodyPr/>
          <a:lstStyle/>
          <a:p>
            <a:fld id="{C8146628-1A01-9741-8A8B-916D51547CC7}" type="slidenum">
              <a:rPr lang="en-US" smtClean="0"/>
              <a:pPr/>
              <a:t>76</a:t>
            </a:fld>
            <a:endParaRPr lang="en-US" dirty="0"/>
          </a:p>
        </p:txBody>
      </p:sp>
      <p:graphicFrame>
        <p:nvGraphicFramePr>
          <p:cNvPr id="4" name="Table 3">
            <a:extLst>
              <a:ext uri="{FF2B5EF4-FFF2-40B4-BE49-F238E27FC236}">
                <a16:creationId xmlns:a16="http://schemas.microsoft.com/office/drawing/2014/main" id="{9A2A7AED-44AF-40C3-BFFF-FF8734728FB8}"/>
              </a:ext>
            </a:extLst>
          </p:cNvPr>
          <p:cNvGraphicFramePr>
            <a:graphicFrameLocks noGrp="1"/>
          </p:cNvGraphicFramePr>
          <p:nvPr>
            <p:extLst>
              <p:ext uri="{D42A27DB-BD31-4B8C-83A1-F6EECF244321}">
                <p14:modId xmlns:p14="http://schemas.microsoft.com/office/powerpoint/2010/main" val="65310083"/>
              </p:ext>
            </p:extLst>
          </p:nvPr>
        </p:nvGraphicFramePr>
        <p:xfrm>
          <a:off x="1206699" y="2034424"/>
          <a:ext cx="6262325" cy="2135924"/>
        </p:xfrm>
        <a:graphic>
          <a:graphicData uri="http://schemas.openxmlformats.org/drawingml/2006/table">
            <a:tbl>
              <a:tblPr firstRow="1" firstCol="1" bandRow="1"/>
              <a:tblGrid>
                <a:gridCol w="2716719">
                  <a:extLst>
                    <a:ext uri="{9D8B030D-6E8A-4147-A177-3AD203B41FA5}">
                      <a16:colId xmlns:a16="http://schemas.microsoft.com/office/drawing/2014/main" val="2058683789"/>
                    </a:ext>
                  </a:extLst>
                </a:gridCol>
                <a:gridCol w="1045895">
                  <a:extLst>
                    <a:ext uri="{9D8B030D-6E8A-4147-A177-3AD203B41FA5}">
                      <a16:colId xmlns:a16="http://schemas.microsoft.com/office/drawing/2014/main" val="1018193839"/>
                    </a:ext>
                  </a:extLst>
                </a:gridCol>
                <a:gridCol w="1236121">
                  <a:extLst>
                    <a:ext uri="{9D8B030D-6E8A-4147-A177-3AD203B41FA5}">
                      <a16:colId xmlns:a16="http://schemas.microsoft.com/office/drawing/2014/main" val="689497839"/>
                    </a:ext>
                  </a:extLst>
                </a:gridCol>
                <a:gridCol w="1263590">
                  <a:extLst>
                    <a:ext uri="{9D8B030D-6E8A-4147-A177-3AD203B41FA5}">
                      <a16:colId xmlns:a16="http://schemas.microsoft.com/office/drawing/2014/main" val="148517891"/>
                    </a:ext>
                  </a:extLst>
                </a:gridCol>
              </a:tblGrid>
              <a:tr h="582524">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Rating Factors</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Application Section</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24-point</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(solo Applicant)</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tc>
                  <a:txBody>
                    <a:bodyPr/>
                    <a:lstStyle/>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24-point (collaborative</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solidFill>
                            <a:srgbClr val="554D56"/>
                          </a:solidFill>
                          <a:effectLst/>
                          <a:latin typeface="Arial" panose="020B0604020202020204" pitchFamily="34" charset="0"/>
                          <a:ea typeface="Calibri" panose="020F0502020204030204" pitchFamily="34" charset="0"/>
                          <a:cs typeface="Times New Roman" panose="02020603050405020304" pitchFamily="18" charset="0"/>
                        </a:rPr>
                        <a:t>Applicants)</a:t>
                      </a:r>
                      <a:endPar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solidFill>
                      <a:srgbClr val="19B9CA"/>
                    </a:solidFill>
                  </a:tcPr>
                </a:tc>
                <a:extLst>
                  <a:ext uri="{0D108BD9-81ED-4DB2-BD59-A6C34878D82A}">
                    <a16:rowId xmlns:a16="http://schemas.microsoft.com/office/drawing/2014/main" val="362302997"/>
                  </a:ext>
                </a:extLst>
              </a:tr>
              <a:tr h="388350">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1. Meta-Region 1. Yosemite</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 B.5.4</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954007540"/>
                  </a:ext>
                </a:extLst>
              </a:tr>
              <a:tr h="388350">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2. Meta-Region 2. San Bernardino</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 B.5.4</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1772275640"/>
                  </a:ext>
                </a:extLst>
              </a:tr>
              <a:tr h="388350">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3. Meta-Region 3. North of Redding</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 B.5.4</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3983290788"/>
                  </a:ext>
                </a:extLst>
              </a:tr>
              <a:tr h="388350">
                <a:tc>
                  <a:txBody>
                    <a:bodyPr/>
                    <a:lstStyle/>
                    <a:p>
                      <a:pPr marL="0" marR="0" lvl="0" indent="0">
                        <a:spcBef>
                          <a:spcPts val="0"/>
                        </a:spcBef>
                        <a:spcAft>
                          <a:spcPts val="600"/>
                        </a:spcAft>
                        <a:buFont typeface="+mj-lt"/>
                        <a:buNone/>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4. Meta-Region 4. Sierra Foothills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Section B.5.4</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554D56"/>
                          </a:solidFill>
                          <a:effectLst/>
                          <a:latin typeface="Arial" panose="020B0604020202020204" pitchFamily="34" charset="0"/>
                          <a:ea typeface="Calibri" panose="020F0502020204030204" pitchFamily="34" charset="0"/>
                          <a:cs typeface="Times New Roman" panose="02020603050405020304" pitchFamily="18" charset="0"/>
                        </a:rPr>
                        <a:t>8 points</a:t>
                      </a:r>
                    </a:p>
                  </a:txBody>
                  <a:tcPr marL="68580" marR="68580" marT="0" marB="0" anchor="ctr">
                    <a:lnL w="19050" cap="flat" cmpd="sng" algn="ctr">
                      <a:solidFill>
                        <a:srgbClr val="19B9CA"/>
                      </a:solidFill>
                      <a:prstDash val="solid"/>
                      <a:round/>
                      <a:headEnd type="none" w="med" len="med"/>
                      <a:tailEnd type="none" w="med" len="med"/>
                    </a:lnL>
                    <a:lnR w="19050" cap="flat" cmpd="sng" algn="ctr">
                      <a:solidFill>
                        <a:srgbClr val="19B9CA"/>
                      </a:solidFill>
                      <a:prstDash val="solid"/>
                      <a:round/>
                      <a:headEnd type="none" w="med" len="med"/>
                      <a:tailEnd type="none" w="med" len="med"/>
                    </a:lnR>
                    <a:lnT w="19050" cap="flat" cmpd="sng" algn="ctr">
                      <a:solidFill>
                        <a:srgbClr val="19B9CA"/>
                      </a:solidFill>
                      <a:prstDash val="solid"/>
                      <a:round/>
                      <a:headEnd type="none" w="med" len="med"/>
                      <a:tailEnd type="none" w="med" len="med"/>
                    </a:lnT>
                    <a:lnB w="19050" cap="flat" cmpd="sng" algn="ctr">
                      <a:solidFill>
                        <a:srgbClr val="19B9CA"/>
                      </a:solidFill>
                      <a:prstDash val="solid"/>
                      <a:round/>
                      <a:headEnd type="none" w="med" len="med"/>
                      <a:tailEnd type="none" w="med" len="med"/>
                    </a:lnB>
                  </a:tcPr>
                </a:tc>
                <a:extLst>
                  <a:ext uri="{0D108BD9-81ED-4DB2-BD59-A6C34878D82A}">
                    <a16:rowId xmlns:a16="http://schemas.microsoft.com/office/drawing/2014/main" val="554951305"/>
                  </a:ext>
                </a:extLst>
              </a:tr>
            </a:tbl>
          </a:graphicData>
        </a:graphic>
      </p:graphicFrame>
    </p:spTree>
    <p:extLst>
      <p:ext uri="{BB962C8B-B14F-4D97-AF65-F5344CB8AC3E}">
        <p14:creationId xmlns:p14="http://schemas.microsoft.com/office/powerpoint/2010/main" val="3565306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3"/>
            <a:ext cx="8686800" cy="568894"/>
          </a:xfrm>
        </p:spPr>
        <p:txBody>
          <a:bodyPr anchor="ctr">
            <a:noAutofit/>
          </a:bodyPr>
          <a:lstStyle/>
          <a:p>
            <a:r>
              <a:rPr lang="en-US" sz="2800" cap="none" dirty="0"/>
              <a:t>Navigator Grant Application Selection Criteria</a:t>
            </a:r>
          </a:p>
        </p:txBody>
      </p:sp>
      <p:sp>
        <p:nvSpPr>
          <p:cNvPr id="3" name="Content Placeholder 2"/>
          <p:cNvSpPr>
            <a:spLocks noGrp="1"/>
          </p:cNvSpPr>
          <p:nvPr>
            <p:ph type="body" sz="quarter" idx="14"/>
          </p:nvPr>
        </p:nvSpPr>
        <p:spPr>
          <a:xfrm>
            <a:off x="228600" y="711359"/>
            <a:ext cx="8686802" cy="3771498"/>
          </a:xfrm>
        </p:spPr>
        <p:txBody>
          <a:bodyPr>
            <a:noAutofit/>
          </a:bodyPr>
          <a:lstStyle/>
          <a:p>
            <a:pPr marL="137160" indent="0">
              <a:buNone/>
            </a:pPr>
            <a:r>
              <a:rPr lang="en-US" sz="1600" dirty="0">
                <a:latin typeface="Arial"/>
                <a:ea typeface="Calibri"/>
                <a:cs typeface="Times New Roman"/>
              </a:rPr>
              <a:t>Covered California will thoroughly review responses to this Application and will consider the following:</a:t>
            </a:r>
          </a:p>
          <a:p>
            <a:pPr marL="137160" indent="0">
              <a:buNone/>
            </a:pPr>
            <a:endParaRPr lang="en-US" sz="1600" dirty="0">
              <a:latin typeface="Arial"/>
              <a:ea typeface="Calibri"/>
              <a:cs typeface="Times New Roman"/>
            </a:endParaRPr>
          </a:p>
          <a:p>
            <a:pPr marL="394335">
              <a:spcAft>
                <a:spcPts val="1600"/>
              </a:spcAft>
              <a:buFont typeface="+mj-lt"/>
              <a:buAutoNum type="arabicPeriod"/>
            </a:pPr>
            <a:r>
              <a:rPr lang="en-US" sz="1600" dirty="0">
                <a:latin typeface="Arial"/>
                <a:ea typeface="Calibri"/>
                <a:cs typeface="Times New Roman"/>
              </a:rPr>
              <a:t>Alignment with the Navigator program objectives; </a:t>
            </a:r>
          </a:p>
          <a:p>
            <a:pPr marL="394335">
              <a:spcAft>
                <a:spcPts val="1600"/>
              </a:spcAft>
              <a:buFont typeface="+mj-lt"/>
              <a:buAutoNum type="arabicPeriod"/>
            </a:pPr>
            <a:r>
              <a:rPr lang="en-US" sz="1600" dirty="0">
                <a:latin typeface="Arial"/>
                <a:ea typeface="Calibri"/>
                <a:cs typeface="Times New Roman"/>
              </a:rPr>
              <a:t>Degree of innovation, including the use of grant funds on storefronts or other permanent locations where consumers can receive enrollment and renewal assistance outside of normal business hours; </a:t>
            </a:r>
          </a:p>
          <a:p>
            <a:pPr marL="394335">
              <a:spcAft>
                <a:spcPts val="1600"/>
              </a:spcAft>
              <a:buFont typeface="+mj-lt"/>
              <a:buAutoNum type="arabicPeriod"/>
            </a:pPr>
            <a:r>
              <a:rPr lang="en-US" sz="1600" dirty="0">
                <a:latin typeface="Arial"/>
                <a:ea typeface="Calibri"/>
                <a:cs typeface="Times New Roman"/>
              </a:rPr>
              <a:t>Experience and demonstrated success in providing enrollment assistance to Covered California eligible consumers;</a:t>
            </a:r>
          </a:p>
          <a:p>
            <a:pPr marL="394335">
              <a:spcAft>
                <a:spcPts val="1600"/>
              </a:spcAft>
              <a:buFont typeface="+mj-lt"/>
              <a:buAutoNum type="arabicPeriod"/>
            </a:pPr>
            <a:r>
              <a:rPr lang="en-US" sz="1600" dirty="0">
                <a:latin typeface="Arial"/>
                <a:ea typeface="Calibri"/>
                <a:cs typeface="Times New Roman"/>
              </a:rPr>
              <a:t>Evidence demonstrating likely effectiveness of outreach, education, enrollment and post-enrollment strategies; and </a:t>
            </a:r>
          </a:p>
          <a:p>
            <a:pPr marL="394335">
              <a:spcAft>
                <a:spcPts val="1600"/>
              </a:spcAft>
              <a:buFont typeface="+mj-lt"/>
              <a:buAutoNum type="arabicPeriod"/>
            </a:pPr>
            <a:r>
              <a:rPr lang="en-US" sz="1600" dirty="0">
                <a:latin typeface="Arial"/>
                <a:ea typeface="Calibri"/>
                <a:cs typeface="Times New Roman"/>
              </a:rPr>
              <a:t>Distinctiveness from other funded activities. </a:t>
            </a:r>
          </a:p>
        </p:txBody>
      </p:sp>
      <p:sp>
        <p:nvSpPr>
          <p:cNvPr id="6" name="Slide Number Placeholder 5">
            <a:extLst>
              <a:ext uri="{FF2B5EF4-FFF2-40B4-BE49-F238E27FC236}">
                <a16:creationId xmlns:a16="http://schemas.microsoft.com/office/drawing/2014/main" id="{D1D904EF-D610-4A9C-9009-1BF41927F978}"/>
              </a:ext>
            </a:extLst>
          </p:cNvPr>
          <p:cNvSpPr>
            <a:spLocks noGrp="1"/>
          </p:cNvSpPr>
          <p:nvPr>
            <p:ph type="sldNum" sz="quarter" idx="4"/>
          </p:nvPr>
        </p:nvSpPr>
        <p:spPr/>
        <p:txBody>
          <a:bodyPr/>
          <a:lstStyle/>
          <a:p>
            <a:fld id="{C8146628-1A01-9741-8A8B-916D51547CC7}" type="slidenum">
              <a:rPr lang="en-US" smtClean="0"/>
              <a:pPr/>
              <a:t>77</a:t>
            </a:fld>
            <a:endParaRPr lang="en-US" dirty="0"/>
          </a:p>
        </p:txBody>
      </p:sp>
    </p:spTree>
    <p:extLst>
      <p:ext uri="{BB962C8B-B14F-4D97-AF65-F5344CB8AC3E}">
        <p14:creationId xmlns:p14="http://schemas.microsoft.com/office/powerpoint/2010/main" val="2078534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3"/>
            <a:ext cx="8686800" cy="568894"/>
          </a:xfrm>
        </p:spPr>
        <p:txBody>
          <a:bodyPr anchor="ctr">
            <a:noAutofit/>
          </a:bodyPr>
          <a:lstStyle/>
          <a:p>
            <a:r>
              <a:rPr lang="en-US" sz="2800" cap="none" dirty="0"/>
              <a:t>Navigator Grant Entity Notification</a:t>
            </a:r>
          </a:p>
        </p:txBody>
      </p:sp>
      <p:sp>
        <p:nvSpPr>
          <p:cNvPr id="3" name="Content Placeholder 2"/>
          <p:cNvSpPr>
            <a:spLocks noGrp="1"/>
          </p:cNvSpPr>
          <p:nvPr>
            <p:ph type="body" sz="quarter" idx="14"/>
          </p:nvPr>
        </p:nvSpPr>
        <p:spPr>
          <a:xfrm>
            <a:off x="228600" y="880217"/>
            <a:ext cx="8686802" cy="3597338"/>
          </a:xfrm>
        </p:spPr>
        <p:txBody>
          <a:bodyPr>
            <a:noAutofit/>
          </a:bodyPr>
          <a:lstStyle/>
          <a:p>
            <a:pPr marL="422910" indent="-285750"/>
            <a:r>
              <a:rPr lang="en-US" sz="1600" dirty="0">
                <a:latin typeface="Arial"/>
                <a:ea typeface="Calibri"/>
                <a:cs typeface="Times New Roman"/>
              </a:rPr>
              <a:t>Awards will be based on the evaluation criteria identified in Navigator Grant Application Selection Criteria (Section A). </a:t>
            </a:r>
          </a:p>
          <a:p>
            <a:pPr marL="422910" indent="-285750"/>
            <a:endParaRPr lang="en-US" sz="1600" dirty="0">
              <a:latin typeface="Arial"/>
              <a:ea typeface="Calibri"/>
              <a:cs typeface="Times New Roman"/>
            </a:endParaRPr>
          </a:p>
          <a:p>
            <a:pPr marL="422910" indent="-285750"/>
            <a:r>
              <a:rPr lang="en-US" sz="1600" dirty="0">
                <a:latin typeface="Arial"/>
                <a:ea typeface="Calibri"/>
                <a:cs typeface="Times New Roman"/>
              </a:rPr>
              <a:t>Notification of Intent to Award will be posted on May 16, 2019, per the Grant Application Schedule (Section B.1) at  </a:t>
            </a:r>
            <a:r>
              <a:rPr lang="en-US" sz="1600" dirty="0">
                <a:latin typeface="Arial"/>
                <a:ea typeface="Calibri"/>
                <a:cs typeface="Times New Roman"/>
                <a:hlinkClick r:id="rId3"/>
              </a:rPr>
              <a:t>http://hbex.coveredca.com/navigator-program/</a:t>
            </a:r>
            <a:r>
              <a:rPr lang="en-US" sz="1600" dirty="0">
                <a:latin typeface="Arial"/>
                <a:ea typeface="Calibri"/>
                <a:cs typeface="Times New Roman"/>
              </a:rPr>
              <a:t>. </a:t>
            </a:r>
          </a:p>
          <a:p>
            <a:pPr marL="422910" indent="-285750"/>
            <a:endParaRPr lang="en-US" sz="1600" dirty="0">
              <a:latin typeface="Arial"/>
              <a:ea typeface="Calibri"/>
              <a:cs typeface="Times New Roman"/>
            </a:endParaRPr>
          </a:p>
          <a:p>
            <a:pPr marL="422910" indent="-285750"/>
            <a:r>
              <a:rPr lang="en-US" sz="1600" dirty="0">
                <a:latin typeface="Arial"/>
                <a:ea typeface="Calibri"/>
                <a:cs typeface="Times New Roman"/>
              </a:rPr>
              <a:t>Awards may be announced in phases.</a:t>
            </a:r>
          </a:p>
          <a:p>
            <a:pPr marL="422910" indent="-285750"/>
            <a:endParaRPr lang="en-US" sz="1600" dirty="0">
              <a:latin typeface="Arial"/>
              <a:ea typeface="Calibri"/>
              <a:cs typeface="Times New Roman"/>
            </a:endParaRPr>
          </a:p>
        </p:txBody>
      </p:sp>
      <p:sp>
        <p:nvSpPr>
          <p:cNvPr id="6" name="Slide Number Placeholder 5">
            <a:extLst>
              <a:ext uri="{FF2B5EF4-FFF2-40B4-BE49-F238E27FC236}">
                <a16:creationId xmlns:a16="http://schemas.microsoft.com/office/drawing/2014/main" id="{D1D904EF-D610-4A9C-9009-1BF41927F97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700" b="1" i="0" u="none" strike="noStrike" kern="1200" cap="none" spc="0" normalizeH="0" baseline="0" noProof="0" smtClean="0">
                <a:ln>
                  <a:noFill/>
                </a:ln>
                <a:solidFill>
                  <a:srgbClr val="554D56"/>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700" b="1" i="0" u="none" strike="noStrike" kern="1200" cap="none" spc="0" normalizeH="0" baseline="0" noProof="0" dirty="0">
              <a:ln>
                <a:noFill/>
              </a:ln>
              <a:solidFill>
                <a:srgbClr val="554D56"/>
              </a:solidFill>
              <a:effectLst/>
              <a:uLnTx/>
              <a:uFillTx/>
              <a:latin typeface="Arial"/>
              <a:ea typeface="+mn-ea"/>
              <a:cs typeface="Arial"/>
            </a:endParaRPr>
          </a:p>
        </p:txBody>
      </p:sp>
    </p:spTree>
    <p:extLst>
      <p:ext uri="{BB962C8B-B14F-4D97-AF65-F5344CB8AC3E}">
        <p14:creationId xmlns:p14="http://schemas.microsoft.com/office/powerpoint/2010/main" val="168892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US" sz="2800" dirty="0"/>
              <a:t>Covered California’s Promise</a:t>
            </a:r>
          </a:p>
        </p:txBody>
      </p:sp>
      <p:grpSp>
        <p:nvGrpSpPr>
          <p:cNvPr id="14" name="Group 13">
            <a:extLst>
              <a:ext uri="{FF2B5EF4-FFF2-40B4-BE49-F238E27FC236}">
                <a16:creationId xmlns:a16="http://schemas.microsoft.com/office/drawing/2014/main" id="{63E7592A-52DB-44F8-9B81-70B728F94781}"/>
              </a:ext>
            </a:extLst>
          </p:cNvPr>
          <p:cNvGrpSpPr/>
          <p:nvPr/>
        </p:nvGrpSpPr>
        <p:grpSpPr>
          <a:xfrm>
            <a:off x="220434" y="857251"/>
            <a:ext cx="8686800" cy="1077875"/>
            <a:chOff x="532764" y="890513"/>
            <a:chExt cx="8078473" cy="4176155"/>
          </a:xfrm>
        </p:grpSpPr>
        <p:sp>
          <p:nvSpPr>
            <p:cNvPr id="12" name="Rectangle 11">
              <a:extLst>
                <a:ext uri="{FF2B5EF4-FFF2-40B4-BE49-F238E27FC236}">
                  <a16:creationId xmlns:a16="http://schemas.microsoft.com/office/drawing/2014/main" id="{44AE1B31-5DE6-42AF-8807-0478682CCF03}"/>
                </a:ext>
              </a:extLst>
            </p:cNvPr>
            <p:cNvSpPr/>
            <p:nvPr/>
          </p:nvSpPr>
          <p:spPr>
            <a:xfrm>
              <a:off x="532764" y="890513"/>
              <a:ext cx="8078473" cy="4176155"/>
            </a:xfrm>
            <a:prstGeom prst="rect">
              <a:avLst/>
            </a:prstGeom>
            <a:ln w="28575">
              <a:solidFill>
                <a:srgbClr val="19B9CA"/>
              </a:solidFill>
            </a:ln>
          </p:spPr>
          <p:txBody>
            <a:bodyPr wrap="square">
              <a:noAutofit/>
            </a:bodyPr>
            <a:lstStyle/>
            <a:p>
              <a:pPr algn="ctr" defTabSz="342900">
                <a:lnSpc>
                  <a:spcPts val="2400"/>
                </a:lnSpc>
                <a:defRPr/>
              </a:pPr>
              <a:endParaRPr lang="en-US" sz="1350" dirty="0">
                <a:solidFill>
                  <a:srgbClr val="554D56"/>
                </a:solidFill>
                <a:latin typeface="Open sans"/>
                <a:cs typeface="Arial" panose="020B0604020202020204" pitchFamily="34" charset="0"/>
              </a:endParaRPr>
            </a:p>
          </p:txBody>
        </p:sp>
        <p:sp>
          <p:nvSpPr>
            <p:cNvPr id="13" name="Rectangle 12">
              <a:extLst>
                <a:ext uri="{FF2B5EF4-FFF2-40B4-BE49-F238E27FC236}">
                  <a16:creationId xmlns:a16="http://schemas.microsoft.com/office/drawing/2014/main" id="{B24955BC-F834-40A8-A007-C059DBEA9B5F}"/>
                </a:ext>
              </a:extLst>
            </p:cNvPr>
            <p:cNvSpPr/>
            <p:nvPr/>
          </p:nvSpPr>
          <p:spPr>
            <a:xfrm>
              <a:off x="532764" y="926623"/>
              <a:ext cx="8078473" cy="3809703"/>
            </a:xfrm>
            <a:prstGeom prst="rect">
              <a:avLst/>
            </a:prstGeom>
            <a:ln>
              <a:noFill/>
            </a:ln>
          </p:spPr>
          <p:txBody>
            <a:bodyPr wrap="square">
              <a:spAutoFit/>
            </a:bodyPr>
            <a:lstStyle/>
            <a:p>
              <a:pPr algn="ctr" defTabSz="342900">
                <a:lnSpc>
                  <a:spcPct val="150000"/>
                </a:lnSpc>
                <a:defRPr/>
              </a:pPr>
              <a:r>
                <a:rPr lang="en-US" b="1" dirty="0">
                  <a:solidFill>
                    <a:srgbClr val="554D56"/>
                  </a:solidFill>
                  <a:latin typeface="Arial" panose="020B0604020202020204" pitchFamily="34" charset="0"/>
                  <a:cs typeface="Arial" panose="020B0604020202020204" pitchFamily="34" charset="0"/>
                </a:rPr>
                <a:t>Vision:</a:t>
              </a:r>
            </a:p>
            <a:p>
              <a:pPr algn="ctr" defTabSz="342900">
                <a:lnSpc>
                  <a:spcPct val="150000"/>
                </a:lnSpc>
                <a:defRPr/>
              </a:pPr>
              <a:r>
                <a:rPr lang="en-US" sz="1500" dirty="0">
                  <a:solidFill>
                    <a:srgbClr val="554D56"/>
                  </a:solidFill>
                  <a:latin typeface="Arial" panose="020B0604020202020204" pitchFamily="34" charset="0"/>
                  <a:cs typeface="Arial" panose="020B0604020202020204" pitchFamily="34" charset="0"/>
                </a:rPr>
                <a:t>To </a:t>
              </a:r>
              <a:r>
                <a:rPr lang="en-US" sz="1500" b="1" dirty="0">
                  <a:solidFill>
                    <a:srgbClr val="554D56"/>
                  </a:solidFill>
                  <a:latin typeface="Arial" panose="020B0604020202020204" pitchFamily="34" charset="0"/>
                  <a:cs typeface="Arial" panose="020B0604020202020204" pitchFamily="34" charset="0"/>
                </a:rPr>
                <a:t>improve </a:t>
              </a:r>
              <a:r>
                <a:rPr lang="en-US" sz="1500" dirty="0">
                  <a:solidFill>
                    <a:srgbClr val="554D56"/>
                  </a:solidFill>
                  <a:latin typeface="Arial" panose="020B0604020202020204" pitchFamily="34" charset="0"/>
                  <a:cs typeface="Arial" panose="020B0604020202020204" pitchFamily="34" charset="0"/>
                </a:rPr>
                <a:t>the health of all Californians by </a:t>
              </a:r>
              <a:r>
                <a:rPr lang="en-US" sz="1500" b="1" dirty="0">
                  <a:solidFill>
                    <a:srgbClr val="554D56"/>
                  </a:solidFill>
                  <a:latin typeface="Arial" panose="020B0604020202020204" pitchFamily="34" charset="0"/>
                  <a:cs typeface="Arial" panose="020B0604020202020204" pitchFamily="34" charset="0"/>
                </a:rPr>
                <a:t>assuring their access </a:t>
              </a:r>
              <a:r>
                <a:rPr lang="en-US" sz="1500" dirty="0">
                  <a:solidFill>
                    <a:srgbClr val="554D56"/>
                  </a:solidFill>
                  <a:latin typeface="Arial" panose="020B0604020202020204" pitchFamily="34" charset="0"/>
                  <a:cs typeface="Arial" panose="020B0604020202020204" pitchFamily="34" charset="0"/>
                </a:rPr>
                <a:t>to affordable, high quality care.</a:t>
              </a:r>
            </a:p>
          </p:txBody>
        </p:sp>
      </p:grpSp>
      <p:grpSp>
        <p:nvGrpSpPr>
          <p:cNvPr id="15" name="Group 14">
            <a:extLst>
              <a:ext uri="{FF2B5EF4-FFF2-40B4-BE49-F238E27FC236}">
                <a16:creationId xmlns:a16="http://schemas.microsoft.com/office/drawing/2014/main" id="{2324F40A-A3D4-4997-9672-03038E99835E}"/>
              </a:ext>
            </a:extLst>
          </p:cNvPr>
          <p:cNvGrpSpPr/>
          <p:nvPr/>
        </p:nvGrpSpPr>
        <p:grpSpPr>
          <a:xfrm>
            <a:off x="228604" y="2262765"/>
            <a:ext cx="8686800" cy="1730078"/>
            <a:chOff x="532764" y="890513"/>
            <a:chExt cx="8078473" cy="4176155"/>
          </a:xfrm>
        </p:grpSpPr>
        <p:sp>
          <p:nvSpPr>
            <p:cNvPr id="16" name="Rectangle 15">
              <a:extLst>
                <a:ext uri="{FF2B5EF4-FFF2-40B4-BE49-F238E27FC236}">
                  <a16:creationId xmlns:a16="http://schemas.microsoft.com/office/drawing/2014/main" id="{435E69BB-23CA-447D-8792-C0501AB5CBDB}"/>
                </a:ext>
              </a:extLst>
            </p:cNvPr>
            <p:cNvSpPr/>
            <p:nvPr/>
          </p:nvSpPr>
          <p:spPr>
            <a:xfrm>
              <a:off x="532764" y="890513"/>
              <a:ext cx="8078473" cy="4176155"/>
            </a:xfrm>
            <a:prstGeom prst="rect">
              <a:avLst/>
            </a:prstGeom>
            <a:ln w="28575">
              <a:solidFill>
                <a:srgbClr val="DCB626"/>
              </a:solidFill>
            </a:ln>
          </p:spPr>
          <p:txBody>
            <a:bodyPr wrap="square">
              <a:noAutofit/>
            </a:bodyPr>
            <a:lstStyle/>
            <a:p>
              <a:pPr algn="ctr" defTabSz="342900">
                <a:lnSpc>
                  <a:spcPts val="2400"/>
                </a:lnSpc>
                <a:defRPr/>
              </a:pPr>
              <a:endParaRPr lang="en-US" sz="1350" dirty="0">
                <a:solidFill>
                  <a:srgbClr val="554D56"/>
                </a:solidFill>
                <a:latin typeface="Open sans"/>
                <a:cs typeface="Arial" panose="020B0604020202020204" pitchFamily="34" charset="0"/>
              </a:endParaRPr>
            </a:p>
          </p:txBody>
        </p:sp>
        <p:sp>
          <p:nvSpPr>
            <p:cNvPr id="17" name="Rectangle 16">
              <a:extLst>
                <a:ext uri="{FF2B5EF4-FFF2-40B4-BE49-F238E27FC236}">
                  <a16:creationId xmlns:a16="http://schemas.microsoft.com/office/drawing/2014/main" id="{4F6DEAD9-D463-433A-96C0-E34360BCDD02}"/>
                </a:ext>
              </a:extLst>
            </p:cNvPr>
            <p:cNvSpPr/>
            <p:nvPr/>
          </p:nvSpPr>
          <p:spPr>
            <a:xfrm>
              <a:off x="532764" y="926626"/>
              <a:ext cx="8078473" cy="4025755"/>
            </a:xfrm>
            <a:prstGeom prst="rect">
              <a:avLst/>
            </a:prstGeom>
          </p:spPr>
          <p:txBody>
            <a:bodyPr wrap="square">
              <a:spAutoFit/>
            </a:bodyPr>
            <a:lstStyle/>
            <a:p>
              <a:pPr algn="ctr" defTabSz="342900">
                <a:lnSpc>
                  <a:spcPct val="150000"/>
                </a:lnSpc>
                <a:defRPr/>
              </a:pPr>
              <a:r>
                <a:rPr lang="en-US" b="1" dirty="0">
                  <a:solidFill>
                    <a:srgbClr val="554D56"/>
                  </a:solidFill>
                  <a:latin typeface="Arial" panose="020B0604020202020204" pitchFamily="34" charset="0"/>
                  <a:cs typeface="Arial" panose="020B0604020202020204" pitchFamily="34" charset="0"/>
                </a:rPr>
                <a:t>Mission:</a:t>
              </a:r>
            </a:p>
            <a:p>
              <a:pPr algn="ctr" defTabSz="342900">
                <a:lnSpc>
                  <a:spcPct val="150000"/>
                </a:lnSpc>
                <a:defRPr/>
              </a:pPr>
              <a:r>
                <a:rPr lang="en-US" sz="1500" dirty="0">
                  <a:solidFill>
                    <a:srgbClr val="554D56"/>
                  </a:solidFill>
                  <a:latin typeface="Arial" panose="020B0604020202020204" pitchFamily="34" charset="0"/>
                  <a:cs typeface="Arial" panose="020B0604020202020204" pitchFamily="34" charset="0"/>
                </a:rPr>
                <a:t>To </a:t>
              </a:r>
              <a:r>
                <a:rPr lang="en-US" sz="1500" b="1" dirty="0">
                  <a:solidFill>
                    <a:srgbClr val="554D56"/>
                  </a:solidFill>
                  <a:latin typeface="Arial" panose="020B0604020202020204" pitchFamily="34" charset="0"/>
                  <a:cs typeface="Arial" panose="020B0604020202020204" pitchFamily="34" charset="0"/>
                </a:rPr>
                <a:t>increase</a:t>
              </a:r>
              <a:r>
                <a:rPr lang="en-US" sz="1500" dirty="0">
                  <a:solidFill>
                    <a:srgbClr val="554D56"/>
                  </a:solidFill>
                  <a:latin typeface="Arial" panose="020B0604020202020204" pitchFamily="34" charset="0"/>
                  <a:cs typeface="Arial" panose="020B0604020202020204" pitchFamily="34" charset="0"/>
                </a:rPr>
                <a:t> the number of insured Californians, </a:t>
              </a:r>
              <a:r>
                <a:rPr lang="en-US" sz="1500" b="1" dirty="0">
                  <a:solidFill>
                    <a:srgbClr val="554D56"/>
                  </a:solidFill>
                  <a:latin typeface="Arial" panose="020B0604020202020204" pitchFamily="34" charset="0"/>
                  <a:cs typeface="Arial" panose="020B0604020202020204" pitchFamily="34" charset="0"/>
                </a:rPr>
                <a:t>improve</a:t>
              </a:r>
              <a:r>
                <a:rPr lang="en-US" sz="1500" dirty="0">
                  <a:solidFill>
                    <a:srgbClr val="554D56"/>
                  </a:solidFill>
                  <a:latin typeface="Arial" panose="020B0604020202020204" pitchFamily="34" charset="0"/>
                  <a:cs typeface="Arial" panose="020B0604020202020204" pitchFamily="34" charset="0"/>
                </a:rPr>
                <a:t> health care quality, lower costs, and </a:t>
              </a:r>
              <a:r>
                <a:rPr lang="en-US" sz="1500" b="1" dirty="0">
                  <a:solidFill>
                    <a:srgbClr val="554D56"/>
                  </a:solidFill>
                  <a:latin typeface="Arial" panose="020B0604020202020204" pitchFamily="34" charset="0"/>
                  <a:cs typeface="Arial" panose="020B0604020202020204" pitchFamily="34" charset="0"/>
                </a:rPr>
                <a:t>reduce</a:t>
              </a:r>
              <a:r>
                <a:rPr lang="en-US" sz="1500" dirty="0">
                  <a:solidFill>
                    <a:srgbClr val="554D56"/>
                  </a:solidFill>
                  <a:latin typeface="Arial" panose="020B0604020202020204" pitchFamily="34" charset="0"/>
                  <a:cs typeface="Arial" panose="020B0604020202020204" pitchFamily="34" charset="0"/>
                </a:rPr>
                <a:t> health disparities through an innovative, competitive marketplace that </a:t>
              </a:r>
              <a:r>
                <a:rPr lang="en-US" sz="1500" b="1" dirty="0">
                  <a:solidFill>
                    <a:srgbClr val="554D56"/>
                  </a:solidFill>
                  <a:latin typeface="Arial" panose="020B0604020202020204" pitchFamily="34" charset="0"/>
                  <a:cs typeface="Arial" panose="020B0604020202020204" pitchFamily="34" charset="0"/>
                </a:rPr>
                <a:t>empowers consumers </a:t>
              </a:r>
              <a:r>
                <a:rPr lang="en-US" sz="1500" dirty="0">
                  <a:solidFill>
                    <a:srgbClr val="554D56"/>
                  </a:solidFill>
                  <a:latin typeface="Arial" panose="020B0604020202020204" pitchFamily="34" charset="0"/>
                  <a:cs typeface="Arial" panose="020B0604020202020204" pitchFamily="34" charset="0"/>
                </a:rPr>
                <a:t>to choose the health plan and providers that give them the best value.</a:t>
              </a:r>
            </a:p>
          </p:txBody>
        </p:sp>
      </p:grpSp>
      <p:sp>
        <p:nvSpPr>
          <p:cNvPr id="10" name="TextBox 9">
            <a:extLst>
              <a:ext uri="{FF2B5EF4-FFF2-40B4-BE49-F238E27FC236}">
                <a16:creationId xmlns:a16="http://schemas.microsoft.com/office/drawing/2014/main" id="{AE1D94EF-50CF-47E0-AEFE-54DD3485C76C}"/>
              </a:ext>
            </a:extLst>
          </p:cNvPr>
          <p:cNvSpPr txBox="1"/>
          <p:nvPr/>
        </p:nvSpPr>
        <p:spPr>
          <a:xfrm>
            <a:off x="228599" y="4208053"/>
            <a:ext cx="8686800" cy="323165"/>
          </a:xfrm>
          <a:prstGeom prst="rect">
            <a:avLst/>
          </a:prstGeom>
          <a:noFill/>
        </p:spPr>
        <p:txBody>
          <a:bodyPr wrap="square" rtlCol="0">
            <a:spAutoFit/>
          </a:bodyPr>
          <a:lstStyle/>
          <a:p>
            <a:pPr algn="ctr" defTabSz="685800">
              <a:defRPr/>
            </a:pPr>
            <a:r>
              <a:rPr lang="en-US" sz="1500" b="1" dirty="0">
                <a:solidFill>
                  <a:srgbClr val="19B9CA"/>
                </a:solidFill>
                <a:latin typeface="Arial" panose="020B0604020202020204" pitchFamily="34" charset="0"/>
                <a:cs typeface="Arial" panose="020B0604020202020204" pitchFamily="34" charset="0"/>
              </a:rPr>
              <a:t>Better </a:t>
            </a:r>
            <a:r>
              <a:rPr lang="en-US" sz="1500" b="1" dirty="0">
                <a:solidFill>
                  <a:srgbClr val="554D56"/>
                </a:solidFill>
                <a:latin typeface="Arial" panose="020B0604020202020204" pitchFamily="34" charset="0"/>
                <a:cs typeface="Arial" panose="020B0604020202020204" pitchFamily="34" charset="0"/>
              </a:rPr>
              <a:t>Care</a:t>
            </a:r>
            <a:r>
              <a:rPr lang="en-US" sz="1500" b="1" dirty="0">
                <a:solidFill>
                  <a:srgbClr val="19B9CA"/>
                </a:solidFill>
                <a:latin typeface="Arial" panose="020B0604020202020204" pitchFamily="34" charset="0"/>
                <a:cs typeface="Arial" panose="020B0604020202020204" pitchFamily="34" charset="0"/>
              </a:rPr>
              <a:t> </a:t>
            </a:r>
            <a:r>
              <a:rPr lang="en-US" sz="1500" b="1" dirty="0">
                <a:solidFill>
                  <a:srgbClr val="554D56"/>
                </a:solidFill>
                <a:latin typeface="Arial" panose="020B0604020202020204" pitchFamily="34" charset="0"/>
                <a:cs typeface="Arial" panose="020B0604020202020204" pitchFamily="34" charset="0"/>
              </a:rPr>
              <a:t> </a:t>
            </a:r>
            <a:r>
              <a:rPr lang="en-US" sz="1500" b="1" dirty="0">
                <a:solidFill>
                  <a:srgbClr val="DCB626"/>
                </a:solidFill>
                <a:latin typeface="Arial" panose="020B0604020202020204" pitchFamily="34" charset="0"/>
                <a:cs typeface="Arial" panose="020B0604020202020204" pitchFamily="34" charset="0"/>
              </a:rPr>
              <a:t>|</a:t>
            </a:r>
            <a:r>
              <a:rPr lang="en-US" sz="1500" b="1" dirty="0">
                <a:solidFill>
                  <a:srgbClr val="554D56"/>
                </a:solidFill>
                <a:latin typeface="Arial" panose="020B0604020202020204" pitchFamily="34" charset="0"/>
                <a:cs typeface="Arial" panose="020B0604020202020204" pitchFamily="34" charset="0"/>
              </a:rPr>
              <a:t>  </a:t>
            </a:r>
            <a:r>
              <a:rPr lang="en-US" sz="1500" b="1" dirty="0">
                <a:solidFill>
                  <a:srgbClr val="19B9CA"/>
                </a:solidFill>
                <a:latin typeface="Arial" panose="020B0604020202020204" pitchFamily="34" charset="0"/>
                <a:cs typeface="Arial" panose="020B0604020202020204" pitchFamily="34" charset="0"/>
              </a:rPr>
              <a:t>Healthier </a:t>
            </a:r>
            <a:r>
              <a:rPr lang="en-US" sz="1500" b="1" dirty="0">
                <a:solidFill>
                  <a:srgbClr val="554D56"/>
                </a:solidFill>
                <a:latin typeface="Arial" panose="020B0604020202020204" pitchFamily="34" charset="0"/>
                <a:cs typeface="Arial" panose="020B0604020202020204" pitchFamily="34" charset="0"/>
              </a:rPr>
              <a:t>People</a:t>
            </a:r>
            <a:r>
              <a:rPr lang="en-US" sz="1500" b="1" dirty="0">
                <a:solidFill>
                  <a:srgbClr val="19B9CA"/>
                </a:solidFill>
                <a:latin typeface="Arial" panose="020B0604020202020204" pitchFamily="34" charset="0"/>
                <a:cs typeface="Arial" panose="020B0604020202020204" pitchFamily="34" charset="0"/>
              </a:rPr>
              <a:t> </a:t>
            </a:r>
            <a:r>
              <a:rPr lang="en-US" sz="1500" b="1" dirty="0">
                <a:solidFill>
                  <a:srgbClr val="554D56"/>
                </a:solidFill>
                <a:latin typeface="Arial" panose="020B0604020202020204" pitchFamily="34" charset="0"/>
                <a:cs typeface="Arial" panose="020B0604020202020204" pitchFamily="34" charset="0"/>
              </a:rPr>
              <a:t> </a:t>
            </a:r>
            <a:r>
              <a:rPr lang="en-US" sz="1500" b="1" dirty="0">
                <a:solidFill>
                  <a:srgbClr val="DCB626"/>
                </a:solidFill>
                <a:latin typeface="Arial" panose="020B0604020202020204" pitchFamily="34" charset="0"/>
                <a:cs typeface="Arial" panose="020B0604020202020204" pitchFamily="34" charset="0"/>
              </a:rPr>
              <a:t>|</a:t>
            </a:r>
            <a:r>
              <a:rPr lang="en-US" sz="1500" b="1" dirty="0">
                <a:solidFill>
                  <a:srgbClr val="554D56"/>
                </a:solidFill>
                <a:latin typeface="Arial" panose="020B0604020202020204" pitchFamily="34" charset="0"/>
                <a:cs typeface="Arial" panose="020B0604020202020204" pitchFamily="34" charset="0"/>
              </a:rPr>
              <a:t>  </a:t>
            </a:r>
            <a:r>
              <a:rPr lang="en-US" sz="1500" b="1" dirty="0">
                <a:solidFill>
                  <a:srgbClr val="19B9CA"/>
                </a:solidFill>
                <a:latin typeface="Arial" panose="020B0604020202020204" pitchFamily="34" charset="0"/>
                <a:cs typeface="Arial" panose="020B0604020202020204" pitchFamily="34" charset="0"/>
              </a:rPr>
              <a:t>Lower </a:t>
            </a:r>
            <a:r>
              <a:rPr lang="en-US" sz="1500" b="1" dirty="0">
                <a:solidFill>
                  <a:srgbClr val="554D56"/>
                </a:solidFill>
                <a:latin typeface="Arial" panose="020B0604020202020204" pitchFamily="34" charset="0"/>
                <a:cs typeface="Arial" panose="020B0604020202020204" pitchFamily="34" charset="0"/>
              </a:rPr>
              <a:t>Cost</a:t>
            </a:r>
          </a:p>
        </p:txBody>
      </p:sp>
      <p:sp>
        <p:nvSpPr>
          <p:cNvPr id="2" name="Slide Number Placeholder 1">
            <a:extLst>
              <a:ext uri="{FF2B5EF4-FFF2-40B4-BE49-F238E27FC236}">
                <a16:creationId xmlns:a16="http://schemas.microsoft.com/office/drawing/2014/main" id="{F8CD764C-4E4E-47B5-8DFE-74F6A802E37C}"/>
              </a:ext>
            </a:extLst>
          </p:cNvPr>
          <p:cNvSpPr>
            <a:spLocks noGrp="1"/>
          </p:cNvSpPr>
          <p:nvPr>
            <p:ph type="sldNum" sz="quarter" idx="4"/>
          </p:nvPr>
        </p:nvSpPr>
        <p:spPr/>
        <p:txBody>
          <a:bodyPr/>
          <a:lstStyle/>
          <a:p>
            <a:fld id="{C8146628-1A01-9741-8A8B-916D51547CC7}" type="slidenum">
              <a:rPr lang="en-US" smtClean="0"/>
              <a:pPr/>
              <a:t>7</a:t>
            </a:fld>
            <a:endParaRPr lang="en-US" dirty="0"/>
          </a:p>
        </p:txBody>
      </p:sp>
    </p:spTree>
    <p:extLst>
      <p:ext uri="{BB962C8B-B14F-4D97-AF65-F5344CB8AC3E}">
        <p14:creationId xmlns:p14="http://schemas.microsoft.com/office/powerpoint/2010/main" val="3941141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669F-49EE-4B09-9EDA-5845AF939726}"/>
              </a:ext>
            </a:extLst>
          </p:cNvPr>
          <p:cNvSpPr>
            <a:spLocks noGrp="1"/>
          </p:cNvSpPr>
          <p:nvPr>
            <p:ph type="title"/>
          </p:nvPr>
        </p:nvSpPr>
        <p:spPr/>
        <p:txBody>
          <a:bodyPr/>
          <a:lstStyle/>
          <a:p>
            <a:r>
              <a:rPr lang="en-US" sz="2800" cap="none" dirty="0"/>
              <a:t>Deadline Dates</a:t>
            </a:r>
          </a:p>
        </p:txBody>
      </p:sp>
      <p:sp>
        <p:nvSpPr>
          <p:cNvPr id="4" name="Text Placeholder 3">
            <a:extLst>
              <a:ext uri="{FF2B5EF4-FFF2-40B4-BE49-F238E27FC236}">
                <a16:creationId xmlns:a16="http://schemas.microsoft.com/office/drawing/2014/main" id="{EEE83C94-DE7A-4D01-8662-4F1F4EC33B17}"/>
              </a:ext>
            </a:extLst>
          </p:cNvPr>
          <p:cNvSpPr>
            <a:spLocks noGrp="1"/>
          </p:cNvSpPr>
          <p:nvPr>
            <p:ph type="body" sz="quarter" idx="14"/>
          </p:nvPr>
        </p:nvSpPr>
        <p:spPr>
          <a:xfrm>
            <a:off x="228599" y="1511633"/>
            <a:ext cx="8680450" cy="830997"/>
          </a:xfrm>
        </p:spPr>
        <p:txBody>
          <a:bodyPr>
            <a:normAutofit/>
          </a:bodyPr>
          <a:lstStyle/>
          <a:p>
            <a:pPr marL="0" indent="0" algn="ctr">
              <a:buNone/>
            </a:pPr>
            <a:r>
              <a:rPr lang="en-US" sz="2400" b="1" dirty="0"/>
              <a:t>Inquiries and Questions Submission: </a:t>
            </a:r>
          </a:p>
          <a:p>
            <a:pPr marL="0" indent="0" algn="ctr">
              <a:buNone/>
            </a:pPr>
            <a:r>
              <a:rPr lang="en-US" sz="2400" dirty="0">
                <a:solidFill>
                  <a:srgbClr val="19B9CA"/>
                </a:solidFill>
              </a:rPr>
              <a:t>April 9, 2019 – 5:00 PM PST</a:t>
            </a:r>
            <a:endParaRPr lang="en-US" sz="2400" dirty="0"/>
          </a:p>
        </p:txBody>
      </p:sp>
      <p:sp>
        <p:nvSpPr>
          <p:cNvPr id="6" name="Rectangle 5">
            <a:extLst>
              <a:ext uri="{FF2B5EF4-FFF2-40B4-BE49-F238E27FC236}">
                <a16:creationId xmlns:a16="http://schemas.microsoft.com/office/drawing/2014/main" id="{C6F8D0BF-72E0-45CC-AB47-4266CD897639}"/>
              </a:ext>
            </a:extLst>
          </p:cNvPr>
          <p:cNvSpPr/>
          <p:nvPr/>
        </p:nvSpPr>
        <p:spPr>
          <a:xfrm>
            <a:off x="0" y="2571750"/>
            <a:ext cx="9144000" cy="1820787"/>
          </a:xfrm>
          <a:prstGeom prst="rect">
            <a:avLst/>
          </a:prstGeom>
          <a:solidFill>
            <a:srgbClr val="19B9CA"/>
          </a:solidFill>
          <a:ln>
            <a:solidFill>
              <a:srgbClr val="554D56"/>
            </a:solidFill>
          </a:ln>
        </p:spPr>
        <p:txBody>
          <a:bodyPr wrap="square" anchor="ctr">
            <a:noAutofit/>
          </a:bodyPr>
          <a:lstStyle/>
          <a:p>
            <a:pPr algn="ctr"/>
            <a:r>
              <a:rPr lang="en-US" sz="2400" b="1" dirty="0">
                <a:solidFill>
                  <a:srgbClr val="554D56"/>
                </a:solidFill>
                <a:latin typeface="Arial" pitchFamily="34" charset="0"/>
                <a:cs typeface="Arial" pitchFamily="34" charset="0"/>
              </a:rPr>
              <a:t>Application Submission: </a:t>
            </a:r>
          </a:p>
          <a:p>
            <a:pPr algn="ctr"/>
            <a:r>
              <a:rPr lang="en-US" sz="2400" dirty="0">
                <a:solidFill>
                  <a:schemeClr val="bg1"/>
                </a:solidFill>
                <a:latin typeface="Arial" pitchFamily="34" charset="0"/>
                <a:cs typeface="Arial" pitchFamily="34" charset="0"/>
              </a:rPr>
              <a:t>April 23, 2019 – 5:00 PM PST</a:t>
            </a:r>
          </a:p>
        </p:txBody>
      </p:sp>
      <p:sp>
        <p:nvSpPr>
          <p:cNvPr id="7" name="Slide Number Placeholder 6">
            <a:extLst>
              <a:ext uri="{FF2B5EF4-FFF2-40B4-BE49-F238E27FC236}">
                <a16:creationId xmlns:a16="http://schemas.microsoft.com/office/drawing/2014/main" id="{2C863B29-C447-4A73-8937-A431CA5D12D3}"/>
              </a:ext>
            </a:extLst>
          </p:cNvPr>
          <p:cNvSpPr>
            <a:spLocks noGrp="1"/>
          </p:cNvSpPr>
          <p:nvPr>
            <p:ph type="sldNum" sz="quarter" idx="4"/>
          </p:nvPr>
        </p:nvSpPr>
        <p:spPr/>
        <p:txBody>
          <a:bodyPr/>
          <a:lstStyle/>
          <a:p>
            <a:fld id="{C8146628-1A01-9741-8A8B-916D51547CC7}" type="slidenum">
              <a:rPr lang="en-US" smtClean="0"/>
              <a:pPr/>
              <a:t>79</a:t>
            </a:fld>
            <a:endParaRPr lang="en-US" dirty="0"/>
          </a:p>
        </p:txBody>
      </p:sp>
    </p:spTree>
    <p:extLst>
      <p:ext uri="{BB962C8B-B14F-4D97-AF65-F5344CB8AC3E}">
        <p14:creationId xmlns:p14="http://schemas.microsoft.com/office/powerpoint/2010/main" val="1377322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31D873-016B-4E66-915B-1311794B2647}"/>
              </a:ext>
            </a:extLst>
          </p:cNvPr>
          <p:cNvSpPr>
            <a:spLocks noGrp="1"/>
          </p:cNvSpPr>
          <p:nvPr>
            <p:ph type="title"/>
          </p:nvPr>
        </p:nvSpPr>
        <p:spPr>
          <a:xfrm>
            <a:off x="228600" y="2083980"/>
            <a:ext cx="8686800" cy="964020"/>
          </a:xfrm>
        </p:spPr>
        <p:txBody>
          <a:bodyPr>
            <a:normAutofit/>
          </a:bodyPr>
          <a:lstStyle/>
          <a:p>
            <a:r>
              <a:rPr lang="en-US" sz="3200" dirty="0"/>
              <a:t>Questions?</a:t>
            </a:r>
          </a:p>
        </p:txBody>
      </p:sp>
      <p:sp>
        <p:nvSpPr>
          <p:cNvPr id="2" name="Rectangle 1">
            <a:extLst>
              <a:ext uri="{FF2B5EF4-FFF2-40B4-BE49-F238E27FC236}">
                <a16:creationId xmlns:a16="http://schemas.microsoft.com/office/drawing/2014/main" id="{3B2AD382-1B89-4D9D-98D7-BC4A5841A65D}"/>
              </a:ext>
            </a:extLst>
          </p:cNvPr>
          <p:cNvSpPr/>
          <p:nvPr/>
        </p:nvSpPr>
        <p:spPr>
          <a:xfrm>
            <a:off x="347241" y="2894916"/>
            <a:ext cx="8568159"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Please submit your questions via the chat feature so we can track all questions.</a:t>
            </a:r>
          </a:p>
        </p:txBody>
      </p:sp>
    </p:spTree>
    <p:extLst>
      <p:ext uri="{BB962C8B-B14F-4D97-AF65-F5344CB8AC3E}">
        <p14:creationId xmlns:p14="http://schemas.microsoft.com/office/powerpoint/2010/main" val="16388623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68441C-0757-7A46-8E89-809D7426AC0D}"/>
              </a:ext>
            </a:extLst>
          </p:cNvPr>
          <p:cNvSpPr txBox="1">
            <a:spLocks/>
          </p:cNvSpPr>
          <p:nvPr/>
        </p:nvSpPr>
        <p:spPr>
          <a:xfrm>
            <a:off x="228599" y="3179299"/>
            <a:ext cx="8686800" cy="632454"/>
          </a:xfrm>
          <a:prstGeom prst="rect">
            <a:avLst/>
          </a:prstGeom>
        </p:spPr>
        <p:txBody>
          <a:bodyPr vert="horz" lIns="91440" tIns="45720" rIns="91440" bIns="45720" rtlCol="0" anchor="t">
            <a:noAutofit/>
          </a:bodyPr>
          <a:lstStyle>
            <a:lvl1pPr algn="ctr" defTabSz="914400" rtl="0" eaLnBrk="1" latinLnBrk="0" hangingPunct="1">
              <a:spcBef>
                <a:spcPct val="0"/>
              </a:spcBef>
              <a:buNone/>
              <a:defRPr sz="1600" b="1" kern="1200" spc="0" baseline="0">
                <a:solidFill>
                  <a:srgbClr val="554D56"/>
                </a:solidFill>
                <a:latin typeface="Arial" pitchFamily="34" charset="0"/>
                <a:ea typeface="+mj-ea"/>
                <a:cs typeface="Arial" pitchFamily="34" charset="0"/>
              </a:defRPr>
            </a:lvl1pPr>
          </a:lstStyle>
          <a:p>
            <a:r>
              <a:rPr lang="en-US" sz="2800" dirty="0">
                <a:solidFill>
                  <a:srgbClr val="19B9CA"/>
                </a:solidFill>
              </a:rPr>
              <a:t>Thank You!</a:t>
            </a:r>
          </a:p>
        </p:txBody>
      </p:sp>
    </p:spTree>
    <p:extLst>
      <p:ext uri="{BB962C8B-B14F-4D97-AF65-F5344CB8AC3E}">
        <p14:creationId xmlns:p14="http://schemas.microsoft.com/office/powerpoint/2010/main" val="345795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49303787"/>
              </p:ext>
            </p:extLst>
          </p:nvPr>
        </p:nvGraphicFramePr>
        <p:xfrm>
          <a:off x="510362" y="822146"/>
          <a:ext cx="8123275" cy="2481416"/>
        </p:xfrm>
        <a:graphic>
          <a:graphicData uri="http://schemas.openxmlformats.org/drawingml/2006/table">
            <a:tbl>
              <a:tblPr firstRow="1" bandRow="1">
                <a:tableStyleId>{7DF18680-E054-41AD-8BC1-D1AEF772440D}</a:tableStyleId>
              </a:tblPr>
              <a:tblGrid>
                <a:gridCol w="1624655">
                  <a:extLst>
                    <a:ext uri="{9D8B030D-6E8A-4147-A177-3AD203B41FA5}">
                      <a16:colId xmlns:a16="http://schemas.microsoft.com/office/drawing/2014/main" val="20000"/>
                    </a:ext>
                  </a:extLst>
                </a:gridCol>
                <a:gridCol w="1624655">
                  <a:extLst>
                    <a:ext uri="{9D8B030D-6E8A-4147-A177-3AD203B41FA5}">
                      <a16:colId xmlns:a16="http://schemas.microsoft.com/office/drawing/2014/main" val="20001"/>
                    </a:ext>
                  </a:extLst>
                </a:gridCol>
                <a:gridCol w="1624655">
                  <a:extLst>
                    <a:ext uri="{9D8B030D-6E8A-4147-A177-3AD203B41FA5}">
                      <a16:colId xmlns:a16="http://schemas.microsoft.com/office/drawing/2014/main" val="20002"/>
                    </a:ext>
                  </a:extLst>
                </a:gridCol>
                <a:gridCol w="1624655">
                  <a:extLst>
                    <a:ext uri="{9D8B030D-6E8A-4147-A177-3AD203B41FA5}">
                      <a16:colId xmlns:a16="http://schemas.microsoft.com/office/drawing/2014/main" val="20003"/>
                    </a:ext>
                  </a:extLst>
                </a:gridCol>
                <a:gridCol w="1624655">
                  <a:extLst>
                    <a:ext uri="{9D8B030D-6E8A-4147-A177-3AD203B41FA5}">
                      <a16:colId xmlns:a16="http://schemas.microsoft.com/office/drawing/2014/main" val="20004"/>
                    </a:ext>
                  </a:extLst>
                </a:gridCol>
              </a:tblGrid>
              <a:tr h="1132676">
                <a:tc>
                  <a:txBody>
                    <a:bodyPr/>
                    <a:lstStyle/>
                    <a:p>
                      <a:pPr algn="ctr"/>
                      <a:r>
                        <a:rPr lang="en-US" sz="1600" dirty="0">
                          <a:solidFill>
                            <a:schemeClr val="tx1">
                              <a:lumMod val="85000"/>
                              <a:lumOff val="15000"/>
                            </a:schemeClr>
                          </a:solidFill>
                          <a:latin typeface="Arial" panose="020B0604020202020204" pitchFamily="34" charset="0"/>
                          <a:cs typeface="Arial" panose="020B0604020202020204" pitchFamily="34" charset="0"/>
                        </a:rPr>
                        <a:t>Affordable Plans</a:t>
                      </a:r>
                    </a:p>
                  </a:txBody>
                  <a:tcPr marL="68580" marR="68580" marT="34290" marB="3429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rgbClr val="DCB626">
                            <a:tint val="66000"/>
                            <a:satMod val="160000"/>
                          </a:srgbClr>
                        </a:gs>
                        <a:gs pos="50000">
                          <a:srgbClr val="DCB626">
                            <a:tint val="44500"/>
                            <a:satMod val="160000"/>
                          </a:srgbClr>
                        </a:gs>
                        <a:gs pos="100000">
                          <a:srgbClr val="DCB626">
                            <a:tint val="23500"/>
                            <a:satMod val="160000"/>
                          </a:srgbClr>
                        </a:gs>
                      </a:gsLst>
                      <a:lin ang="5400000" scaled="1"/>
                      <a:tileRect/>
                    </a:gradFill>
                  </a:tcPr>
                </a:tc>
                <a:tc>
                  <a:txBody>
                    <a:bodyPr/>
                    <a:lstStyle/>
                    <a:p>
                      <a:pPr algn="ctr"/>
                      <a:r>
                        <a:rPr lang="en-US" sz="1600" dirty="0">
                          <a:solidFill>
                            <a:schemeClr val="tx1">
                              <a:lumMod val="85000"/>
                              <a:lumOff val="15000"/>
                            </a:schemeClr>
                          </a:solidFill>
                          <a:latin typeface="Arial" panose="020B0604020202020204" pitchFamily="34" charset="0"/>
                          <a:cs typeface="Arial" panose="020B0604020202020204" pitchFamily="34" charset="0"/>
                        </a:rPr>
                        <a:t>Staying Healthy </a:t>
                      </a:r>
                      <a:r>
                        <a:rPr lang="en-US" sz="1600" b="1" dirty="0">
                          <a:solidFill>
                            <a:schemeClr val="tx1">
                              <a:lumMod val="85000"/>
                              <a:lumOff val="15000"/>
                            </a:schemeClr>
                          </a:solidFill>
                          <a:latin typeface="Arial" panose="020B0604020202020204" pitchFamily="34" charset="0"/>
                          <a:cs typeface="Arial" panose="020B0604020202020204" pitchFamily="34" charset="0"/>
                        </a:rPr>
                        <a:t>and</a:t>
                      </a:r>
                      <a:r>
                        <a:rPr lang="en-US" sz="1600" b="0" dirty="0">
                          <a:solidFill>
                            <a:schemeClr val="tx1">
                              <a:lumMod val="85000"/>
                              <a:lumOff val="15000"/>
                            </a:schemeClr>
                          </a:solidFill>
                          <a:latin typeface="Arial" panose="020B0604020202020204" pitchFamily="34" charset="0"/>
                          <a:cs typeface="Arial" panose="020B0604020202020204" pitchFamily="34" charset="0"/>
                        </a:rPr>
                        <a:t> </a:t>
                      </a:r>
                      <a:r>
                        <a:rPr lang="en-US" sz="1600" dirty="0">
                          <a:solidFill>
                            <a:schemeClr val="tx1">
                              <a:lumMod val="85000"/>
                              <a:lumOff val="15000"/>
                            </a:schemeClr>
                          </a:solidFill>
                          <a:latin typeface="Arial" panose="020B0604020202020204" pitchFamily="34" charset="0"/>
                          <a:cs typeface="Arial" panose="020B0604020202020204" pitchFamily="34" charset="0"/>
                        </a:rPr>
                        <a:t>Getting Needed Care</a:t>
                      </a:r>
                    </a:p>
                  </a:txBody>
                  <a:tcPr marL="68580" marR="68580" marT="34290" marB="3429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tcPr>
                </a:tc>
                <a:tc>
                  <a:txBody>
                    <a:bodyPr/>
                    <a:lstStyle/>
                    <a:p>
                      <a:pPr algn="ctr"/>
                      <a:r>
                        <a:rPr lang="en-US" sz="1600" dirty="0">
                          <a:solidFill>
                            <a:schemeClr val="tx1">
                              <a:lumMod val="85000"/>
                              <a:lumOff val="15000"/>
                            </a:schemeClr>
                          </a:solidFill>
                          <a:latin typeface="Arial" panose="020B0604020202020204" pitchFamily="34" charset="0"/>
                          <a:cs typeface="Arial" panose="020B0604020202020204" pitchFamily="34" charset="0"/>
                        </a:rPr>
                        <a:t>Effective</a:t>
                      </a:r>
                      <a:r>
                        <a:rPr lang="en-US" sz="1600" baseline="0" dirty="0">
                          <a:solidFill>
                            <a:schemeClr val="tx1">
                              <a:lumMod val="85000"/>
                              <a:lumOff val="15000"/>
                            </a:schemeClr>
                          </a:solidFill>
                          <a:latin typeface="Arial" panose="020B0604020202020204" pitchFamily="34" charset="0"/>
                          <a:cs typeface="Arial" panose="020B0604020202020204" pitchFamily="34" charset="0"/>
                        </a:rPr>
                        <a:t> Outreach </a:t>
                      </a:r>
                      <a:r>
                        <a:rPr lang="en-US" sz="1600" b="1" baseline="0" dirty="0">
                          <a:solidFill>
                            <a:schemeClr val="tx1">
                              <a:lumMod val="85000"/>
                              <a:lumOff val="15000"/>
                            </a:schemeClr>
                          </a:solidFill>
                          <a:latin typeface="Arial" panose="020B0604020202020204" pitchFamily="34" charset="0"/>
                          <a:cs typeface="Arial" panose="020B0604020202020204" pitchFamily="34" charset="0"/>
                        </a:rPr>
                        <a:t>and</a:t>
                      </a:r>
                      <a:r>
                        <a:rPr lang="en-US" sz="1600" b="0" baseline="0" dirty="0">
                          <a:solidFill>
                            <a:schemeClr val="tx1">
                              <a:lumMod val="85000"/>
                              <a:lumOff val="15000"/>
                            </a:schemeClr>
                          </a:solidFill>
                          <a:latin typeface="Arial" panose="020B0604020202020204" pitchFamily="34" charset="0"/>
                          <a:cs typeface="Arial" panose="020B0604020202020204" pitchFamily="34" charset="0"/>
                        </a:rPr>
                        <a:t> </a:t>
                      </a:r>
                      <a:r>
                        <a:rPr lang="en-US" sz="1600" baseline="0" dirty="0">
                          <a:solidFill>
                            <a:schemeClr val="tx1">
                              <a:lumMod val="85000"/>
                              <a:lumOff val="15000"/>
                            </a:schemeClr>
                          </a:solidFill>
                          <a:latin typeface="Arial" panose="020B0604020202020204" pitchFamily="34" charset="0"/>
                          <a:cs typeface="Arial" panose="020B0604020202020204" pitchFamily="34" charset="0"/>
                        </a:rPr>
                        <a:t>Education</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68580" marR="68580" marT="34290" marB="3429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rgbClr val="5A5A59">
                            <a:tint val="66000"/>
                            <a:satMod val="160000"/>
                          </a:srgbClr>
                        </a:gs>
                        <a:gs pos="50000">
                          <a:srgbClr val="5A5A59">
                            <a:tint val="44500"/>
                            <a:satMod val="160000"/>
                          </a:srgbClr>
                        </a:gs>
                        <a:gs pos="100000">
                          <a:srgbClr val="5A5A59">
                            <a:tint val="23500"/>
                            <a:satMod val="160000"/>
                          </a:srgbClr>
                        </a:gs>
                      </a:gsLst>
                      <a:lin ang="5400000" scaled="1"/>
                      <a:tileRect/>
                    </a:gradFill>
                  </a:tcPr>
                </a:tc>
                <a:tc>
                  <a:txBody>
                    <a:bodyPr/>
                    <a:lstStyle/>
                    <a:p>
                      <a:pPr algn="ctr"/>
                      <a:r>
                        <a:rPr lang="en-US" sz="1600" dirty="0">
                          <a:solidFill>
                            <a:schemeClr val="tx1">
                              <a:lumMod val="85000"/>
                              <a:lumOff val="15000"/>
                            </a:schemeClr>
                          </a:solidFill>
                          <a:latin typeface="Arial" panose="020B0604020202020204" pitchFamily="34" charset="0"/>
                          <a:cs typeface="Arial" panose="020B0604020202020204" pitchFamily="34" charset="0"/>
                        </a:rPr>
                        <a:t>Positive Consumer</a:t>
                      </a:r>
                      <a:r>
                        <a:rPr lang="en-US" sz="1600" baseline="0" dirty="0">
                          <a:solidFill>
                            <a:schemeClr val="tx1">
                              <a:lumMod val="85000"/>
                              <a:lumOff val="15000"/>
                            </a:schemeClr>
                          </a:solidFill>
                          <a:latin typeface="Arial" panose="020B0604020202020204" pitchFamily="34" charset="0"/>
                          <a:cs typeface="Arial" panose="020B0604020202020204" pitchFamily="34" charset="0"/>
                        </a:rPr>
                        <a:t> Experience</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68580" marR="68580" marT="34290" marB="3429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tcPr>
                </a:tc>
                <a:tc>
                  <a:txBody>
                    <a:bodyPr/>
                    <a:lstStyle/>
                    <a:p>
                      <a:pPr algn="ctr"/>
                      <a:r>
                        <a:rPr lang="en-US" sz="1600" dirty="0">
                          <a:solidFill>
                            <a:schemeClr val="tx1">
                              <a:lumMod val="85000"/>
                              <a:lumOff val="15000"/>
                            </a:schemeClr>
                          </a:solidFill>
                          <a:latin typeface="Arial" panose="020B0604020202020204" pitchFamily="34" charset="0"/>
                          <a:cs typeface="Arial" panose="020B0604020202020204" pitchFamily="34" charset="0"/>
                        </a:rPr>
                        <a:t>Organization</a:t>
                      </a:r>
                      <a:r>
                        <a:rPr lang="en-US" sz="1600" baseline="0" dirty="0">
                          <a:solidFill>
                            <a:schemeClr val="tx1">
                              <a:lumMod val="85000"/>
                              <a:lumOff val="15000"/>
                            </a:schemeClr>
                          </a:solidFill>
                          <a:latin typeface="Arial" panose="020B0604020202020204" pitchFamily="34" charset="0"/>
                          <a:cs typeface="Arial" panose="020B0604020202020204" pitchFamily="34" charset="0"/>
                        </a:rPr>
                        <a:t> Excellence</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a:txBody>
                  <a:tcPr marL="68580" marR="68580" marT="34290" marB="3429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348740">
                <a:tc>
                  <a:txBody>
                    <a:bodyPr/>
                    <a:lstStyle/>
                    <a:p>
                      <a:pPr algn="ctr"/>
                      <a:r>
                        <a:rPr lang="en-US" sz="1200" dirty="0">
                          <a:solidFill>
                            <a:schemeClr val="tx1">
                              <a:lumMod val="85000"/>
                              <a:lumOff val="15000"/>
                            </a:schemeClr>
                          </a:solidFill>
                          <a:latin typeface="Arial" panose="020B0604020202020204" pitchFamily="34" charset="0"/>
                          <a:cs typeface="Arial" panose="020B0604020202020204" pitchFamily="34" charset="0"/>
                        </a:rPr>
                        <a:t>Consumers purchase and keep Covered California products based on their perception that this is a good value for them.</a:t>
                      </a: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rgbClr val="DCB626">
                            <a:tint val="66000"/>
                            <a:satMod val="160000"/>
                          </a:srgbClr>
                        </a:gs>
                        <a:gs pos="50000">
                          <a:srgbClr val="DCB626">
                            <a:tint val="44500"/>
                            <a:satMod val="160000"/>
                          </a:srgbClr>
                        </a:gs>
                        <a:gs pos="100000">
                          <a:srgbClr val="DCB626">
                            <a:tint val="23500"/>
                            <a:satMod val="160000"/>
                          </a:srgbClr>
                        </a:gs>
                      </a:gsLst>
                      <a:lin ang="5400000" scaled="1"/>
                      <a:tileRect/>
                    </a:gradFill>
                  </a:tcPr>
                </a:tc>
                <a:tc>
                  <a:txBody>
                    <a:bodyPr/>
                    <a:lstStyle/>
                    <a:p>
                      <a:pPr algn="ctr"/>
                      <a:r>
                        <a:rPr lang="en-US" sz="1200" dirty="0">
                          <a:solidFill>
                            <a:schemeClr val="tx1">
                              <a:lumMod val="85000"/>
                              <a:lumOff val="15000"/>
                            </a:schemeClr>
                          </a:solidFill>
                          <a:latin typeface="Arial" panose="020B0604020202020204" pitchFamily="34" charset="0"/>
                          <a:cs typeface="Arial" panose="020B0604020202020204" pitchFamily="34" charset="0"/>
                        </a:rPr>
                        <a:t>Consumers receive the right care at the right time.</a:t>
                      </a: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tcPr>
                </a:tc>
                <a:tc>
                  <a:txBody>
                    <a:bodyPr/>
                    <a:lstStyle/>
                    <a:p>
                      <a:pPr algn="ctr"/>
                      <a:r>
                        <a:rPr lang="en-US" sz="1200" dirty="0">
                          <a:solidFill>
                            <a:schemeClr val="tx1">
                              <a:lumMod val="85000"/>
                              <a:lumOff val="15000"/>
                            </a:schemeClr>
                          </a:solidFill>
                          <a:latin typeface="Arial" panose="020B0604020202020204" pitchFamily="34" charset="0"/>
                          <a:cs typeface="Arial" panose="020B0604020202020204" pitchFamily="34" charset="0"/>
                        </a:rPr>
                        <a:t>Consumers understand what we offer and have a positive attitude about  Covered California.</a:t>
                      </a: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rgbClr val="5A5A59">
                            <a:tint val="66000"/>
                            <a:satMod val="160000"/>
                          </a:srgbClr>
                        </a:gs>
                        <a:gs pos="50000">
                          <a:srgbClr val="5A5A59">
                            <a:tint val="44500"/>
                            <a:satMod val="160000"/>
                          </a:srgbClr>
                        </a:gs>
                        <a:gs pos="100000">
                          <a:srgbClr val="5A5A59">
                            <a:tint val="23500"/>
                            <a:satMod val="160000"/>
                          </a:srgbClr>
                        </a:gs>
                      </a:gsLst>
                      <a:lin ang="5400000" scaled="1"/>
                      <a:tileRect/>
                    </a:gradFill>
                  </a:tcPr>
                </a:tc>
                <a:tc>
                  <a:txBody>
                    <a:bodyPr/>
                    <a:lstStyle/>
                    <a:p>
                      <a:pPr algn="ctr"/>
                      <a:r>
                        <a:rPr lang="en-US" sz="1200" dirty="0">
                          <a:solidFill>
                            <a:schemeClr val="tx1">
                              <a:lumMod val="85000"/>
                              <a:lumOff val="15000"/>
                            </a:schemeClr>
                          </a:solidFill>
                          <a:latin typeface="Arial" panose="020B0604020202020204" pitchFamily="34" charset="0"/>
                          <a:cs typeface="Arial" panose="020B0604020202020204" pitchFamily="34" charset="0"/>
                        </a:rPr>
                        <a:t>Consumers have a positive experience from initial enrollment to keeping their coverage.</a:t>
                      </a: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tcPr>
                </a:tc>
                <a:tc>
                  <a:txBody>
                    <a:bodyPr/>
                    <a:lstStyle/>
                    <a:p>
                      <a:pPr algn="ctr"/>
                      <a:r>
                        <a:rPr lang="en-US" sz="1200" dirty="0">
                          <a:solidFill>
                            <a:schemeClr val="tx1">
                              <a:lumMod val="85000"/>
                              <a:lumOff val="15000"/>
                            </a:schemeClr>
                          </a:solidFill>
                          <a:latin typeface="Arial" panose="020B0604020202020204" pitchFamily="34" charset="0"/>
                          <a:cs typeface="Arial" panose="020B0604020202020204" pitchFamily="34" charset="0"/>
                        </a:rPr>
                        <a:t>Covered California has the right tools, processes, and resources to support our team to deliver on our mission.</a:t>
                      </a: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5400203"/>
                  </a:ext>
                </a:extLst>
              </a:tr>
            </a:tbl>
          </a:graphicData>
        </a:graphic>
      </p:graphicFrame>
      <p:sp>
        <p:nvSpPr>
          <p:cNvPr id="11" name="Title 3">
            <a:extLst>
              <a:ext uri="{FF2B5EF4-FFF2-40B4-BE49-F238E27FC236}">
                <a16:creationId xmlns:a16="http://schemas.microsoft.com/office/drawing/2014/main" id="{3D443B3B-C164-4476-9637-6994AA94CB0C}"/>
              </a:ext>
            </a:extLst>
          </p:cNvPr>
          <p:cNvSpPr>
            <a:spLocks noGrp="1"/>
          </p:cNvSpPr>
          <p:nvPr>
            <p:ph type="title"/>
          </p:nvPr>
        </p:nvSpPr>
        <p:spPr/>
        <p:txBody>
          <a:bodyPr>
            <a:normAutofit/>
          </a:bodyPr>
          <a:lstStyle/>
          <a:p>
            <a:r>
              <a:rPr lang="en-US" sz="2800" dirty="0"/>
              <a:t>Covered California: Strategic Pillars</a:t>
            </a:r>
          </a:p>
        </p:txBody>
      </p:sp>
      <p:grpSp>
        <p:nvGrpSpPr>
          <p:cNvPr id="20" name="Group 19">
            <a:extLst>
              <a:ext uri="{FF2B5EF4-FFF2-40B4-BE49-F238E27FC236}">
                <a16:creationId xmlns:a16="http://schemas.microsoft.com/office/drawing/2014/main" id="{A96BE626-C118-46A0-B6D2-8527849ADF28}"/>
              </a:ext>
            </a:extLst>
          </p:cNvPr>
          <p:cNvGrpSpPr/>
          <p:nvPr/>
        </p:nvGrpSpPr>
        <p:grpSpPr>
          <a:xfrm>
            <a:off x="510361" y="3292425"/>
            <a:ext cx="8111513" cy="1352519"/>
            <a:chOff x="426655" y="4246141"/>
            <a:chExt cx="8277272" cy="1803358"/>
          </a:xfrm>
        </p:grpSpPr>
        <p:sp>
          <p:nvSpPr>
            <p:cNvPr id="12" name="Rectangle 11">
              <a:extLst>
                <a:ext uri="{FF2B5EF4-FFF2-40B4-BE49-F238E27FC236}">
                  <a16:creationId xmlns:a16="http://schemas.microsoft.com/office/drawing/2014/main" id="{46C833BD-8A78-4C52-8618-530847014BA4}"/>
                </a:ext>
              </a:extLst>
            </p:cNvPr>
            <p:cNvSpPr/>
            <p:nvPr/>
          </p:nvSpPr>
          <p:spPr>
            <a:xfrm>
              <a:off x="427699" y="4698196"/>
              <a:ext cx="8263855" cy="410369"/>
            </a:xfrm>
            <a:prstGeom prst="rect">
              <a:avLst/>
            </a:prstGeom>
            <a:solidFill>
              <a:schemeClr val="accent5">
                <a:lumMod val="20000"/>
                <a:lumOff val="80000"/>
              </a:schemeClr>
            </a:solidFill>
            <a:ln>
              <a:solidFill>
                <a:srgbClr val="19B9CA"/>
              </a:solidFill>
            </a:ln>
          </p:spPr>
          <p:txBody>
            <a:bodyPr wrap="square" anchor="ctr">
              <a:spAutoFit/>
            </a:bodyPr>
            <a:lstStyle/>
            <a:p>
              <a:pPr algn="ctr" defTabSz="342900">
                <a:defRPr/>
              </a:pPr>
              <a:r>
                <a:rPr lang="en-US" sz="1400" dirty="0">
                  <a:solidFill>
                    <a:prstClr val="black">
                      <a:lumMod val="85000"/>
                      <a:lumOff val="15000"/>
                    </a:prstClr>
                  </a:solidFill>
                  <a:latin typeface="Arial" panose="020B0604020202020204" pitchFamily="34" charset="0"/>
                  <a:cs typeface="Arial" panose="020B0604020202020204" pitchFamily="34" charset="0"/>
                </a:rPr>
                <a:t>Innovating for the long term and being nimble in the present.</a:t>
              </a:r>
            </a:p>
          </p:txBody>
        </p:sp>
        <p:sp>
          <p:nvSpPr>
            <p:cNvPr id="13" name="Rectangle 12">
              <a:extLst>
                <a:ext uri="{FF2B5EF4-FFF2-40B4-BE49-F238E27FC236}">
                  <a16:creationId xmlns:a16="http://schemas.microsoft.com/office/drawing/2014/main" id="{5CC64FBF-9093-4398-A38D-CE81B90CACB3}"/>
                </a:ext>
              </a:extLst>
            </p:cNvPr>
            <p:cNvSpPr/>
            <p:nvPr/>
          </p:nvSpPr>
          <p:spPr>
            <a:xfrm>
              <a:off x="426655" y="5157713"/>
              <a:ext cx="8263855" cy="410369"/>
            </a:xfrm>
            <a:prstGeom prst="rect">
              <a:avLst/>
            </a:prstGeom>
            <a:solidFill>
              <a:schemeClr val="accent5">
                <a:lumMod val="20000"/>
                <a:lumOff val="80000"/>
              </a:schemeClr>
            </a:solidFill>
            <a:ln>
              <a:solidFill>
                <a:srgbClr val="19B9CA"/>
              </a:solidFill>
            </a:ln>
          </p:spPr>
          <p:txBody>
            <a:bodyPr wrap="square" anchor="ctr">
              <a:spAutoFit/>
            </a:bodyPr>
            <a:lstStyle/>
            <a:p>
              <a:pPr algn="ctr" defTabSz="342900">
                <a:defRPr/>
              </a:pPr>
              <a:r>
                <a:rPr lang="en-US" sz="1400" dirty="0">
                  <a:solidFill>
                    <a:prstClr val="black">
                      <a:lumMod val="85000"/>
                      <a:lumOff val="15000"/>
                    </a:prstClr>
                  </a:solidFill>
                  <a:latin typeface="Arial" panose="020B0604020202020204" pitchFamily="34" charset="0"/>
                  <a:cs typeface="Arial" panose="020B0604020202020204" pitchFamily="34" charset="0"/>
                </a:rPr>
                <a:t>Trailblazing and sharing our experience in California and nationally.</a:t>
              </a:r>
            </a:p>
          </p:txBody>
        </p:sp>
        <p:sp>
          <p:nvSpPr>
            <p:cNvPr id="14" name="Rectangle 13">
              <a:extLst>
                <a:ext uri="{FF2B5EF4-FFF2-40B4-BE49-F238E27FC236}">
                  <a16:creationId xmlns:a16="http://schemas.microsoft.com/office/drawing/2014/main" id="{1BE6B72E-8B1A-4925-82DB-FF40C2DF3F2E}"/>
                </a:ext>
              </a:extLst>
            </p:cNvPr>
            <p:cNvSpPr/>
            <p:nvPr/>
          </p:nvSpPr>
          <p:spPr>
            <a:xfrm>
              <a:off x="426655" y="5639130"/>
              <a:ext cx="8263855" cy="410369"/>
            </a:xfrm>
            <a:prstGeom prst="rect">
              <a:avLst/>
            </a:prstGeom>
            <a:solidFill>
              <a:schemeClr val="accent5">
                <a:lumMod val="20000"/>
                <a:lumOff val="80000"/>
              </a:schemeClr>
            </a:solidFill>
            <a:ln>
              <a:solidFill>
                <a:srgbClr val="19B9CA"/>
              </a:solidFill>
            </a:ln>
          </p:spPr>
          <p:txBody>
            <a:bodyPr wrap="square" anchor="ctr">
              <a:spAutoFit/>
            </a:bodyPr>
            <a:lstStyle/>
            <a:p>
              <a:pPr algn="ctr" defTabSz="342900">
                <a:defRPr/>
              </a:pPr>
              <a:r>
                <a:rPr lang="en-US" sz="1400" dirty="0">
                  <a:solidFill>
                    <a:prstClr val="black">
                      <a:lumMod val="85000"/>
                      <a:lumOff val="15000"/>
                    </a:prstClr>
                  </a:solidFill>
                  <a:latin typeface="Arial" panose="020B0604020202020204" pitchFamily="34" charset="0"/>
                  <a:cs typeface="Arial" panose="020B0604020202020204" pitchFamily="34" charset="0"/>
                </a:rPr>
                <a:t>Working in partnership with others: DHCS, and other public and private entities.</a:t>
              </a:r>
            </a:p>
          </p:txBody>
        </p:sp>
        <p:sp>
          <p:nvSpPr>
            <p:cNvPr id="15" name="Rectangle 14">
              <a:extLst>
                <a:ext uri="{FF2B5EF4-FFF2-40B4-BE49-F238E27FC236}">
                  <a16:creationId xmlns:a16="http://schemas.microsoft.com/office/drawing/2014/main" id="{296AA602-115D-4694-833F-A6B7A0B3E72F}"/>
                </a:ext>
              </a:extLst>
            </p:cNvPr>
            <p:cNvSpPr/>
            <p:nvPr/>
          </p:nvSpPr>
          <p:spPr>
            <a:xfrm>
              <a:off x="2980687" y="4246141"/>
              <a:ext cx="3205893" cy="492443"/>
            </a:xfrm>
            <a:prstGeom prst="rect">
              <a:avLst/>
            </a:prstGeom>
            <a:noFill/>
            <a:ln>
              <a:noFill/>
            </a:ln>
          </p:spPr>
          <p:txBody>
            <a:bodyPr wrap="square" anchor="ctr">
              <a:spAutoFit/>
            </a:bodyPr>
            <a:lstStyle/>
            <a:p>
              <a:pPr algn="ctr" defTabSz="342900">
                <a:defRPr/>
              </a:pPr>
              <a:r>
                <a:rPr lang="en-US" sz="900" b="1" i="1" dirty="0">
                  <a:solidFill>
                    <a:prstClr val="black"/>
                  </a:solidFill>
                  <a:latin typeface="Arial" panose="020B0604020202020204" pitchFamily="34" charset="0"/>
                  <a:cs typeface="Arial" panose="020B0604020202020204" pitchFamily="34" charset="0"/>
                </a:rPr>
                <a:t>CROSS-CUTTING AREAS OF ATTENTION</a:t>
              </a:r>
            </a:p>
          </p:txBody>
        </p:sp>
        <p:cxnSp>
          <p:nvCxnSpPr>
            <p:cNvPr id="17" name="Straight Connector 16">
              <a:extLst>
                <a:ext uri="{FF2B5EF4-FFF2-40B4-BE49-F238E27FC236}">
                  <a16:creationId xmlns:a16="http://schemas.microsoft.com/office/drawing/2014/main" id="{11893FB5-CFBC-456C-A604-130F0AEB7705}"/>
                </a:ext>
              </a:extLst>
            </p:cNvPr>
            <p:cNvCxnSpPr>
              <a:cxnSpLocks/>
            </p:cNvCxnSpPr>
            <p:nvPr/>
          </p:nvCxnSpPr>
          <p:spPr>
            <a:xfrm>
              <a:off x="447967" y="4492362"/>
              <a:ext cx="2600033"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AB025C2-3B54-4A47-8D7B-43B5B79F277D}"/>
                </a:ext>
              </a:extLst>
            </p:cNvPr>
            <p:cNvCxnSpPr>
              <a:cxnSpLocks/>
            </p:cNvCxnSpPr>
            <p:nvPr/>
          </p:nvCxnSpPr>
          <p:spPr>
            <a:xfrm>
              <a:off x="6103894" y="4477442"/>
              <a:ext cx="2600033" cy="0"/>
            </a:xfrm>
            <a:prstGeom prst="line">
              <a:avLst/>
            </a:prstGeom>
          </p:spPr>
          <p:style>
            <a:lnRef idx="1">
              <a:schemeClr val="dk1"/>
            </a:lnRef>
            <a:fillRef idx="0">
              <a:schemeClr val="dk1"/>
            </a:fillRef>
            <a:effectRef idx="0">
              <a:schemeClr val="dk1"/>
            </a:effectRef>
            <a:fontRef idx="minor">
              <a:schemeClr val="tx1"/>
            </a:fontRef>
          </p:style>
        </p:cxnSp>
      </p:grpSp>
      <p:sp>
        <p:nvSpPr>
          <p:cNvPr id="4" name="Slide Number Placeholder 3">
            <a:extLst>
              <a:ext uri="{FF2B5EF4-FFF2-40B4-BE49-F238E27FC236}">
                <a16:creationId xmlns:a16="http://schemas.microsoft.com/office/drawing/2014/main" id="{4FB5CF95-7926-4B36-901F-0292C00E75A1}"/>
              </a:ext>
            </a:extLst>
          </p:cNvPr>
          <p:cNvSpPr>
            <a:spLocks noGrp="1"/>
          </p:cNvSpPr>
          <p:nvPr>
            <p:ph type="sldNum" sz="quarter" idx="4"/>
          </p:nvPr>
        </p:nvSpPr>
        <p:spPr/>
        <p:txBody>
          <a:bodyPr/>
          <a:lstStyle/>
          <a:p>
            <a:fld id="{C8146628-1A01-9741-8A8B-916D51547CC7}" type="slidenum">
              <a:rPr lang="en-US" smtClean="0"/>
              <a:pPr/>
              <a:t>8</a:t>
            </a:fld>
            <a:endParaRPr lang="en-US" dirty="0"/>
          </a:p>
        </p:txBody>
      </p:sp>
    </p:spTree>
    <p:extLst>
      <p:ext uri="{BB962C8B-B14F-4D97-AF65-F5344CB8AC3E}">
        <p14:creationId xmlns:p14="http://schemas.microsoft.com/office/powerpoint/2010/main" val="10301481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1DBB6A31880044912FEB75B9096A3A" ma:contentTypeVersion="0" ma:contentTypeDescription="Create a new document." ma:contentTypeScope="" ma:versionID="f480de67afc285b49e1c6ac965ca580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EB1D5-0B80-47D4-B23C-06C4AF511F32}">
  <ds:schemaRef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3132CD9C-5346-4400-AC63-0BCD5E4BE898}">
  <ds:schemaRefs>
    <ds:schemaRef ds:uri="http://schemas.microsoft.com/sharepoint/v3/contenttype/forms"/>
  </ds:schemaRefs>
</ds:datastoreItem>
</file>

<file path=customXml/itemProps3.xml><?xml version="1.0" encoding="utf-8"?>
<ds:datastoreItem xmlns:ds="http://schemas.openxmlformats.org/officeDocument/2006/customXml" ds:itemID="{56C75C96-EA76-4D05-86ED-927C49337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4373</TotalTime>
  <Words>8662</Words>
  <Application>Microsoft Office PowerPoint</Application>
  <PresentationFormat>On-screen Show (16:9)</PresentationFormat>
  <Paragraphs>910</Paragraphs>
  <Slides>82</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Arial</vt:lpstr>
      <vt:lpstr>Calibri</vt:lpstr>
      <vt:lpstr>Courier New</vt:lpstr>
      <vt:lpstr>Open sans</vt:lpstr>
      <vt:lpstr>Symbol</vt:lpstr>
      <vt:lpstr>Times New Roman</vt:lpstr>
      <vt:lpstr>Wingdings</vt:lpstr>
      <vt:lpstr>Custom Design</vt:lpstr>
      <vt:lpstr>1_Custom Design</vt:lpstr>
      <vt:lpstr>Amendment to Slide Deck</vt:lpstr>
      <vt:lpstr>2019-2022 Navigator Program Request for Application (RFA #2018-16) Webinar</vt:lpstr>
      <vt:lpstr>Webinar Housekeeping</vt:lpstr>
      <vt:lpstr>Topics</vt:lpstr>
      <vt:lpstr>Affordable Care Act (ACA) &amp; Covered California </vt:lpstr>
      <vt:lpstr>ACA &amp; Covered California Timeline</vt:lpstr>
      <vt:lpstr>Health Benefit Exchange</vt:lpstr>
      <vt:lpstr>Covered California’s Promise</vt:lpstr>
      <vt:lpstr>Covered California: Strategic Pillars</vt:lpstr>
      <vt:lpstr>Impact of the ACA in California</vt:lpstr>
      <vt:lpstr>Covered California Navigator Program</vt:lpstr>
      <vt:lpstr>Outreach and Navigator Grant Program Timeline</vt:lpstr>
      <vt:lpstr>Navigator Program</vt:lpstr>
      <vt:lpstr>Navigator Program Requirements </vt:lpstr>
      <vt:lpstr>Navigator Program Goals</vt:lpstr>
      <vt:lpstr>Navigator Role &amp; Activities </vt:lpstr>
      <vt:lpstr>Navigator Program Request for Application (RFA #2018-16)</vt:lpstr>
      <vt:lpstr>RFA Purpose</vt:lpstr>
      <vt:lpstr>Grant Awards: Contract &amp; Amount </vt:lpstr>
      <vt:lpstr>Core Funding Goals</vt:lpstr>
      <vt:lpstr>Grant Funding: Core and Optional  </vt:lpstr>
      <vt:lpstr>Effectuated Enrollment and Renewal Goals</vt:lpstr>
      <vt:lpstr>Effectuated Enrollment and Renewal Goals</vt:lpstr>
      <vt:lpstr>Outreach Activity Goals</vt:lpstr>
      <vt:lpstr>Activities that Earn Outreach Points</vt:lpstr>
      <vt:lpstr>Targeted Area Pilot Funding - Optional </vt:lpstr>
      <vt:lpstr>Targeted Area Pilot Funding - Optional </vt:lpstr>
      <vt:lpstr>Targeted Area Pilot Funding - Optional </vt:lpstr>
      <vt:lpstr>Payment Schedule </vt:lpstr>
      <vt:lpstr>Use of Funds</vt:lpstr>
      <vt:lpstr>Eligible Organizations to Apply</vt:lpstr>
      <vt:lpstr>Organizations Not Eligible to Apply</vt:lpstr>
      <vt:lpstr>Collaborative Applications &amp; Use of Subcontractors</vt:lpstr>
      <vt:lpstr>RFA Criteria </vt:lpstr>
      <vt:lpstr>Collaborative Application &amp; Use of Subcontractors</vt:lpstr>
      <vt:lpstr>RFA Criteria – Subcontractor </vt:lpstr>
      <vt:lpstr>Navigator Program Application Process, Schedule, &amp;  Instructions</vt:lpstr>
      <vt:lpstr>Application Process </vt:lpstr>
      <vt:lpstr>Application Process</vt:lpstr>
      <vt:lpstr>Single Point of Contact </vt:lpstr>
      <vt:lpstr>Application Process</vt:lpstr>
      <vt:lpstr>Application Schedule </vt:lpstr>
      <vt:lpstr>Grant Application Schedule</vt:lpstr>
      <vt:lpstr>Applicant Questions and Clarification</vt:lpstr>
      <vt:lpstr>Letter of Intent to Respond (Optional)</vt:lpstr>
      <vt:lpstr>Application Submission Package</vt:lpstr>
      <vt:lpstr>Application Submission Requirements</vt:lpstr>
      <vt:lpstr>Application Instructions Sections A, B, C &amp; Disclosure Form </vt:lpstr>
      <vt:lpstr>Section A – General Information</vt:lpstr>
      <vt:lpstr>A.1.4. Previous Applicant Experience</vt:lpstr>
      <vt:lpstr>A.1.5. Additional Funding</vt:lpstr>
      <vt:lpstr>A.1.6 Estimated Activity and Enrollment Information</vt:lpstr>
      <vt:lpstr>A.1.6 Estimated Activity and Enrollment Information</vt:lpstr>
      <vt:lpstr>A.1.6 Estimated Activity and Enrollment Information</vt:lpstr>
      <vt:lpstr>A.1.7 Demographic Populations </vt:lpstr>
      <vt:lpstr>A.1.7 Demographic Populations </vt:lpstr>
      <vt:lpstr>A.1.7 Demographic Populations </vt:lpstr>
      <vt:lpstr>A.2 Primary and Subcontractor Letter of Intent (LOI) to Participate</vt:lpstr>
      <vt:lpstr>Section B – Narrative Sections</vt:lpstr>
      <vt:lpstr>B.1 Cover Letter </vt:lpstr>
      <vt:lpstr>B.2 Qualifications </vt:lpstr>
      <vt:lpstr>B.2 Qualifications</vt:lpstr>
      <vt:lpstr>B.3 References</vt:lpstr>
      <vt:lpstr>B.3 References</vt:lpstr>
      <vt:lpstr>B.4 Proposed Personnel </vt:lpstr>
      <vt:lpstr>B.4 Proposed Personnel </vt:lpstr>
      <vt:lpstr>B.5 Approach to Statement of Work </vt:lpstr>
      <vt:lpstr>B.5.1 Target Population</vt:lpstr>
      <vt:lpstr>B.5.2 Navigator Strategic Workplan</vt:lpstr>
      <vt:lpstr>B.5.2 Navigator Strategic Workplan</vt:lpstr>
      <vt:lpstr>B.5.3 Approach to Project Management and Quality Assurance:</vt:lpstr>
      <vt:lpstr>B.5.4 Optional: Targeted Area Pilot Funding </vt:lpstr>
      <vt:lpstr>Section C – Line Item Budget</vt:lpstr>
      <vt:lpstr>Disclosure Form and Signature for Application Submission</vt:lpstr>
      <vt:lpstr>Navigator Program Evaluation &amp; Selection Process</vt:lpstr>
      <vt:lpstr>Navigator Grant Application  Evaluation Process </vt:lpstr>
      <vt:lpstr>Navigator Grant Application  Evaluation Process </vt:lpstr>
      <vt:lpstr>Navigator Grant Application Selection Criteria</vt:lpstr>
      <vt:lpstr>Navigator Grant Entity Notification</vt:lpstr>
      <vt:lpstr>Deadline Dates</vt:lpstr>
      <vt:lpstr>Questions?</vt:lpstr>
      <vt:lpstr>PowerPoint Presentation</vt:lpstr>
    </vt:vector>
  </TitlesOfParts>
  <Company>Ogilvy &amp; Mather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Morris</dc:creator>
  <cp:lastModifiedBy>Thomas, Tonya (CoveredCA)</cp:lastModifiedBy>
  <cp:revision>473</cp:revision>
  <cp:lastPrinted>2013-10-02T16:35:11Z</cp:lastPrinted>
  <dcterms:created xsi:type="dcterms:W3CDTF">2012-12-03T22:24:20Z</dcterms:created>
  <dcterms:modified xsi:type="dcterms:W3CDTF">2019-04-12T15:59:10Z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0x010100731DBB6A31880044912FEB75B9096A3A</vt:lpwstr>
  </property>
</Properties>
</file>