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6" r:id="rId11"/>
    <p:sldId id="272" r:id="rId12"/>
    <p:sldId id="274" r:id="rId13"/>
    <p:sldId id="275" r:id="rId14"/>
    <p:sldId id="276" r:id="rId15"/>
    <p:sldId id="277"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aker, Austin (CoveredCA)" userId="d6fbafe5-0920-40e3-bbd0-aa2b42c3b761" providerId="ADAL" clId="{A8CB86F2-DDF7-403D-9CA0-B5B4CEFA2CB1}"/>
    <pc:docChg chg="custSel modSld">
      <pc:chgData name="Eaker, Austin (CoveredCA)" userId="d6fbafe5-0920-40e3-bbd0-aa2b42c3b761" providerId="ADAL" clId="{A8CB86F2-DDF7-403D-9CA0-B5B4CEFA2CB1}" dt="2026-10-16T16:39:12.644" v="44" actId="20577"/>
      <pc:docMkLst>
        <pc:docMk/>
      </pc:docMkLst>
      <pc:sldChg chg="modSp mod">
        <pc:chgData name="Eaker, Austin (CoveredCA)" userId="d6fbafe5-0920-40e3-bbd0-aa2b42c3b761" providerId="ADAL" clId="{A8CB86F2-DDF7-403D-9CA0-B5B4CEFA2CB1}" dt="2026-10-16T15:57:06.185" v="0" actId="20577"/>
        <pc:sldMkLst>
          <pc:docMk/>
          <pc:sldMk cId="2179491532" sldId="256"/>
        </pc:sldMkLst>
        <pc:spChg chg="mod">
          <ac:chgData name="Eaker, Austin (CoveredCA)" userId="d6fbafe5-0920-40e3-bbd0-aa2b42c3b761" providerId="ADAL" clId="{A8CB86F2-DDF7-403D-9CA0-B5B4CEFA2CB1}" dt="2026-10-16T15:57:06.185" v="0" actId="20577"/>
          <ac:spMkLst>
            <pc:docMk/>
            <pc:sldMk cId="2179491532" sldId="256"/>
            <ac:spMk id="3" creationId="{2D76E274-6BD0-4E9C-E35D-4E723FE11DA3}"/>
          </ac:spMkLst>
        </pc:spChg>
      </pc:sldChg>
      <pc:sldChg chg="modSp mod">
        <pc:chgData name="Eaker, Austin (CoveredCA)" userId="d6fbafe5-0920-40e3-bbd0-aa2b42c3b761" providerId="ADAL" clId="{A8CB86F2-DDF7-403D-9CA0-B5B4CEFA2CB1}" dt="2026-10-16T16:39:12.644" v="44" actId="20577"/>
        <pc:sldMkLst>
          <pc:docMk/>
          <pc:sldMk cId="675759450" sldId="259"/>
        </pc:sldMkLst>
        <pc:graphicFrameChg chg="modGraphic">
          <ac:chgData name="Eaker, Austin (CoveredCA)" userId="d6fbafe5-0920-40e3-bbd0-aa2b42c3b761" providerId="ADAL" clId="{A8CB86F2-DDF7-403D-9CA0-B5B4CEFA2CB1}" dt="2026-10-16T16:39:12.644" v="44" actId="20577"/>
          <ac:graphicFrameMkLst>
            <pc:docMk/>
            <pc:sldMk cId="675759450" sldId="259"/>
            <ac:graphicFrameMk id="20" creationId="{AEE4D3F6-A07F-A7FD-A540-8CA59B1D2DA3}"/>
          </ac:graphicFrameMkLst>
        </pc:graphicFrameChg>
      </pc:sldChg>
      <pc:sldChg chg="modSp mod">
        <pc:chgData name="Eaker, Austin (CoveredCA)" userId="d6fbafe5-0920-40e3-bbd0-aa2b42c3b761" providerId="ADAL" clId="{A8CB86F2-DDF7-403D-9CA0-B5B4CEFA2CB1}" dt="2026-10-16T15:58:24.469" v="42" actId="20577"/>
        <pc:sldMkLst>
          <pc:docMk/>
          <pc:sldMk cId="2680822903" sldId="272"/>
        </pc:sldMkLst>
        <pc:graphicFrameChg chg="modGraphic">
          <ac:chgData name="Eaker, Austin (CoveredCA)" userId="d6fbafe5-0920-40e3-bbd0-aa2b42c3b761" providerId="ADAL" clId="{A8CB86F2-DDF7-403D-9CA0-B5B4CEFA2CB1}" dt="2026-10-16T15:58:24.469" v="42" actId="20577"/>
          <ac:graphicFrameMkLst>
            <pc:docMk/>
            <pc:sldMk cId="2680822903" sldId="272"/>
            <ac:graphicFrameMk id="4" creationId="{0FF0A694-D315-23C5-2EAF-02308F8CABF5}"/>
          </ac:graphicFrameMkLst>
        </pc:graphicFrameChg>
      </pc:sldChg>
    </pc:docChg>
  </pc:docChgLst>
  <pc:docChgLst>
    <pc:chgData name="Smith, AlexandraV (CoveredCA)" userId="d06d10fe-5854-42a8-b07a-b4d4b417b074" providerId="ADAL" clId="{9D66351D-A0D1-4CBD-9886-0F773EDA1019}"/>
    <pc:docChg chg="modSld">
      <pc:chgData name="Smith, AlexandraV (CoveredCA)" userId="d06d10fe-5854-42a8-b07a-b4d4b417b074" providerId="ADAL" clId="{9D66351D-A0D1-4CBD-9886-0F773EDA1019}" dt="2026-09-30T20:13:33.705" v="136"/>
      <pc:docMkLst>
        <pc:docMk/>
      </pc:docMkLst>
      <pc:sldChg chg="addSp delSp modSp">
        <pc:chgData name="Smith, AlexandraV (CoveredCA)" userId="d06d10fe-5854-42a8-b07a-b4d4b417b074" providerId="ADAL" clId="{9D66351D-A0D1-4CBD-9886-0F773EDA1019}" dt="2026-09-30T19:56:25.986" v="79" actId="207"/>
        <pc:sldMkLst>
          <pc:docMk/>
          <pc:sldMk cId="2680822903" sldId="272"/>
        </pc:sldMkLst>
        <pc:spChg chg="mod">
          <ac:chgData name="Smith, AlexandraV (CoveredCA)" userId="d06d10fe-5854-42a8-b07a-b4d4b417b074" providerId="ADAL" clId="{9D66351D-A0D1-4CBD-9886-0F773EDA1019}" dt="2026-09-30T19:41:59.702" v="31"/>
          <ac:spMkLst>
            <pc:docMk/>
            <pc:sldMk cId="2680822903" sldId="272"/>
            <ac:spMk id="2" creationId="{BA4630E1-2495-FFFB-6118-1E4B309C8FB8}"/>
          </ac:spMkLst>
        </pc:spChg>
        <pc:graphicFrameChg chg="add mod">
          <ac:chgData name="Smith, AlexandraV (CoveredCA)" userId="d06d10fe-5854-42a8-b07a-b4d4b417b074" providerId="ADAL" clId="{9D66351D-A0D1-4CBD-9886-0F773EDA1019}" dt="2026-09-30T19:56:25.986" v="79" actId="207"/>
          <ac:graphicFrameMkLst>
            <pc:docMk/>
            <pc:sldMk cId="2680822903" sldId="272"/>
            <ac:graphicFrameMk id="4" creationId="{0FF0A694-D315-23C5-2EAF-02308F8CABF5}"/>
          </ac:graphicFrameMkLst>
        </pc:graphicFrameChg>
      </pc:sldChg>
      <pc:sldChg chg="modSp">
        <pc:chgData name="Smith, AlexandraV (CoveredCA)" userId="d06d10fe-5854-42a8-b07a-b4d4b417b074" providerId="ADAL" clId="{9D66351D-A0D1-4CBD-9886-0F773EDA1019}" dt="2026-09-30T20:03:38.655" v="100"/>
        <pc:sldMkLst>
          <pc:docMk/>
          <pc:sldMk cId="1430264195" sldId="274"/>
        </pc:sldMkLst>
        <pc:graphicFrameChg chg="mod">
          <ac:chgData name="Smith, AlexandraV (CoveredCA)" userId="d06d10fe-5854-42a8-b07a-b4d4b417b074" providerId="ADAL" clId="{9D66351D-A0D1-4CBD-9886-0F773EDA1019}" dt="2026-09-30T20:03:38.655" v="100"/>
          <ac:graphicFrameMkLst>
            <pc:docMk/>
            <pc:sldMk cId="1430264195" sldId="274"/>
            <ac:graphicFrameMk id="4" creationId="{1D5CB141-56F1-3E43-C883-EC6F74058092}"/>
          </ac:graphicFrameMkLst>
        </pc:graphicFrameChg>
      </pc:sldChg>
      <pc:sldChg chg="modSp">
        <pc:chgData name="Smith, AlexandraV (CoveredCA)" userId="d06d10fe-5854-42a8-b07a-b4d4b417b074" providerId="ADAL" clId="{9D66351D-A0D1-4CBD-9886-0F773EDA1019}" dt="2026-09-30T20:07:02.043" v="112"/>
        <pc:sldMkLst>
          <pc:docMk/>
          <pc:sldMk cId="2587424576" sldId="275"/>
        </pc:sldMkLst>
        <pc:graphicFrameChg chg="mod">
          <ac:chgData name="Smith, AlexandraV (CoveredCA)" userId="d06d10fe-5854-42a8-b07a-b4d4b417b074" providerId="ADAL" clId="{9D66351D-A0D1-4CBD-9886-0F773EDA1019}" dt="2026-09-30T20:07:02.043" v="112"/>
          <ac:graphicFrameMkLst>
            <pc:docMk/>
            <pc:sldMk cId="2587424576" sldId="275"/>
            <ac:graphicFrameMk id="4" creationId="{26FFEDBA-A4AA-9A84-BA2C-D14784F54A33}"/>
          </ac:graphicFrameMkLst>
        </pc:graphicFrameChg>
      </pc:sldChg>
      <pc:sldChg chg="modSp">
        <pc:chgData name="Smith, AlexandraV (CoveredCA)" userId="d06d10fe-5854-42a8-b07a-b4d4b417b074" providerId="ADAL" clId="{9D66351D-A0D1-4CBD-9886-0F773EDA1019}" dt="2026-09-30T20:10:43.445" v="126"/>
        <pc:sldMkLst>
          <pc:docMk/>
          <pc:sldMk cId="1492035717" sldId="276"/>
        </pc:sldMkLst>
        <pc:graphicFrameChg chg="mod">
          <ac:chgData name="Smith, AlexandraV (CoveredCA)" userId="d06d10fe-5854-42a8-b07a-b4d4b417b074" providerId="ADAL" clId="{9D66351D-A0D1-4CBD-9886-0F773EDA1019}" dt="2026-09-30T20:10:43.445" v="126"/>
          <ac:graphicFrameMkLst>
            <pc:docMk/>
            <pc:sldMk cId="1492035717" sldId="276"/>
            <ac:graphicFrameMk id="4" creationId="{3178EE0E-5DF5-345E-7561-A8BB5015CC5D}"/>
          </ac:graphicFrameMkLst>
        </pc:graphicFrameChg>
      </pc:sldChg>
      <pc:sldChg chg="modSp">
        <pc:chgData name="Smith, AlexandraV (CoveredCA)" userId="d06d10fe-5854-42a8-b07a-b4d4b417b074" providerId="ADAL" clId="{9D66351D-A0D1-4CBD-9886-0F773EDA1019}" dt="2026-09-30T20:13:33.705" v="136"/>
        <pc:sldMkLst>
          <pc:docMk/>
          <pc:sldMk cId="1469181301" sldId="277"/>
        </pc:sldMkLst>
        <pc:graphicFrameChg chg="mod">
          <ac:chgData name="Smith, AlexandraV (CoveredCA)" userId="d06d10fe-5854-42a8-b07a-b4d4b417b074" providerId="ADAL" clId="{9D66351D-A0D1-4CBD-9886-0F773EDA1019}" dt="2026-09-30T20:13:33.705" v="136"/>
          <ac:graphicFrameMkLst>
            <pc:docMk/>
            <pc:sldMk cId="1469181301" sldId="277"/>
            <ac:graphicFrameMk id="4" creationId="{6666BEF9-5EB1-73E9-6213-9535A16F6D11}"/>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ata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7.svg"/><Relationship Id="rId1" Type="http://schemas.openxmlformats.org/officeDocument/2006/relationships/image" Target="../media/image21.svg"/></Relationships>
</file>

<file path=ppt/diagrams/_rels/data5.xml.rels><?xml version="1.0" encoding="UTF-8" standalone="yes"?>
<Relationships xmlns="http://schemas.openxmlformats.org/package/2006/relationships"><Relationship Id="rId2" Type="http://schemas.openxmlformats.org/officeDocument/2006/relationships/hyperlink" Target="https://www.calhr.ca.gov/wp-content/uploads/sites/361/2025/07/2024-Personal-Service-Contract-Rates.pdf" TargetMode="External"/><Relationship Id="rId1" Type="http://schemas.openxmlformats.org/officeDocument/2006/relationships/hyperlink" Target="mailto:PRA@covered.ca.gov"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7.svg"/><Relationship Id="rId1" Type="http://schemas.openxmlformats.org/officeDocument/2006/relationships/image" Target="../media/image21.svg"/></Relationships>
</file>

<file path=ppt/diagrams/_rels/drawing5.xml.rels><?xml version="1.0" encoding="UTF-8" standalone="yes"?>
<Relationships xmlns="http://schemas.openxmlformats.org/package/2006/relationships"><Relationship Id="rId2" Type="http://schemas.openxmlformats.org/officeDocument/2006/relationships/hyperlink" Target="https://www.calhr.ca.gov/wp-content/uploads/sites/361/2025/07/2024-Personal-Service-Contract-Rates.pdf" TargetMode="External"/><Relationship Id="rId1" Type="http://schemas.openxmlformats.org/officeDocument/2006/relationships/hyperlink" Target="mailto:PRA@covered.ca.gov" TargetMode="Externa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4#1">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1F9AA27-4AA0-41F9-B8DD-0C2F7BA72FA7}" type="doc">
      <dgm:prSet loTypeId="urn:microsoft.com/office/officeart/2018/5/layout/IconCircleLabelList" loCatId="icon" qsTypeId="urn:microsoft.com/office/officeart/2005/8/quickstyle/simple1#2" qsCatId="simple" csTypeId="urn:microsoft.com/office/officeart/2005/8/colors/accent1_2#2" csCatId="accent1" phldr="1"/>
      <dgm:spPr/>
      <dgm:t>
        <a:bodyPr/>
        <a:lstStyle/>
        <a:p>
          <a:endParaRPr lang="en-US"/>
        </a:p>
      </dgm:t>
    </dgm:pt>
    <dgm:pt modelId="{EFEA6A5A-E11E-45B3-A9BD-B613B549D62B}">
      <dgm:prSet/>
      <dgm:spPr/>
      <dgm:t>
        <a:bodyPr/>
        <a:lstStyle/>
        <a:p>
          <a:pPr>
            <a:lnSpc>
              <a:spcPct val="100000"/>
            </a:lnSpc>
            <a:defRPr cap="all"/>
          </a:pPr>
          <a:r>
            <a:rPr lang="en-US" b="1" i="0" baseline="0"/>
            <a:t>Request for Proposal Release </a:t>
          </a:r>
          <a:r>
            <a:rPr lang="en-US" b="1">
              <a:latin typeface="Aptos Display" panose="02110004020202020204"/>
            </a:rPr>
            <a:t>September 4, 2026</a:t>
          </a:r>
          <a:endParaRPr lang="en-US"/>
        </a:p>
      </dgm:t>
    </dgm:pt>
    <dgm:pt modelId="{4B889F5E-923E-415C-B790-F498F9997FCF}" type="parTrans" cxnId="{A100DCC2-1A80-4969-B01A-46B8241CCCCD}">
      <dgm:prSet/>
      <dgm:spPr/>
      <dgm:t>
        <a:bodyPr/>
        <a:lstStyle/>
        <a:p>
          <a:endParaRPr lang="en-US"/>
        </a:p>
      </dgm:t>
    </dgm:pt>
    <dgm:pt modelId="{7F0B0D5E-1700-4538-AF66-B1552F6C361E}" type="sibTrans" cxnId="{A100DCC2-1A80-4969-B01A-46B8241CCCCD}">
      <dgm:prSet/>
      <dgm:spPr/>
      <dgm:t>
        <a:bodyPr/>
        <a:lstStyle/>
        <a:p>
          <a:endParaRPr lang="en-US"/>
        </a:p>
      </dgm:t>
    </dgm:pt>
    <dgm:pt modelId="{2F1669DD-DD21-4165-8A0C-5A64ED9FB6DE}">
      <dgm:prSet/>
      <dgm:spPr/>
      <dgm:t>
        <a:bodyPr/>
        <a:lstStyle/>
        <a:p>
          <a:pPr>
            <a:lnSpc>
              <a:spcPct val="100000"/>
            </a:lnSpc>
            <a:defRPr cap="all"/>
          </a:pPr>
          <a:r>
            <a:rPr lang="en-US" b="1" i="0" baseline="0"/>
            <a:t>RFP Questions Due</a:t>
          </a:r>
          <a:r>
            <a:rPr lang="en-US" b="1" i="0" baseline="0">
              <a:latin typeface="Aptos Display" panose="02110004020202020204"/>
            </a:rPr>
            <a:t> September</a:t>
          </a:r>
          <a:r>
            <a:rPr lang="en-US" b="1" i="0" baseline="0"/>
            <a:t> 10, </a:t>
          </a:r>
          <a:r>
            <a:rPr lang="en-US" b="1" i="0" baseline="0">
              <a:latin typeface="Aptos Display" panose="02110004020202020204"/>
            </a:rPr>
            <a:t>2026</a:t>
          </a:r>
          <a:r>
            <a:rPr lang="en-US" b="1" i="0" baseline="0"/>
            <a:t>, by 12:00 PM</a:t>
          </a:r>
          <a:endParaRPr lang="en-US"/>
        </a:p>
      </dgm:t>
    </dgm:pt>
    <dgm:pt modelId="{41DE39B0-A7C0-4180-8F82-BF451AB9E841}" type="parTrans" cxnId="{8CA58478-D51A-4BCC-A036-85E252BD9B79}">
      <dgm:prSet/>
      <dgm:spPr/>
      <dgm:t>
        <a:bodyPr/>
        <a:lstStyle/>
        <a:p>
          <a:endParaRPr lang="en-US"/>
        </a:p>
      </dgm:t>
    </dgm:pt>
    <dgm:pt modelId="{3CAB3A38-40C3-4B3A-A0B1-F66442A7568D}" type="sibTrans" cxnId="{8CA58478-D51A-4BCC-A036-85E252BD9B79}">
      <dgm:prSet/>
      <dgm:spPr/>
      <dgm:t>
        <a:bodyPr/>
        <a:lstStyle/>
        <a:p>
          <a:endParaRPr lang="en-US"/>
        </a:p>
      </dgm:t>
    </dgm:pt>
    <dgm:pt modelId="{DFDE006B-47E1-4F07-9B51-DAFCB8DF1243}">
      <dgm:prSet/>
      <dgm:spPr/>
      <dgm:t>
        <a:bodyPr/>
        <a:lstStyle/>
        <a:p>
          <a:pPr>
            <a:lnSpc>
              <a:spcPct val="100000"/>
            </a:lnSpc>
            <a:defRPr cap="all"/>
          </a:pPr>
          <a:r>
            <a:rPr lang="en-US" b="1" i="0" baseline="0"/>
            <a:t>Responses to Questions </a:t>
          </a:r>
          <a:r>
            <a:rPr lang="en-US" b="1" i="0" baseline="0">
              <a:latin typeface="Aptos Display" panose="02110004020202020204"/>
            </a:rPr>
            <a:t>September 24</a:t>
          </a:r>
          <a:r>
            <a:rPr lang="en-US" b="1" i="0" baseline="0"/>
            <a:t>, </a:t>
          </a:r>
          <a:r>
            <a:rPr lang="en-US" b="1" i="0" baseline="0">
              <a:latin typeface="Aptos Display" panose="02110004020202020204"/>
            </a:rPr>
            <a:t>2026</a:t>
          </a:r>
          <a:endParaRPr lang="en-US"/>
        </a:p>
      </dgm:t>
    </dgm:pt>
    <dgm:pt modelId="{7AF1FF3F-5412-4ECB-B3DC-5B9BF2AE43C3}" type="parTrans" cxnId="{8880E2E9-0EF1-4A2E-9B10-B3111B9BCCA6}">
      <dgm:prSet/>
      <dgm:spPr/>
      <dgm:t>
        <a:bodyPr/>
        <a:lstStyle/>
        <a:p>
          <a:endParaRPr lang="en-US"/>
        </a:p>
      </dgm:t>
    </dgm:pt>
    <dgm:pt modelId="{82A1AC78-41C3-4577-A4E9-C82BD961B669}" type="sibTrans" cxnId="{8880E2E9-0EF1-4A2E-9B10-B3111B9BCCA6}">
      <dgm:prSet/>
      <dgm:spPr/>
      <dgm:t>
        <a:bodyPr/>
        <a:lstStyle/>
        <a:p>
          <a:endParaRPr lang="en-US"/>
        </a:p>
      </dgm:t>
    </dgm:pt>
    <dgm:pt modelId="{60471A2D-96D0-44DC-83B0-1A68C78ED61E}">
      <dgm:prSet/>
      <dgm:spPr/>
      <dgm:t>
        <a:bodyPr/>
        <a:lstStyle/>
        <a:p>
          <a:pPr>
            <a:lnSpc>
              <a:spcPct val="100000"/>
            </a:lnSpc>
            <a:defRPr cap="all"/>
          </a:pPr>
          <a:r>
            <a:rPr lang="en-US" b="1" i="0" baseline="0" dirty="0"/>
            <a:t>Proposers’ Conference </a:t>
          </a:r>
          <a:r>
            <a:rPr lang="en-US" b="1" i="0" baseline="0" dirty="0">
              <a:latin typeface="Aptos Display" panose="02110004020202020204"/>
            </a:rPr>
            <a:t>October 16</a:t>
          </a:r>
          <a:r>
            <a:rPr lang="en-US" b="1" i="0" baseline="0" dirty="0"/>
            <a:t>, </a:t>
          </a:r>
          <a:r>
            <a:rPr lang="en-US" b="1" i="0" baseline="0" dirty="0">
              <a:latin typeface="Aptos Display" panose="02110004020202020204"/>
            </a:rPr>
            <a:t>2026, </a:t>
          </a:r>
          <a:br>
            <a:rPr lang="en-US" b="1" i="0" baseline="0" dirty="0">
              <a:latin typeface="Aptos Display" panose="02110004020202020204"/>
            </a:rPr>
          </a:br>
          <a:r>
            <a:rPr lang="en-US" b="1" i="0" baseline="0" dirty="0"/>
            <a:t>10 AM – </a:t>
          </a:r>
          <a:r>
            <a:rPr lang="en-US" b="1" i="0" baseline="0" dirty="0">
              <a:latin typeface="Aptos Display" panose="02110004020202020204"/>
            </a:rPr>
            <a:t>12 AM</a:t>
          </a:r>
          <a:endParaRPr lang="en-US" dirty="0"/>
        </a:p>
      </dgm:t>
    </dgm:pt>
    <dgm:pt modelId="{FC1012BC-E31F-48EC-AA6A-FA48E312BBED}" type="parTrans" cxnId="{876ECD4D-AFE3-459C-A43B-56A5C4A9B5A7}">
      <dgm:prSet/>
      <dgm:spPr/>
      <dgm:t>
        <a:bodyPr/>
        <a:lstStyle/>
        <a:p>
          <a:endParaRPr lang="en-US"/>
        </a:p>
      </dgm:t>
    </dgm:pt>
    <dgm:pt modelId="{AD607C72-0754-4277-999A-39417B314943}" type="sibTrans" cxnId="{876ECD4D-AFE3-459C-A43B-56A5C4A9B5A7}">
      <dgm:prSet/>
      <dgm:spPr/>
      <dgm:t>
        <a:bodyPr/>
        <a:lstStyle/>
        <a:p>
          <a:endParaRPr lang="en-US"/>
        </a:p>
      </dgm:t>
    </dgm:pt>
    <dgm:pt modelId="{BB660694-2A3C-4293-9195-D9BB2DFA8477}">
      <dgm:prSet/>
      <dgm:spPr/>
      <dgm:t>
        <a:bodyPr/>
        <a:lstStyle/>
        <a:p>
          <a:pPr>
            <a:lnSpc>
              <a:spcPct val="100000"/>
            </a:lnSpc>
            <a:defRPr cap="all"/>
          </a:pPr>
          <a:r>
            <a:rPr lang="en-US" b="1" i="0" baseline="0" dirty="0"/>
            <a:t>Proposal Due </a:t>
          </a:r>
          <a:r>
            <a:rPr lang="en-US" b="1" i="0" baseline="0" dirty="0">
              <a:latin typeface="Aptos Display" panose="02110004020202020204"/>
            </a:rPr>
            <a:t>October 29</a:t>
          </a:r>
          <a:r>
            <a:rPr lang="en-US" b="1" i="0" baseline="0" dirty="0"/>
            <a:t>,</a:t>
          </a:r>
          <a:r>
            <a:rPr lang="en-US" b="1" i="0" baseline="0" dirty="0">
              <a:latin typeface="Aptos Display" panose="02110004020202020204"/>
            </a:rPr>
            <a:t> 2026, by</a:t>
          </a:r>
          <a:r>
            <a:rPr lang="en-US" b="1" i="0" baseline="0" dirty="0"/>
            <a:t> 12:00 PM</a:t>
          </a:r>
          <a:endParaRPr lang="en-US" dirty="0"/>
        </a:p>
      </dgm:t>
    </dgm:pt>
    <dgm:pt modelId="{F4B91058-641D-447E-8219-9AB510155CBD}" type="parTrans" cxnId="{3EEB8F5B-6F67-41B4-B485-E3800C7A1570}">
      <dgm:prSet/>
      <dgm:spPr/>
      <dgm:t>
        <a:bodyPr/>
        <a:lstStyle/>
        <a:p>
          <a:endParaRPr lang="en-US"/>
        </a:p>
      </dgm:t>
    </dgm:pt>
    <dgm:pt modelId="{2B6FEC67-C47D-4E04-A554-0CA73E73F951}" type="sibTrans" cxnId="{3EEB8F5B-6F67-41B4-B485-E3800C7A1570}">
      <dgm:prSet/>
      <dgm:spPr/>
      <dgm:t>
        <a:bodyPr/>
        <a:lstStyle/>
        <a:p>
          <a:endParaRPr lang="en-US"/>
        </a:p>
      </dgm:t>
    </dgm:pt>
    <dgm:pt modelId="{3AF0EB1D-9BC2-4A13-84FD-43BB2A724892}">
      <dgm:prSet/>
      <dgm:spPr/>
      <dgm:t>
        <a:bodyPr/>
        <a:lstStyle/>
        <a:p>
          <a:pPr rtl="0">
            <a:lnSpc>
              <a:spcPct val="100000"/>
            </a:lnSpc>
            <a:defRPr cap="all"/>
          </a:pPr>
          <a:r>
            <a:rPr lang="en-US" b="1" i="0" baseline="0" dirty="0"/>
            <a:t>Notice of Intent to Award Week of </a:t>
          </a:r>
          <a:r>
            <a:rPr lang="en-US" b="1" dirty="0">
              <a:latin typeface="Aptos Display" panose="02110004020202020204"/>
            </a:rPr>
            <a:t>November 16, 2026</a:t>
          </a:r>
          <a:endParaRPr lang="en-US" b="0" i="0" baseline="0" dirty="0">
            <a:latin typeface="Aptos Display" panose="02110004020202020204"/>
          </a:endParaRPr>
        </a:p>
      </dgm:t>
    </dgm:pt>
    <dgm:pt modelId="{2AF72874-6ADF-40CD-8AD2-D8C957AF7D3D}" type="parTrans" cxnId="{B4BB2D94-DA64-414F-8B36-9B9815CA945B}">
      <dgm:prSet/>
      <dgm:spPr/>
      <dgm:t>
        <a:bodyPr/>
        <a:lstStyle/>
        <a:p>
          <a:endParaRPr lang="en-US"/>
        </a:p>
      </dgm:t>
    </dgm:pt>
    <dgm:pt modelId="{B3BFC23C-91A5-4662-AAF8-02F958CFBFD5}" type="sibTrans" cxnId="{B4BB2D94-DA64-414F-8B36-9B9815CA945B}">
      <dgm:prSet/>
      <dgm:spPr/>
      <dgm:t>
        <a:bodyPr/>
        <a:lstStyle/>
        <a:p>
          <a:endParaRPr lang="en-US"/>
        </a:p>
      </dgm:t>
    </dgm:pt>
    <dgm:pt modelId="{A4285A40-D6F1-4669-AAC6-FE3DD2127605}">
      <dgm:prSet phldrT="[Text]" phldr="0"/>
      <dgm:spPr/>
      <dgm:t>
        <a:bodyPr/>
        <a:lstStyle/>
        <a:p>
          <a:pPr rtl="0">
            <a:lnSpc>
              <a:spcPct val="100000"/>
            </a:lnSpc>
            <a:defRPr cap="all"/>
          </a:pPr>
          <a:r>
            <a:rPr lang="en-US" b="1" i="0" baseline="0" dirty="0"/>
            <a:t>Anticipated Contract Term:</a:t>
          </a:r>
          <a:r>
            <a:rPr lang="en-US" b="1" i="0" baseline="0" dirty="0">
              <a:latin typeface="Aptos Display" panose="02110004020202020204"/>
            </a:rPr>
            <a:t> JANUARY 1, 2027</a:t>
          </a:r>
          <a:r>
            <a:rPr lang="en-US" b="1" i="0" baseline="0" dirty="0"/>
            <a:t> </a:t>
          </a:r>
          <a:r>
            <a:rPr lang="en-US" b="1" i="0" baseline="0" dirty="0">
              <a:latin typeface="Aptos Display" panose="02110004020202020204"/>
            </a:rPr>
            <a:t>through</a:t>
          </a:r>
          <a:r>
            <a:rPr lang="en-US" b="1" i="0" baseline="0" dirty="0"/>
            <a:t> </a:t>
          </a:r>
          <a:r>
            <a:rPr lang="en-US" b="1" dirty="0">
              <a:latin typeface="Aptos Display" panose="02110004020202020204"/>
            </a:rPr>
            <a:t>June 30, 2029</a:t>
          </a:r>
          <a:endParaRPr lang="en-US" dirty="0"/>
        </a:p>
      </dgm:t>
    </dgm:pt>
    <dgm:pt modelId="{6B29CA0B-CA9D-4C57-BD9D-975AED36E5D4}" type="parTrans" cxnId="{FE582685-50CB-4011-BC51-46BEDFA533F2}">
      <dgm:prSet/>
      <dgm:spPr/>
      <dgm:t>
        <a:bodyPr/>
        <a:lstStyle/>
        <a:p>
          <a:endParaRPr lang="en-US"/>
        </a:p>
      </dgm:t>
    </dgm:pt>
    <dgm:pt modelId="{CCA15E70-9EA6-4D2A-9F98-3B493244D69E}" type="sibTrans" cxnId="{FE582685-50CB-4011-BC51-46BEDFA533F2}">
      <dgm:prSet/>
      <dgm:spPr/>
      <dgm:t>
        <a:bodyPr/>
        <a:lstStyle/>
        <a:p>
          <a:endParaRPr lang="en-US"/>
        </a:p>
      </dgm:t>
    </dgm:pt>
    <dgm:pt modelId="{59353602-0BE8-4FC7-8F02-35FAA2B990AC}" type="pres">
      <dgm:prSet presAssocID="{A1F9AA27-4AA0-41F9-B8DD-0C2F7BA72FA7}" presName="root" presStyleCnt="0">
        <dgm:presLayoutVars>
          <dgm:dir/>
          <dgm:resizeHandles val="exact"/>
        </dgm:presLayoutVars>
      </dgm:prSet>
      <dgm:spPr/>
    </dgm:pt>
    <dgm:pt modelId="{A99C4207-A6F8-4232-9397-5CFE732B12B0}" type="pres">
      <dgm:prSet presAssocID="{EFEA6A5A-E11E-45B3-A9BD-B613B549D62B}" presName="compNode" presStyleCnt="0"/>
      <dgm:spPr/>
    </dgm:pt>
    <dgm:pt modelId="{D6290D8F-1849-4DE4-9E60-735A6CACEE31}" type="pres">
      <dgm:prSet presAssocID="{EFEA6A5A-E11E-45B3-A9BD-B613B549D62B}" presName="iconBgRect" presStyleLbl="bgShp" presStyleIdx="0" presStyleCnt="7"/>
      <dgm:spPr/>
    </dgm:pt>
    <dgm:pt modelId="{0B777F8D-3E92-4013-9212-A4D6FDCB023A}" type="pres">
      <dgm:prSet presAssocID="{EFEA6A5A-E11E-45B3-A9BD-B613B549D62B}"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Flip Calendar"/>
        </a:ext>
      </dgm:extLst>
    </dgm:pt>
    <dgm:pt modelId="{46482B30-A496-4D7A-ACFA-B97909E061D9}" type="pres">
      <dgm:prSet presAssocID="{EFEA6A5A-E11E-45B3-A9BD-B613B549D62B}" presName="spaceRect" presStyleCnt="0"/>
      <dgm:spPr/>
    </dgm:pt>
    <dgm:pt modelId="{B24ED4A2-54FC-4CF6-8828-C56C10830555}" type="pres">
      <dgm:prSet presAssocID="{EFEA6A5A-E11E-45B3-A9BD-B613B549D62B}" presName="textRect" presStyleLbl="revTx" presStyleIdx="0" presStyleCnt="7">
        <dgm:presLayoutVars>
          <dgm:chMax val="1"/>
          <dgm:chPref val="1"/>
        </dgm:presLayoutVars>
      </dgm:prSet>
      <dgm:spPr/>
    </dgm:pt>
    <dgm:pt modelId="{06690120-C52B-47AE-848B-FDD14672D267}" type="pres">
      <dgm:prSet presAssocID="{7F0B0D5E-1700-4538-AF66-B1552F6C361E}" presName="sibTrans" presStyleCnt="0"/>
      <dgm:spPr/>
    </dgm:pt>
    <dgm:pt modelId="{3400BC18-9488-4BCD-9BF3-F53876F9B792}" type="pres">
      <dgm:prSet presAssocID="{2F1669DD-DD21-4165-8A0C-5A64ED9FB6DE}" presName="compNode" presStyleCnt="0"/>
      <dgm:spPr/>
    </dgm:pt>
    <dgm:pt modelId="{53DDD638-4E3E-494B-A3F1-9B09C2258F3C}" type="pres">
      <dgm:prSet presAssocID="{2F1669DD-DD21-4165-8A0C-5A64ED9FB6DE}" presName="iconBgRect" presStyleLbl="bgShp" presStyleIdx="1" presStyleCnt="7"/>
      <dgm:spPr/>
    </dgm:pt>
    <dgm:pt modelId="{4E87A2F8-F31D-43CF-A8ED-AB6502615977}" type="pres">
      <dgm:prSet presAssocID="{2F1669DD-DD21-4165-8A0C-5A64ED9FB6DE}"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Check"/>
        </a:ext>
      </dgm:extLst>
    </dgm:pt>
    <dgm:pt modelId="{4B63C089-03ED-4872-87C0-2D375EA2A19C}" type="pres">
      <dgm:prSet presAssocID="{2F1669DD-DD21-4165-8A0C-5A64ED9FB6DE}" presName="spaceRect" presStyleCnt="0"/>
      <dgm:spPr/>
    </dgm:pt>
    <dgm:pt modelId="{A3B895E3-6756-4C7A-9AA8-8E610F586972}" type="pres">
      <dgm:prSet presAssocID="{2F1669DD-DD21-4165-8A0C-5A64ED9FB6DE}" presName="textRect" presStyleLbl="revTx" presStyleIdx="1" presStyleCnt="7">
        <dgm:presLayoutVars>
          <dgm:chMax val="1"/>
          <dgm:chPref val="1"/>
        </dgm:presLayoutVars>
      </dgm:prSet>
      <dgm:spPr/>
    </dgm:pt>
    <dgm:pt modelId="{E2043D4E-2E54-486C-9DF9-63F07F50D2D1}" type="pres">
      <dgm:prSet presAssocID="{3CAB3A38-40C3-4B3A-A0B1-F66442A7568D}" presName="sibTrans" presStyleCnt="0"/>
      <dgm:spPr/>
    </dgm:pt>
    <dgm:pt modelId="{7731E67B-8AF9-47DB-8C12-66924D4D1ECB}" type="pres">
      <dgm:prSet presAssocID="{DFDE006B-47E1-4F07-9B51-DAFCB8DF1243}" presName="compNode" presStyleCnt="0"/>
      <dgm:spPr/>
    </dgm:pt>
    <dgm:pt modelId="{AEAAA01D-BFB6-4A81-8373-4BE82F393A5F}" type="pres">
      <dgm:prSet presAssocID="{DFDE006B-47E1-4F07-9B51-DAFCB8DF1243}" presName="iconBgRect" presStyleLbl="bgShp" presStyleIdx="2" presStyleCnt="7"/>
      <dgm:spPr/>
    </dgm:pt>
    <dgm:pt modelId="{B4BDF088-C451-4258-AE09-704EA8F3ED22}" type="pres">
      <dgm:prSet presAssocID="{DFDE006B-47E1-4F07-9B51-DAFCB8DF1243}"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ustomer Review"/>
        </a:ext>
      </dgm:extLst>
    </dgm:pt>
    <dgm:pt modelId="{E285B6EF-5A4B-496D-BBB4-9F37BD966E9E}" type="pres">
      <dgm:prSet presAssocID="{DFDE006B-47E1-4F07-9B51-DAFCB8DF1243}" presName="spaceRect" presStyleCnt="0"/>
      <dgm:spPr/>
    </dgm:pt>
    <dgm:pt modelId="{64E38566-7C26-4450-9914-2826296F0577}" type="pres">
      <dgm:prSet presAssocID="{DFDE006B-47E1-4F07-9B51-DAFCB8DF1243}" presName="textRect" presStyleLbl="revTx" presStyleIdx="2" presStyleCnt="7">
        <dgm:presLayoutVars>
          <dgm:chMax val="1"/>
          <dgm:chPref val="1"/>
        </dgm:presLayoutVars>
      </dgm:prSet>
      <dgm:spPr/>
    </dgm:pt>
    <dgm:pt modelId="{4052D484-C7E7-4A63-8635-AF972203C223}" type="pres">
      <dgm:prSet presAssocID="{82A1AC78-41C3-4577-A4E9-C82BD961B669}" presName="sibTrans" presStyleCnt="0"/>
      <dgm:spPr/>
    </dgm:pt>
    <dgm:pt modelId="{F667AC63-924F-43D9-9115-257EC20D47E8}" type="pres">
      <dgm:prSet presAssocID="{60471A2D-96D0-44DC-83B0-1A68C78ED61E}" presName="compNode" presStyleCnt="0"/>
      <dgm:spPr/>
    </dgm:pt>
    <dgm:pt modelId="{E4CE7C1A-87C7-4213-B321-5F7389FA7EE4}" type="pres">
      <dgm:prSet presAssocID="{60471A2D-96D0-44DC-83B0-1A68C78ED61E}" presName="iconBgRect" presStyleLbl="bgShp" presStyleIdx="3" presStyleCnt="7"/>
      <dgm:spPr/>
    </dgm:pt>
    <dgm:pt modelId="{B9406B64-EB1F-4B53-AC39-9326AC545C62}" type="pres">
      <dgm:prSet presAssocID="{60471A2D-96D0-44DC-83B0-1A68C78ED61E}"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ers"/>
        </a:ext>
      </dgm:extLst>
    </dgm:pt>
    <dgm:pt modelId="{E8918482-32DA-4D12-AE0C-9474F6A27604}" type="pres">
      <dgm:prSet presAssocID="{60471A2D-96D0-44DC-83B0-1A68C78ED61E}" presName="spaceRect" presStyleCnt="0"/>
      <dgm:spPr/>
    </dgm:pt>
    <dgm:pt modelId="{167C4F3C-FC1F-46E1-B318-32A14A294F09}" type="pres">
      <dgm:prSet presAssocID="{60471A2D-96D0-44DC-83B0-1A68C78ED61E}" presName="textRect" presStyleLbl="revTx" presStyleIdx="3" presStyleCnt="7">
        <dgm:presLayoutVars>
          <dgm:chMax val="1"/>
          <dgm:chPref val="1"/>
        </dgm:presLayoutVars>
      </dgm:prSet>
      <dgm:spPr/>
    </dgm:pt>
    <dgm:pt modelId="{7CE08AA8-D8A5-40BE-8582-0764E5344092}" type="pres">
      <dgm:prSet presAssocID="{AD607C72-0754-4277-999A-39417B314943}" presName="sibTrans" presStyleCnt="0"/>
      <dgm:spPr/>
    </dgm:pt>
    <dgm:pt modelId="{12608610-A1F9-4855-B496-C8D27E396787}" type="pres">
      <dgm:prSet presAssocID="{BB660694-2A3C-4293-9195-D9BB2DFA8477}" presName="compNode" presStyleCnt="0"/>
      <dgm:spPr/>
    </dgm:pt>
    <dgm:pt modelId="{43B8239C-E0A8-4079-A344-7440AC995905}" type="pres">
      <dgm:prSet presAssocID="{BB660694-2A3C-4293-9195-D9BB2DFA8477}" presName="iconBgRect" presStyleLbl="bgShp" presStyleIdx="4" presStyleCnt="7"/>
      <dgm:spPr/>
    </dgm:pt>
    <dgm:pt modelId="{A3967FBD-D033-4B79-82FF-866B96629A50}" type="pres">
      <dgm:prSet presAssocID="{BB660694-2A3C-4293-9195-D9BB2DFA8477}"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aily Calendar"/>
        </a:ext>
      </dgm:extLst>
    </dgm:pt>
    <dgm:pt modelId="{E3DD8853-F247-40A7-A951-EF91DD673762}" type="pres">
      <dgm:prSet presAssocID="{BB660694-2A3C-4293-9195-D9BB2DFA8477}" presName="spaceRect" presStyleCnt="0"/>
      <dgm:spPr/>
    </dgm:pt>
    <dgm:pt modelId="{A13C2E40-9A5A-4228-A581-D09A650487D4}" type="pres">
      <dgm:prSet presAssocID="{BB660694-2A3C-4293-9195-D9BB2DFA8477}" presName="textRect" presStyleLbl="revTx" presStyleIdx="4" presStyleCnt="7" custScaleY="99286">
        <dgm:presLayoutVars>
          <dgm:chMax val="1"/>
          <dgm:chPref val="1"/>
        </dgm:presLayoutVars>
      </dgm:prSet>
      <dgm:spPr/>
    </dgm:pt>
    <dgm:pt modelId="{8ECCF7FC-3D53-4EE9-8525-C61C649B97F4}" type="pres">
      <dgm:prSet presAssocID="{2B6FEC67-C47D-4E04-A554-0CA73E73F951}" presName="sibTrans" presStyleCnt="0"/>
      <dgm:spPr/>
    </dgm:pt>
    <dgm:pt modelId="{62893311-5182-4DEA-A806-D27979B1256C}" type="pres">
      <dgm:prSet presAssocID="{3AF0EB1D-9BC2-4A13-84FD-43BB2A724892}" presName="compNode" presStyleCnt="0"/>
      <dgm:spPr/>
    </dgm:pt>
    <dgm:pt modelId="{0B7497B2-2418-49D5-8B54-89D71D5B0AD1}" type="pres">
      <dgm:prSet presAssocID="{3AF0EB1D-9BC2-4A13-84FD-43BB2A724892}" presName="iconBgRect" presStyleLbl="bgShp" presStyleIdx="5" presStyleCnt="7"/>
      <dgm:spPr/>
    </dgm:pt>
    <dgm:pt modelId="{DC3E0835-0E84-437B-8669-B90FDFC15405}" type="pres">
      <dgm:prSet presAssocID="{3AF0EB1D-9BC2-4A13-84FD-43BB2A724892}"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lloons"/>
        </a:ext>
      </dgm:extLst>
    </dgm:pt>
    <dgm:pt modelId="{11B78AE9-8F5A-47AF-AD9B-12EF4DD877A6}" type="pres">
      <dgm:prSet presAssocID="{3AF0EB1D-9BC2-4A13-84FD-43BB2A724892}" presName="spaceRect" presStyleCnt="0"/>
      <dgm:spPr/>
    </dgm:pt>
    <dgm:pt modelId="{9878E572-A286-4E50-896E-7FEC14FD0162}" type="pres">
      <dgm:prSet presAssocID="{3AF0EB1D-9BC2-4A13-84FD-43BB2A724892}" presName="textRect" presStyleLbl="revTx" presStyleIdx="5" presStyleCnt="7">
        <dgm:presLayoutVars>
          <dgm:chMax val="1"/>
          <dgm:chPref val="1"/>
        </dgm:presLayoutVars>
      </dgm:prSet>
      <dgm:spPr/>
    </dgm:pt>
    <dgm:pt modelId="{3C9C2E3C-EE4C-4CCB-A54D-F9548813C42D}" type="pres">
      <dgm:prSet presAssocID="{B3BFC23C-91A5-4662-AAF8-02F958CFBFD5}" presName="sibTrans" presStyleCnt="0"/>
      <dgm:spPr/>
    </dgm:pt>
    <dgm:pt modelId="{0B4298D7-DF8D-45FD-BCC0-76EDA3C8CD82}" type="pres">
      <dgm:prSet presAssocID="{A4285A40-D6F1-4669-AAC6-FE3DD2127605}" presName="compNode" presStyleCnt="0"/>
      <dgm:spPr/>
    </dgm:pt>
    <dgm:pt modelId="{8E56938D-F04B-4683-BBD4-AD972FE4FD30}" type="pres">
      <dgm:prSet presAssocID="{A4285A40-D6F1-4669-AAC6-FE3DD2127605}" presName="iconBgRect" presStyleLbl="bgShp" presStyleIdx="6" presStyleCnt="7"/>
      <dgm:spPr/>
    </dgm:pt>
    <dgm:pt modelId="{75C5DD75-3D73-4569-A281-F7C579610107}" type="pres">
      <dgm:prSet presAssocID="{A4285A40-D6F1-4669-AAC6-FE3DD2127605}" presName="iconRect" presStyleLbl="node1" presStyleIdx="6" presStyleCnt="7"/>
      <dgm:spPr/>
    </dgm:pt>
    <dgm:pt modelId="{2C6BA1BB-0C90-4B23-84ED-0ABD99B65F39}" type="pres">
      <dgm:prSet presAssocID="{A4285A40-D6F1-4669-AAC6-FE3DD2127605}" presName="spaceRect" presStyleCnt="0"/>
      <dgm:spPr/>
    </dgm:pt>
    <dgm:pt modelId="{DB516FE1-09B3-4692-9A39-810249061EAF}" type="pres">
      <dgm:prSet presAssocID="{A4285A40-D6F1-4669-AAC6-FE3DD2127605}" presName="textRect" presStyleLbl="revTx" presStyleIdx="6" presStyleCnt="7">
        <dgm:presLayoutVars>
          <dgm:chMax val="1"/>
          <dgm:chPref val="1"/>
        </dgm:presLayoutVars>
      </dgm:prSet>
      <dgm:spPr/>
    </dgm:pt>
  </dgm:ptLst>
  <dgm:cxnLst>
    <dgm:cxn modelId="{63219123-4E23-4580-B3B2-E97DE555614C}" type="presOf" srcId="{EFEA6A5A-E11E-45B3-A9BD-B613B549D62B}" destId="{B24ED4A2-54FC-4CF6-8828-C56C10830555}" srcOrd="0" destOrd="0" presId="urn:microsoft.com/office/officeart/2018/5/layout/IconCircleLabelList"/>
    <dgm:cxn modelId="{0AC67B2B-FE7D-4EC6-8181-7559E6FECD21}" type="presOf" srcId="{BB660694-2A3C-4293-9195-D9BB2DFA8477}" destId="{A13C2E40-9A5A-4228-A581-D09A650487D4}" srcOrd="0" destOrd="0" presId="urn:microsoft.com/office/officeart/2018/5/layout/IconCircleLabelList"/>
    <dgm:cxn modelId="{3EEB8F5B-6F67-41B4-B485-E3800C7A1570}" srcId="{A1F9AA27-4AA0-41F9-B8DD-0C2F7BA72FA7}" destId="{BB660694-2A3C-4293-9195-D9BB2DFA8477}" srcOrd="4" destOrd="0" parTransId="{F4B91058-641D-447E-8219-9AB510155CBD}" sibTransId="{2B6FEC67-C47D-4E04-A554-0CA73E73F951}"/>
    <dgm:cxn modelId="{A0A5396A-A394-4955-901E-F1DCBFCEC3D1}" type="presOf" srcId="{A4285A40-D6F1-4669-AAC6-FE3DD2127605}" destId="{DB516FE1-09B3-4692-9A39-810249061EAF}" srcOrd="0" destOrd="0" presId="urn:microsoft.com/office/officeart/2018/5/layout/IconCircleLabelList"/>
    <dgm:cxn modelId="{876ECD4D-AFE3-459C-A43B-56A5C4A9B5A7}" srcId="{A1F9AA27-4AA0-41F9-B8DD-0C2F7BA72FA7}" destId="{60471A2D-96D0-44DC-83B0-1A68C78ED61E}" srcOrd="3" destOrd="0" parTransId="{FC1012BC-E31F-48EC-AA6A-FA48E312BBED}" sibTransId="{AD607C72-0754-4277-999A-39417B314943}"/>
    <dgm:cxn modelId="{78567278-944E-41EC-BA38-8540D5324A7C}" type="presOf" srcId="{3AF0EB1D-9BC2-4A13-84FD-43BB2A724892}" destId="{9878E572-A286-4E50-896E-7FEC14FD0162}" srcOrd="0" destOrd="0" presId="urn:microsoft.com/office/officeart/2018/5/layout/IconCircleLabelList"/>
    <dgm:cxn modelId="{8CA58478-D51A-4BCC-A036-85E252BD9B79}" srcId="{A1F9AA27-4AA0-41F9-B8DD-0C2F7BA72FA7}" destId="{2F1669DD-DD21-4165-8A0C-5A64ED9FB6DE}" srcOrd="1" destOrd="0" parTransId="{41DE39B0-A7C0-4180-8F82-BF451AB9E841}" sibTransId="{3CAB3A38-40C3-4B3A-A0B1-F66442A7568D}"/>
    <dgm:cxn modelId="{FE582685-50CB-4011-BC51-46BEDFA533F2}" srcId="{A1F9AA27-4AA0-41F9-B8DD-0C2F7BA72FA7}" destId="{A4285A40-D6F1-4669-AAC6-FE3DD2127605}" srcOrd="6" destOrd="0" parTransId="{6B29CA0B-CA9D-4C57-BD9D-975AED36E5D4}" sibTransId="{CCA15E70-9EA6-4D2A-9F98-3B493244D69E}"/>
    <dgm:cxn modelId="{B4BB2D94-DA64-414F-8B36-9B9815CA945B}" srcId="{A1F9AA27-4AA0-41F9-B8DD-0C2F7BA72FA7}" destId="{3AF0EB1D-9BC2-4A13-84FD-43BB2A724892}" srcOrd="5" destOrd="0" parTransId="{2AF72874-6ADF-40CD-8AD2-D8C957AF7D3D}" sibTransId="{B3BFC23C-91A5-4662-AAF8-02F958CFBFD5}"/>
    <dgm:cxn modelId="{74BBD9B6-CCEB-4606-A059-0E1A540E0608}" type="presOf" srcId="{2F1669DD-DD21-4165-8A0C-5A64ED9FB6DE}" destId="{A3B895E3-6756-4C7A-9AA8-8E610F586972}" srcOrd="0" destOrd="0" presId="urn:microsoft.com/office/officeart/2018/5/layout/IconCircleLabelList"/>
    <dgm:cxn modelId="{A100DCC2-1A80-4969-B01A-46B8241CCCCD}" srcId="{A1F9AA27-4AA0-41F9-B8DD-0C2F7BA72FA7}" destId="{EFEA6A5A-E11E-45B3-A9BD-B613B549D62B}" srcOrd="0" destOrd="0" parTransId="{4B889F5E-923E-415C-B790-F498F9997FCF}" sibTransId="{7F0B0D5E-1700-4538-AF66-B1552F6C361E}"/>
    <dgm:cxn modelId="{BC34D9DB-FA0D-4CF2-80C7-6261674B2B95}" type="presOf" srcId="{DFDE006B-47E1-4F07-9B51-DAFCB8DF1243}" destId="{64E38566-7C26-4450-9914-2826296F0577}" srcOrd="0" destOrd="0" presId="urn:microsoft.com/office/officeart/2018/5/layout/IconCircleLabelList"/>
    <dgm:cxn modelId="{A22C2DE8-282C-40D9-83ED-837DE82A5AB6}" type="presOf" srcId="{A1F9AA27-4AA0-41F9-B8DD-0C2F7BA72FA7}" destId="{59353602-0BE8-4FC7-8F02-35FAA2B990AC}" srcOrd="0" destOrd="0" presId="urn:microsoft.com/office/officeart/2018/5/layout/IconCircleLabelList"/>
    <dgm:cxn modelId="{8880E2E9-0EF1-4A2E-9B10-B3111B9BCCA6}" srcId="{A1F9AA27-4AA0-41F9-B8DD-0C2F7BA72FA7}" destId="{DFDE006B-47E1-4F07-9B51-DAFCB8DF1243}" srcOrd="2" destOrd="0" parTransId="{7AF1FF3F-5412-4ECB-B3DC-5B9BF2AE43C3}" sibTransId="{82A1AC78-41C3-4577-A4E9-C82BD961B669}"/>
    <dgm:cxn modelId="{D125AEF4-FFE5-4C06-A916-AF2A0B66815C}" type="presOf" srcId="{60471A2D-96D0-44DC-83B0-1A68C78ED61E}" destId="{167C4F3C-FC1F-46E1-B318-32A14A294F09}" srcOrd="0" destOrd="0" presId="urn:microsoft.com/office/officeart/2018/5/layout/IconCircleLabelList"/>
    <dgm:cxn modelId="{654E312E-31E1-434F-9766-394D3CF9B115}" type="presParOf" srcId="{59353602-0BE8-4FC7-8F02-35FAA2B990AC}" destId="{A99C4207-A6F8-4232-9397-5CFE732B12B0}" srcOrd="0" destOrd="0" presId="urn:microsoft.com/office/officeart/2018/5/layout/IconCircleLabelList"/>
    <dgm:cxn modelId="{9CB9E9AF-B405-4AD4-8B85-62AFB6ABF775}" type="presParOf" srcId="{A99C4207-A6F8-4232-9397-5CFE732B12B0}" destId="{D6290D8F-1849-4DE4-9E60-735A6CACEE31}" srcOrd="0" destOrd="0" presId="urn:microsoft.com/office/officeart/2018/5/layout/IconCircleLabelList"/>
    <dgm:cxn modelId="{BF72B003-0AA4-4493-B2EE-FBD5550A18DF}" type="presParOf" srcId="{A99C4207-A6F8-4232-9397-5CFE732B12B0}" destId="{0B777F8D-3E92-4013-9212-A4D6FDCB023A}" srcOrd="1" destOrd="0" presId="urn:microsoft.com/office/officeart/2018/5/layout/IconCircleLabelList"/>
    <dgm:cxn modelId="{3EA8117B-38AE-4A94-9454-D939D5BA35A9}" type="presParOf" srcId="{A99C4207-A6F8-4232-9397-5CFE732B12B0}" destId="{46482B30-A496-4D7A-ACFA-B97909E061D9}" srcOrd="2" destOrd="0" presId="urn:microsoft.com/office/officeart/2018/5/layout/IconCircleLabelList"/>
    <dgm:cxn modelId="{A7C2109A-F71A-4C4D-840D-FD77A50A6452}" type="presParOf" srcId="{A99C4207-A6F8-4232-9397-5CFE732B12B0}" destId="{B24ED4A2-54FC-4CF6-8828-C56C10830555}" srcOrd="3" destOrd="0" presId="urn:microsoft.com/office/officeart/2018/5/layout/IconCircleLabelList"/>
    <dgm:cxn modelId="{94FDAC8F-144A-4F96-8ACE-65A248216FF5}" type="presParOf" srcId="{59353602-0BE8-4FC7-8F02-35FAA2B990AC}" destId="{06690120-C52B-47AE-848B-FDD14672D267}" srcOrd="1" destOrd="0" presId="urn:microsoft.com/office/officeart/2018/5/layout/IconCircleLabelList"/>
    <dgm:cxn modelId="{FBA72CB1-B266-469C-9201-11FBD078F4B8}" type="presParOf" srcId="{59353602-0BE8-4FC7-8F02-35FAA2B990AC}" destId="{3400BC18-9488-4BCD-9BF3-F53876F9B792}" srcOrd="2" destOrd="0" presId="urn:microsoft.com/office/officeart/2018/5/layout/IconCircleLabelList"/>
    <dgm:cxn modelId="{F2E9E935-AB10-418F-82E0-E025CB0E4F1F}" type="presParOf" srcId="{3400BC18-9488-4BCD-9BF3-F53876F9B792}" destId="{53DDD638-4E3E-494B-A3F1-9B09C2258F3C}" srcOrd="0" destOrd="0" presId="urn:microsoft.com/office/officeart/2018/5/layout/IconCircleLabelList"/>
    <dgm:cxn modelId="{C8E4E7FE-CF39-48CB-B824-546EB7B4C662}" type="presParOf" srcId="{3400BC18-9488-4BCD-9BF3-F53876F9B792}" destId="{4E87A2F8-F31D-43CF-A8ED-AB6502615977}" srcOrd="1" destOrd="0" presId="urn:microsoft.com/office/officeart/2018/5/layout/IconCircleLabelList"/>
    <dgm:cxn modelId="{2578AFB1-8A23-4200-8C4E-1E3DA998EDE3}" type="presParOf" srcId="{3400BC18-9488-4BCD-9BF3-F53876F9B792}" destId="{4B63C089-03ED-4872-87C0-2D375EA2A19C}" srcOrd="2" destOrd="0" presId="urn:microsoft.com/office/officeart/2018/5/layout/IconCircleLabelList"/>
    <dgm:cxn modelId="{0886AA77-D993-4605-B0E7-FEA7FF7F61BD}" type="presParOf" srcId="{3400BC18-9488-4BCD-9BF3-F53876F9B792}" destId="{A3B895E3-6756-4C7A-9AA8-8E610F586972}" srcOrd="3" destOrd="0" presId="urn:microsoft.com/office/officeart/2018/5/layout/IconCircleLabelList"/>
    <dgm:cxn modelId="{836F53F8-2962-4502-AEDA-3227D08E8769}" type="presParOf" srcId="{59353602-0BE8-4FC7-8F02-35FAA2B990AC}" destId="{E2043D4E-2E54-486C-9DF9-63F07F50D2D1}" srcOrd="3" destOrd="0" presId="urn:microsoft.com/office/officeart/2018/5/layout/IconCircleLabelList"/>
    <dgm:cxn modelId="{DC0562A3-DF2B-48DF-A2B6-FF73041D473F}" type="presParOf" srcId="{59353602-0BE8-4FC7-8F02-35FAA2B990AC}" destId="{7731E67B-8AF9-47DB-8C12-66924D4D1ECB}" srcOrd="4" destOrd="0" presId="urn:microsoft.com/office/officeart/2018/5/layout/IconCircleLabelList"/>
    <dgm:cxn modelId="{40B92760-9726-47C8-A470-861D83C90A46}" type="presParOf" srcId="{7731E67B-8AF9-47DB-8C12-66924D4D1ECB}" destId="{AEAAA01D-BFB6-4A81-8373-4BE82F393A5F}" srcOrd="0" destOrd="0" presId="urn:microsoft.com/office/officeart/2018/5/layout/IconCircleLabelList"/>
    <dgm:cxn modelId="{F36FB8F8-2D65-4E1B-826B-72EC4FF7CBF9}" type="presParOf" srcId="{7731E67B-8AF9-47DB-8C12-66924D4D1ECB}" destId="{B4BDF088-C451-4258-AE09-704EA8F3ED22}" srcOrd="1" destOrd="0" presId="urn:microsoft.com/office/officeart/2018/5/layout/IconCircleLabelList"/>
    <dgm:cxn modelId="{31025365-FE41-4AD7-8FAE-D56BB17965FB}" type="presParOf" srcId="{7731E67B-8AF9-47DB-8C12-66924D4D1ECB}" destId="{E285B6EF-5A4B-496D-BBB4-9F37BD966E9E}" srcOrd="2" destOrd="0" presId="urn:microsoft.com/office/officeart/2018/5/layout/IconCircleLabelList"/>
    <dgm:cxn modelId="{33B8DBDE-9D08-4A00-9922-93EB1321F281}" type="presParOf" srcId="{7731E67B-8AF9-47DB-8C12-66924D4D1ECB}" destId="{64E38566-7C26-4450-9914-2826296F0577}" srcOrd="3" destOrd="0" presId="urn:microsoft.com/office/officeart/2018/5/layout/IconCircleLabelList"/>
    <dgm:cxn modelId="{3F8B2367-B0B9-4D32-BB9E-25BCBDC6F334}" type="presParOf" srcId="{59353602-0BE8-4FC7-8F02-35FAA2B990AC}" destId="{4052D484-C7E7-4A63-8635-AF972203C223}" srcOrd="5" destOrd="0" presId="urn:microsoft.com/office/officeart/2018/5/layout/IconCircleLabelList"/>
    <dgm:cxn modelId="{F045E1D3-7540-4BFB-9D71-B2796071B56E}" type="presParOf" srcId="{59353602-0BE8-4FC7-8F02-35FAA2B990AC}" destId="{F667AC63-924F-43D9-9115-257EC20D47E8}" srcOrd="6" destOrd="0" presId="urn:microsoft.com/office/officeart/2018/5/layout/IconCircleLabelList"/>
    <dgm:cxn modelId="{6E9DE81C-745F-48AC-BA29-2B5E3943DE8A}" type="presParOf" srcId="{F667AC63-924F-43D9-9115-257EC20D47E8}" destId="{E4CE7C1A-87C7-4213-B321-5F7389FA7EE4}" srcOrd="0" destOrd="0" presId="urn:microsoft.com/office/officeart/2018/5/layout/IconCircleLabelList"/>
    <dgm:cxn modelId="{2DFCF901-858C-484F-8618-AD32433AD0FC}" type="presParOf" srcId="{F667AC63-924F-43D9-9115-257EC20D47E8}" destId="{B9406B64-EB1F-4B53-AC39-9326AC545C62}" srcOrd="1" destOrd="0" presId="urn:microsoft.com/office/officeart/2018/5/layout/IconCircleLabelList"/>
    <dgm:cxn modelId="{D781AFA3-BA6F-4BF6-A90E-66B9247D2936}" type="presParOf" srcId="{F667AC63-924F-43D9-9115-257EC20D47E8}" destId="{E8918482-32DA-4D12-AE0C-9474F6A27604}" srcOrd="2" destOrd="0" presId="urn:microsoft.com/office/officeart/2018/5/layout/IconCircleLabelList"/>
    <dgm:cxn modelId="{EAF9D912-CF6C-4E41-B46A-2E3D131A3572}" type="presParOf" srcId="{F667AC63-924F-43D9-9115-257EC20D47E8}" destId="{167C4F3C-FC1F-46E1-B318-32A14A294F09}" srcOrd="3" destOrd="0" presId="urn:microsoft.com/office/officeart/2018/5/layout/IconCircleLabelList"/>
    <dgm:cxn modelId="{F32AEF1F-B64D-4698-8DBB-F345601E6AB7}" type="presParOf" srcId="{59353602-0BE8-4FC7-8F02-35FAA2B990AC}" destId="{7CE08AA8-D8A5-40BE-8582-0764E5344092}" srcOrd="7" destOrd="0" presId="urn:microsoft.com/office/officeart/2018/5/layout/IconCircleLabelList"/>
    <dgm:cxn modelId="{1D188441-9470-48B9-86CB-55382AC06DD4}" type="presParOf" srcId="{59353602-0BE8-4FC7-8F02-35FAA2B990AC}" destId="{12608610-A1F9-4855-B496-C8D27E396787}" srcOrd="8" destOrd="0" presId="urn:microsoft.com/office/officeart/2018/5/layout/IconCircleLabelList"/>
    <dgm:cxn modelId="{A75D9432-1E6F-4135-9C72-78B3AFDB5E7A}" type="presParOf" srcId="{12608610-A1F9-4855-B496-C8D27E396787}" destId="{43B8239C-E0A8-4079-A344-7440AC995905}" srcOrd="0" destOrd="0" presId="urn:microsoft.com/office/officeart/2018/5/layout/IconCircleLabelList"/>
    <dgm:cxn modelId="{DB472D3C-2B69-4910-BBB0-580E0C378F65}" type="presParOf" srcId="{12608610-A1F9-4855-B496-C8D27E396787}" destId="{A3967FBD-D033-4B79-82FF-866B96629A50}" srcOrd="1" destOrd="0" presId="urn:microsoft.com/office/officeart/2018/5/layout/IconCircleLabelList"/>
    <dgm:cxn modelId="{169CBF60-9D36-4AD4-898A-2243811F5074}" type="presParOf" srcId="{12608610-A1F9-4855-B496-C8D27E396787}" destId="{E3DD8853-F247-40A7-A951-EF91DD673762}" srcOrd="2" destOrd="0" presId="urn:microsoft.com/office/officeart/2018/5/layout/IconCircleLabelList"/>
    <dgm:cxn modelId="{DA0B710C-025F-40FC-90AA-A7F841101BCB}" type="presParOf" srcId="{12608610-A1F9-4855-B496-C8D27E396787}" destId="{A13C2E40-9A5A-4228-A581-D09A650487D4}" srcOrd="3" destOrd="0" presId="urn:microsoft.com/office/officeart/2018/5/layout/IconCircleLabelList"/>
    <dgm:cxn modelId="{EEE3A6BD-4718-4527-B09A-ACCC2641A29F}" type="presParOf" srcId="{59353602-0BE8-4FC7-8F02-35FAA2B990AC}" destId="{8ECCF7FC-3D53-4EE9-8525-C61C649B97F4}" srcOrd="9" destOrd="0" presId="urn:microsoft.com/office/officeart/2018/5/layout/IconCircleLabelList"/>
    <dgm:cxn modelId="{AE0F33C3-9C8E-4B94-9940-D5CFF1192673}" type="presParOf" srcId="{59353602-0BE8-4FC7-8F02-35FAA2B990AC}" destId="{62893311-5182-4DEA-A806-D27979B1256C}" srcOrd="10" destOrd="0" presId="urn:microsoft.com/office/officeart/2018/5/layout/IconCircleLabelList"/>
    <dgm:cxn modelId="{03A86AA4-C124-4541-B5CA-00C3BA589B00}" type="presParOf" srcId="{62893311-5182-4DEA-A806-D27979B1256C}" destId="{0B7497B2-2418-49D5-8B54-89D71D5B0AD1}" srcOrd="0" destOrd="0" presId="urn:microsoft.com/office/officeart/2018/5/layout/IconCircleLabelList"/>
    <dgm:cxn modelId="{C811E523-2051-4723-9926-B5ABAA066FD2}" type="presParOf" srcId="{62893311-5182-4DEA-A806-D27979B1256C}" destId="{DC3E0835-0E84-437B-8669-B90FDFC15405}" srcOrd="1" destOrd="0" presId="urn:microsoft.com/office/officeart/2018/5/layout/IconCircleLabelList"/>
    <dgm:cxn modelId="{104E8E2D-B8EB-4917-9BB0-35E2CE60D493}" type="presParOf" srcId="{62893311-5182-4DEA-A806-D27979B1256C}" destId="{11B78AE9-8F5A-47AF-AD9B-12EF4DD877A6}" srcOrd="2" destOrd="0" presId="urn:microsoft.com/office/officeart/2018/5/layout/IconCircleLabelList"/>
    <dgm:cxn modelId="{70B8CE8F-2A1D-4B00-A1DF-AFF804AD87CC}" type="presParOf" srcId="{62893311-5182-4DEA-A806-D27979B1256C}" destId="{9878E572-A286-4E50-896E-7FEC14FD0162}" srcOrd="3" destOrd="0" presId="urn:microsoft.com/office/officeart/2018/5/layout/IconCircleLabelList"/>
    <dgm:cxn modelId="{5E06F19B-3FBE-4B7E-88A8-EA456E2686A7}" type="presParOf" srcId="{59353602-0BE8-4FC7-8F02-35FAA2B990AC}" destId="{3C9C2E3C-EE4C-4CCB-A54D-F9548813C42D}" srcOrd="11" destOrd="0" presId="urn:microsoft.com/office/officeart/2018/5/layout/IconCircleLabelList"/>
    <dgm:cxn modelId="{FF5EA86E-B233-43C6-A959-2540E699BF5F}" type="presParOf" srcId="{59353602-0BE8-4FC7-8F02-35FAA2B990AC}" destId="{0B4298D7-DF8D-45FD-BCC0-76EDA3C8CD82}" srcOrd="12" destOrd="0" presId="urn:microsoft.com/office/officeart/2018/5/layout/IconCircleLabelList"/>
    <dgm:cxn modelId="{F11339FC-D045-4957-BD8C-446BA6336B69}" type="presParOf" srcId="{0B4298D7-DF8D-45FD-BCC0-76EDA3C8CD82}" destId="{8E56938D-F04B-4683-BBD4-AD972FE4FD30}" srcOrd="0" destOrd="0" presId="urn:microsoft.com/office/officeart/2018/5/layout/IconCircleLabelList"/>
    <dgm:cxn modelId="{23D42AD1-0734-44AF-926E-A58B9DCFF91A}" type="presParOf" srcId="{0B4298D7-DF8D-45FD-BCC0-76EDA3C8CD82}" destId="{75C5DD75-3D73-4569-A281-F7C579610107}" srcOrd="1" destOrd="0" presId="urn:microsoft.com/office/officeart/2018/5/layout/IconCircleLabelList"/>
    <dgm:cxn modelId="{91516CDD-6656-4345-AB74-002D45852E6C}" type="presParOf" srcId="{0B4298D7-DF8D-45FD-BCC0-76EDA3C8CD82}" destId="{2C6BA1BB-0C90-4B23-84ED-0ABD99B65F39}" srcOrd="2" destOrd="0" presId="urn:microsoft.com/office/officeart/2018/5/layout/IconCircleLabelList"/>
    <dgm:cxn modelId="{5073C076-A0B9-4423-B3AE-329570D7F8A6}" type="presParOf" srcId="{0B4298D7-DF8D-45FD-BCC0-76EDA3C8CD82}" destId="{DB516FE1-09B3-4692-9A39-810249061EAF}"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B08897-E314-4B00-BC0F-9D4766CD15A1}" type="doc">
      <dgm:prSet loTypeId="urn:microsoft.com/office/officeart/2018/2/layout/IconLabelDescriptionList" loCatId="icon" qsTypeId="urn:microsoft.com/office/officeart/2005/8/quickstyle/simple1#2" qsCatId="simple" csTypeId="urn:microsoft.com/office/officeart/2018/5/colors/Iconchunking_neutralbg_accent1_2" csCatId="accent1" phldr="1"/>
      <dgm:spPr/>
      <dgm:t>
        <a:bodyPr/>
        <a:lstStyle/>
        <a:p>
          <a:endParaRPr lang="en-US"/>
        </a:p>
      </dgm:t>
    </dgm:pt>
    <dgm:pt modelId="{44DB82DC-A980-4607-811B-8DCBBDFC9F60}">
      <dgm:prSet/>
      <dgm:spPr/>
      <dgm:t>
        <a:bodyPr/>
        <a:lstStyle/>
        <a:p>
          <a:pPr>
            <a:lnSpc>
              <a:spcPct val="100000"/>
            </a:lnSpc>
            <a:defRPr b="1"/>
          </a:pPr>
          <a:r>
            <a:rPr lang="en-US" b="0" i="0"/>
            <a:t>Mandatory Insurance Documents</a:t>
          </a:r>
          <a:endParaRPr lang="en-US"/>
        </a:p>
      </dgm:t>
    </dgm:pt>
    <dgm:pt modelId="{4E631138-D04C-417B-ABCF-9FAB1761E58F}" type="parTrans" cxnId="{DC06C57E-CB1B-47EF-83FF-1701B56D3BB9}">
      <dgm:prSet/>
      <dgm:spPr/>
      <dgm:t>
        <a:bodyPr/>
        <a:lstStyle/>
        <a:p>
          <a:endParaRPr lang="en-US"/>
        </a:p>
      </dgm:t>
    </dgm:pt>
    <dgm:pt modelId="{41DBC699-B64E-47A0-A99C-9A477DA703C1}" type="sibTrans" cxnId="{DC06C57E-CB1B-47EF-83FF-1701B56D3BB9}">
      <dgm:prSet/>
      <dgm:spPr/>
      <dgm:t>
        <a:bodyPr/>
        <a:lstStyle/>
        <a:p>
          <a:endParaRPr lang="en-US"/>
        </a:p>
      </dgm:t>
    </dgm:pt>
    <dgm:pt modelId="{39952EE4-426C-4EEC-996C-3A81E6BFCD96}">
      <dgm:prSet/>
      <dgm:spPr/>
      <dgm:t>
        <a:bodyPr/>
        <a:lstStyle/>
        <a:p>
          <a:pPr>
            <a:lnSpc>
              <a:spcPct val="100000"/>
            </a:lnSpc>
          </a:pPr>
          <a:r>
            <a:rPr lang="en-US" b="0" i="0"/>
            <a:t>Certificate of Liability Insurance with coverage of at least $1,000,000.00.</a:t>
          </a:r>
          <a:endParaRPr lang="en-US"/>
        </a:p>
      </dgm:t>
    </dgm:pt>
    <dgm:pt modelId="{4F70B7B7-7826-4A69-B970-CE843606B25E}" type="parTrans" cxnId="{04EB721D-4160-4341-9CE3-37C30FF0A33F}">
      <dgm:prSet/>
      <dgm:spPr/>
      <dgm:t>
        <a:bodyPr/>
        <a:lstStyle/>
        <a:p>
          <a:endParaRPr lang="en-US"/>
        </a:p>
      </dgm:t>
    </dgm:pt>
    <dgm:pt modelId="{BC9A6940-711A-4D2C-B1A6-F7F39403385F}" type="sibTrans" cxnId="{04EB721D-4160-4341-9CE3-37C30FF0A33F}">
      <dgm:prSet/>
      <dgm:spPr/>
      <dgm:t>
        <a:bodyPr/>
        <a:lstStyle/>
        <a:p>
          <a:endParaRPr lang="en-US"/>
        </a:p>
      </dgm:t>
    </dgm:pt>
    <dgm:pt modelId="{272E6235-64A0-4CAC-AF87-D3B3BADA9826}">
      <dgm:prSet/>
      <dgm:spPr/>
      <dgm:t>
        <a:bodyPr/>
        <a:lstStyle/>
        <a:p>
          <a:pPr>
            <a:lnSpc>
              <a:spcPct val="100000"/>
            </a:lnSpc>
          </a:pPr>
          <a:r>
            <a:rPr lang="en-US" b="0" i="0"/>
            <a:t>Workers’ Compensation Liability Insurance evidence.</a:t>
          </a:r>
          <a:endParaRPr lang="en-US"/>
        </a:p>
      </dgm:t>
    </dgm:pt>
    <dgm:pt modelId="{0D1B3E21-18CA-4466-AA3B-E63CE950E235}" type="parTrans" cxnId="{4FC65E0C-6B2E-45EF-B2EF-F819D1353FBE}">
      <dgm:prSet/>
      <dgm:spPr/>
      <dgm:t>
        <a:bodyPr/>
        <a:lstStyle/>
        <a:p>
          <a:endParaRPr lang="en-US"/>
        </a:p>
      </dgm:t>
    </dgm:pt>
    <dgm:pt modelId="{DB29E4CA-0DA8-47C3-9D48-36BDC463AA99}" type="sibTrans" cxnId="{4FC65E0C-6B2E-45EF-B2EF-F819D1353FBE}">
      <dgm:prSet/>
      <dgm:spPr/>
      <dgm:t>
        <a:bodyPr/>
        <a:lstStyle/>
        <a:p>
          <a:endParaRPr lang="en-US"/>
        </a:p>
      </dgm:t>
    </dgm:pt>
    <dgm:pt modelId="{E037EF05-7E1D-4BA8-B1E3-504962A04367}">
      <dgm:prSet/>
      <dgm:spPr/>
      <dgm:t>
        <a:bodyPr/>
        <a:lstStyle/>
        <a:p>
          <a:pPr>
            <a:lnSpc>
              <a:spcPct val="100000"/>
            </a:lnSpc>
          </a:pPr>
          <a:r>
            <a:rPr lang="en-US" b="0" i="0"/>
            <a:t>Automobile Liability Insurance proof, including coverage for non-owned vehicles, with a minimum of $1,000,000.00 per occurrence for individuals performing services under this contract.</a:t>
          </a:r>
          <a:endParaRPr lang="en-US"/>
        </a:p>
      </dgm:t>
    </dgm:pt>
    <dgm:pt modelId="{A08BF902-E8DA-4621-9120-23F17FC3818F}" type="parTrans" cxnId="{3466ED2F-04E3-4E77-B4F3-F64F9EAFD745}">
      <dgm:prSet/>
      <dgm:spPr/>
      <dgm:t>
        <a:bodyPr/>
        <a:lstStyle/>
        <a:p>
          <a:endParaRPr lang="en-US"/>
        </a:p>
      </dgm:t>
    </dgm:pt>
    <dgm:pt modelId="{DE781A98-F77C-4C9F-B988-412DBF399D5B}" type="sibTrans" cxnId="{3466ED2F-04E3-4E77-B4F3-F64F9EAFD745}">
      <dgm:prSet/>
      <dgm:spPr/>
      <dgm:t>
        <a:bodyPr/>
        <a:lstStyle/>
        <a:p>
          <a:endParaRPr lang="en-US"/>
        </a:p>
      </dgm:t>
    </dgm:pt>
    <dgm:pt modelId="{86269F89-A899-4E41-821E-541559322226}">
      <dgm:prSet/>
      <dgm:spPr/>
      <dgm:t>
        <a:bodyPr/>
        <a:lstStyle/>
        <a:p>
          <a:pPr>
            <a:lnSpc>
              <a:spcPct val="100000"/>
            </a:lnSpc>
          </a:pPr>
          <a:r>
            <a:rPr lang="en-US" b="0" i="0"/>
            <a:t>Professional Liability Insurance proof.</a:t>
          </a:r>
          <a:endParaRPr lang="en-US"/>
        </a:p>
      </dgm:t>
    </dgm:pt>
    <dgm:pt modelId="{F74CCAC1-8BAF-4E60-8533-59C1F2F8ED9D}" type="parTrans" cxnId="{58CCB2C9-E306-4AC3-B4F1-DE6CD4021B94}">
      <dgm:prSet/>
      <dgm:spPr/>
      <dgm:t>
        <a:bodyPr/>
        <a:lstStyle/>
        <a:p>
          <a:endParaRPr lang="en-US"/>
        </a:p>
      </dgm:t>
    </dgm:pt>
    <dgm:pt modelId="{D31C9C13-67F6-4DEF-A6E1-04488B3D3732}" type="sibTrans" cxnId="{58CCB2C9-E306-4AC3-B4F1-DE6CD4021B94}">
      <dgm:prSet/>
      <dgm:spPr/>
      <dgm:t>
        <a:bodyPr/>
        <a:lstStyle/>
        <a:p>
          <a:endParaRPr lang="en-US"/>
        </a:p>
      </dgm:t>
    </dgm:pt>
    <dgm:pt modelId="{88C972EC-26FF-45DB-ACCF-DE08F1646CD8}">
      <dgm:prSet/>
      <dgm:spPr/>
      <dgm:t>
        <a:bodyPr/>
        <a:lstStyle/>
        <a:p>
          <a:pPr>
            <a:lnSpc>
              <a:spcPct val="100000"/>
            </a:lnSpc>
            <a:defRPr b="1"/>
          </a:pPr>
          <a:r>
            <a:rPr lang="en-US" b="0" i="0"/>
            <a:t>Compliance and Exceptions</a:t>
          </a:r>
          <a:endParaRPr lang="en-US"/>
        </a:p>
      </dgm:t>
    </dgm:pt>
    <dgm:pt modelId="{050AC79E-0E62-448C-9518-29B27989F916}" type="parTrans" cxnId="{A4AA7E97-6947-449D-BFB6-C5F131686209}">
      <dgm:prSet/>
      <dgm:spPr/>
      <dgm:t>
        <a:bodyPr/>
        <a:lstStyle/>
        <a:p>
          <a:endParaRPr lang="en-US"/>
        </a:p>
      </dgm:t>
    </dgm:pt>
    <dgm:pt modelId="{A2594D7C-9A2F-4966-A49C-7846A283C71B}" type="sibTrans" cxnId="{A4AA7E97-6947-449D-BFB6-C5F131686209}">
      <dgm:prSet/>
      <dgm:spPr/>
      <dgm:t>
        <a:bodyPr/>
        <a:lstStyle/>
        <a:p>
          <a:endParaRPr lang="en-US"/>
        </a:p>
      </dgm:t>
    </dgm:pt>
    <dgm:pt modelId="{34C7ED8C-8FC7-4FB5-BF37-CF7A59768B15}">
      <dgm:prSet/>
      <dgm:spPr/>
      <dgm:t>
        <a:bodyPr/>
        <a:lstStyle/>
        <a:p>
          <a:pPr>
            <a:lnSpc>
              <a:spcPct val="100000"/>
            </a:lnSpc>
          </a:pPr>
          <a:r>
            <a:rPr lang="en-US" b="0" i="0"/>
            <a:t>Proposers unable to furnish any of the required insurance certificates or proofs at the time of proposal submission must provide a comprehensive written rationale for such non-compliance.</a:t>
          </a:r>
          <a:endParaRPr lang="en-US"/>
        </a:p>
      </dgm:t>
    </dgm:pt>
    <dgm:pt modelId="{CD48C3D2-28F4-41DF-AB99-F369684AF785}" type="parTrans" cxnId="{69B49BAC-4420-4E5E-A9A7-E0D45E691D04}">
      <dgm:prSet/>
      <dgm:spPr/>
      <dgm:t>
        <a:bodyPr/>
        <a:lstStyle/>
        <a:p>
          <a:endParaRPr lang="en-US"/>
        </a:p>
      </dgm:t>
    </dgm:pt>
    <dgm:pt modelId="{906B940D-F837-4D69-B9DF-9C4561568929}" type="sibTrans" cxnId="{69B49BAC-4420-4E5E-A9A7-E0D45E691D04}">
      <dgm:prSet/>
      <dgm:spPr/>
      <dgm:t>
        <a:bodyPr/>
        <a:lstStyle/>
        <a:p>
          <a:endParaRPr lang="en-US"/>
        </a:p>
      </dgm:t>
    </dgm:pt>
    <dgm:pt modelId="{65243A0A-B168-420F-89EC-2103CADD543C}">
      <dgm:prSet/>
      <dgm:spPr/>
      <dgm:t>
        <a:bodyPr/>
        <a:lstStyle/>
        <a:p>
          <a:pPr>
            <a:lnSpc>
              <a:spcPct val="100000"/>
            </a:lnSpc>
          </a:pPr>
          <a:r>
            <a:rPr lang="en-US" b="0" i="0"/>
            <a:t>Covered California reserves the right to consider accepting proposals lacking the specified insurance documents, contingent upon the proposer’s valid explanation for the omission and a commitment to furnish the requisite certificates prior to the finalization of the contract.</a:t>
          </a:r>
          <a:endParaRPr lang="en-US"/>
        </a:p>
      </dgm:t>
    </dgm:pt>
    <dgm:pt modelId="{69BE7774-867E-44C3-9CFC-A0812701A355}" type="parTrans" cxnId="{C015CD7F-4C3F-4FBF-AFF2-A088055687D7}">
      <dgm:prSet/>
      <dgm:spPr/>
      <dgm:t>
        <a:bodyPr/>
        <a:lstStyle/>
        <a:p>
          <a:endParaRPr lang="en-US"/>
        </a:p>
      </dgm:t>
    </dgm:pt>
    <dgm:pt modelId="{7571510A-F97B-4946-B73A-B3A434AABA27}" type="sibTrans" cxnId="{C015CD7F-4C3F-4FBF-AFF2-A088055687D7}">
      <dgm:prSet/>
      <dgm:spPr/>
      <dgm:t>
        <a:bodyPr/>
        <a:lstStyle/>
        <a:p>
          <a:endParaRPr lang="en-US"/>
        </a:p>
      </dgm:t>
    </dgm:pt>
    <dgm:pt modelId="{C646B6C5-8C55-4FBC-8D20-5BB7A15994DD}">
      <dgm:prSet/>
      <dgm:spPr/>
      <dgm:t>
        <a:bodyPr/>
        <a:lstStyle/>
        <a:p>
          <a:pPr>
            <a:lnSpc>
              <a:spcPct val="100000"/>
            </a:lnSpc>
          </a:pPr>
          <a:r>
            <a:rPr lang="en-US" b="0" i="0"/>
            <a:t>A contract will not be executed without the acquisition of the essential insurance certificates. Failure to provide the necessary documents before contract execution will lead to the contract being awarded to the next highest-scored proposer.</a:t>
          </a:r>
          <a:endParaRPr lang="en-US"/>
        </a:p>
      </dgm:t>
    </dgm:pt>
    <dgm:pt modelId="{D9995C70-7480-4AC6-98C0-7EA269C79D5D}" type="parTrans" cxnId="{506A599F-3AE0-4C52-A863-19D5D5DEF803}">
      <dgm:prSet/>
      <dgm:spPr/>
      <dgm:t>
        <a:bodyPr/>
        <a:lstStyle/>
        <a:p>
          <a:endParaRPr lang="en-US"/>
        </a:p>
      </dgm:t>
    </dgm:pt>
    <dgm:pt modelId="{35FE5E7E-670A-4DC4-A6AF-3A3B1159F812}" type="sibTrans" cxnId="{506A599F-3AE0-4C52-A863-19D5D5DEF803}">
      <dgm:prSet/>
      <dgm:spPr/>
      <dgm:t>
        <a:bodyPr/>
        <a:lstStyle/>
        <a:p>
          <a:endParaRPr lang="en-US"/>
        </a:p>
      </dgm:t>
    </dgm:pt>
    <dgm:pt modelId="{4BEF403B-B5CA-410B-B629-042C9056E027}">
      <dgm:prSet/>
      <dgm:spPr/>
      <dgm:t>
        <a:bodyPr/>
        <a:lstStyle/>
        <a:p>
          <a:pPr>
            <a:lnSpc>
              <a:spcPct val="100000"/>
            </a:lnSpc>
            <a:defRPr b="1"/>
          </a:pPr>
          <a:r>
            <a:rPr lang="en-US" b="0" i="0"/>
            <a:t>Corporate Proposer Requirements</a:t>
          </a:r>
          <a:endParaRPr lang="en-US"/>
        </a:p>
      </dgm:t>
    </dgm:pt>
    <dgm:pt modelId="{50015D83-96FA-4D61-BAD6-8D37CB5C45D0}" type="parTrans" cxnId="{B946954D-008D-4040-A527-E65B723205B0}">
      <dgm:prSet/>
      <dgm:spPr/>
      <dgm:t>
        <a:bodyPr/>
        <a:lstStyle/>
        <a:p>
          <a:endParaRPr lang="en-US"/>
        </a:p>
      </dgm:t>
    </dgm:pt>
    <dgm:pt modelId="{34A74004-676B-4B84-A6B2-9FBC96683A6A}" type="sibTrans" cxnId="{B946954D-008D-4040-A527-E65B723205B0}">
      <dgm:prSet/>
      <dgm:spPr/>
      <dgm:t>
        <a:bodyPr/>
        <a:lstStyle/>
        <a:p>
          <a:endParaRPr lang="en-US"/>
        </a:p>
      </dgm:t>
    </dgm:pt>
    <dgm:pt modelId="{F5AC985B-B046-475B-9979-1EE57A7BFF66}">
      <dgm:prSet/>
      <dgm:spPr/>
      <dgm:t>
        <a:bodyPr/>
        <a:lstStyle/>
        <a:p>
          <a:pPr>
            <a:lnSpc>
              <a:spcPct val="100000"/>
            </a:lnSpc>
          </a:pPr>
          <a:r>
            <a:rPr lang="en-US" b="0" i="0"/>
            <a:t>Incorporated proposer organizations must demonstrate their Active status with the California Secretary of State (SOS) by providing either: a. A current Certificate of Status issued by the SOS. b. A copy of the proposer’s Entity Detail page from the SOS’s Business Search website.</a:t>
          </a:r>
          <a:endParaRPr lang="en-US"/>
        </a:p>
      </dgm:t>
    </dgm:pt>
    <dgm:pt modelId="{23273F01-1867-43F5-9480-043BADD897BD}" type="parTrans" cxnId="{3882D389-049D-410F-A52A-B46CCB44B56E}">
      <dgm:prSet/>
      <dgm:spPr/>
      <dgm:t>
        <a:bodyPr/>
        <a:lstStyle/>
        <a:p>
          <a:endParaRPr lang="en-US"/>
        </a:p>
      </dgm:t>
    </dgm:pt>
    <dgm:pt modelId="{1E9D390C-56A7-4809-9D40-93E82BFABCFB}" type="sibTrans" cxnId="{3882D389-049D-410F-A52A-B46CCB44B56E}">
      <dgm:prSet/>
      <dgm:spPr/>
      <dgm:t>
        <a:bodyPr/>
        <a:lstStyle/>
        <a:p>
          <a:endParaRPr lang="en-US"/>
        </a:p>
      </dgm:t>
    </dgm:pt>
    <dgm:pt modelId="{9514AF9F-FCBC-41E1-A360-A08288EBC353}" type="pres">
      <dgm:prSet presAssocID="{76B08897-E314-4B00-BC0F-9D4766CD15A1}" presName="root" presStyleCnt="0">
        <dgm:presLayoutVars>
          <dgm:dir/>
          <dgm:resizeHandles val="exact"/>
        </dgm:presLayoutVars>
      </dgm:prSet>
      <dgm:spPr/>
    </dgm:pt>
    <dgm:pt modelId="{2AB331AB-80D2-4CCA-9E27-E187E036A001}" type="pres">
      <dgm:prSet presAssocID="{44DB82DC-A980-4607-811B-8DCBBDFC9F60}" presName="compNode" presStyleCnt="0"/>
      <dgm:spPr/>
    </dgm:pt>
    <dgm:pt modelId="{A26AC491-93C5-4FE2-A888-6725E59AEB64}" type="pres">
      <dgm:prSet presAssocID="{44DB82DC-A980-4607-811B-8DCBBDFC9F6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ar"/>
        </a:ext>
      </dgm:extLst>
    </dgm:pt>
    <dgm:pt modelId="{97499A06-6C21-4EB8-83BF-862229082C02}" type="pres">
      <dgm:prSet presAssocID="{44DB82DC-A980-4607-811B-8DCBBDFC9F60}" presName="iconSpace" presStyleCnt="0"/>
      <dgm:spPr/>
    </dgm:pt>
    <dgm:pt modelId="{6F98A2FC-F28E-4D30-9898-E88494B76D96}" type="pres">
      <dgm:prSet presAssocID="{44DB82DC-A980-4607-811B-8DCBBDFC9F60}" presName="parTx" presStyleLbl="revTx" presStyleIdx="0" presStyleCnt="6">
        <dgm:presLayoutVars>
          <dgm:chMax val="0"/>
          <dgm:chPref val="0"/>
        </dgm:presLayoutVars>
      </dgm:prSet>
      <dgm:spPr/>
    </dgm:pt>
    <dgm:pt modelId="{36CF463E-1D86-4FAB-91AB-CF0853ED73E6}" type="pres">
      <dgm:prSet presAssocID="{44DB82DC-A980-4607-811B-8DCBBDFC9F60}" presName="txSpace" presStyleCnt="0"/>
      <dgm:spPr/>
    </dgm:pt>
    <dgm:pt modelId="{3EC071CD-49AB-4639-86EE-B194E518A8E6}" type="pres">
      <dgm:prSet presAssocID="{44DB82DC-A980-4607-811B-8DCBBDFC9F60}" presName="desTx" presStyleLbl="revTx" presStyleIdx="1" presStyleCnt="6">
        <dgm:presLayoutVars/>
      </dgm:prSet>
      <dgm:spPr/>
    </dgm:pt>
    <dgm:pt modelId="{B3F91C17-EF48-41FA-89B0-A8A727F85824}" type="pres">
      <dgm:prSet presAssocID="{41DBC699-B64E-47A0-A99C-9A477DA703C1}" presName="sibTrans" presStyleCnt="0"/>
      <dgm:spPr/>
    </dgm:pt>
    <dgm:pt modelId="{5B1664DB-DCC9-460A-9034-4765F7078FBE}" type="pres">
      <dgm:prSet presAssocID="{88C972EC-26FF-45DB-ACCF-DE08F1646CD8}" presName="compNode" presStyleCnt="0"/>
      <dgm:spPr/>
    </dgm:pt>
    <dgm:pt modelId="{D9B738A1-E695-47C0-90D4-C9A1AAA44AEE}" type="pres">
      <dgm:prSet presAssocID="{88C972EC-26FF-45DB-ACCF-DE08F1646CD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49FD7AB6-685C-4672-BB24-827E6552F886}" type="pres">
      <dgm:prSet presAssocID="{88C972EC-26FF-45DB-ACCF-DE08F1646CD8}" presName="iconSpace" presStyleCnt="0"/>
      <dgm:spPr/>
    </dgm:pt>
    <dgm:pt modelId="{50A79F8F-BA5C-4469-8BF2-AC57665800A6}" type="pres">
      <dgm:prSet presAssocID="{88C972EC-26FF-45DB-ACCF-DE08F1646CD8}" presName="parTx" presStyleLbl="revTx" presStyleIdx="2" presStyleCnt="6">
        <dgm:presLayoutVars>
          <dgm:chMax val="0"/>
          <dgm:chPref val="0"/>
        </dgm:presLayoutVars>
      </dgm:prSet>
      <dgm:spPr/>
    </dgm:pt>
    <dgm:pt modelId="{1306908A-89B7-46EF-990E-C327DF662E77}" type="pres">
      <dgm:prSet presAssocID="{88C972EC-26FF-45DB-ACCF-DE08F1646CD8}" presName="txSpace" presStyleCnt="0"/>
      <dgm:spPr/>
    </dgm:pt>
    <dgm:pt modelId="{5D86B152-A191-4153-8C2E-37EC85B500DD}" type="pres">
      <dgm:prSet presAssocID="{88C972EC-26FF-45DB-ACCF-DE08F1646CD8}" presName="desTx" presStyleLbl="revTx" presStyleIdx="3" presStyleCnt="6">
        <dgm:presLayoutVars/>
      </dgm:prSet>
      <dgm:spPr/>
    </dgm:pt>
    <dgm:pt modelId="{72FF4AF5-0791-4C62-ACE5-F8F6D69A9DEB}" type="pres">
      <dgm:prSet presAssocID="{A2594D7C-9A2F-4966-A49C-7846A283C71B}" presName="sibTrans" presStyleCnt="0"/>
      <dgm:spPr/>
    </dgm:pt>
    <dgm:pt modelId="{9B56D4B3-7E93-43C7-92FF-85B88197E675}" type="pres">
      <dgm:prSet presAssocID="{4BEF403B-B5CA-410B-B629-042C9056E027}" presName="compNode" presStyleCnt="0"/>
      <dgm:spPr/>
    </dgm:pt>
    <dgm:pt modelId="{97694F52-8FC1-44D2-95F3-7DA1F969ED3D}" type="pres">
      <dgm:prSet presAssocID="{4BEF403B-B5CA-410B-B629-042C9056E027}"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Judge"/>
        </a:ext>
      </dgm:extLst>
    </dgm:pt>
    <dgm:pt modelId="{096110CE-57E2-4488-881B-F980ACFDBDCC}" type="pres">
      <dgm:prSet presAssocID="{4BEF403B-B5CA-410B-B629-042C9056E027}" presName="iconSpace" presStyleCnt="0"/>
      <dgm:spPr/>
    </dgm:pt>
    <dgm:pt modelId="{CD62E3E1-7D70-4E8A-94D4-A06CAE4BDAC7}" type="pres">
      <dgm:prSet presAssocID="{4BEF403B-B5CA-410B-B629-042C9056E027}" presName="parTx" presStyleLbl="revTx" presStyleIdx="4" presStyleCnt="6">
        <dgm:presLayoutVars>
          <dgm:chMax val="0"/>
          <dgm:chPref val="0"/>
        </dgm:presLayoutVars>
      </dgm:prSet>
      <dgm:spPr/>
    </dgm:pt>
    <dgm:pt modelId="{ED1EF8BA-9419-4C20-9C30-C334EC318424}" type="pres">
      <dgm:prSet presAssocID="{4BEF403B-B5CA-410B-B629-042C9056E027}" presName="txSpace" presStyleCnt="0"/>
      <dgm:spPr/>
    </dgm:pt>
    <dgm:pt modelId="{0EB9D811-2E7F-4F92-ADDD-931B5A13E191}" type="pres">
      <dgm:prSet presAssocID="{4BEF403B-B5CA-410B-B629-042C9056E027}" presName="desTx" presStyleLbl="revTx" presStyleIdx="5" presStyleCnt="6">
        <dgm:presLayoutVars/>
      </dgm:prSet>
      <dgm:spPr/>
    </dgm:pt>
  </dgm:ptLst>
  <dgm:cxnLst>
    <dgm:cxn modelId="{4FC65E0C-6B2E-45EF-B2EF-F819D1353FBE}" srcId="{44DB82DC-A980-4607-811B-8DCBBDFC9F60}" destId="{272E6235-64A0-4CAC-AF87-D3B3BADA9826}" srcOrd="1" destOrd="0" parTransId="{0D1B3E21-18CA-4466-AA3B-E63CE950E235}" sibTransId="{DB29E4CA-0DA8-47C3-9D48-36BDC463AA99}"/>
    <dgm:cxn modelId="{059F6A18-88A1-4095-818F-350FABECB5AE}" type="presOf" srcId="{86269F89-A899-4E41-821E-541559322226}" destId="{3EC071CD-49AB-4639-86EE-B194E518A8E6}" srcOrd="0" destOrd="3" presId="urn:microsoft.com/office/officeart/2018/2/layout/IconLabelDescriptionList"/>
    <dgm:cxn modelId="{04EB721D-4160-4341-9CE3-37C30FF0A33F}" srcId="{44DB82DC-A980-4607-811B-8DCBBDFC9F60}" destId="{39952EE4-426C-4EEC-996C-3A81E6BFCD96}" srcOrd="0" destOrd="0" parTransId="{4F70B7B7-7826-4A69-B970-CE843606B25E}" sibTransId="{BC9A6940-711A-4D2C-B1A6-F7F39403385F}"/>
    <dgm:cxn modelId="{EC480923-6100-4DD0-80E1-B31DB9A12FA8}" type="presOf" srcId="{76B08897-E314-4B00-BC0F-9D4766CD15A1}" destId="{9514AF9F-FCBC-41E1-A360-A08288EBC353}" srcOrd="0" destOrd="0" presId="urn:microsoft.com/office/officeart/2018/2/layout/IconLabelDescriptionList"/>
    <dgm:cxn modelId="{3466ED2F-04E3-4E77-B4F3-F64F9EAFD745}" srcId="{44DB82DC-A980-4607-811B-8DCBBDFC9F60}" destId="{E037EF05-7E1D-4BA8-B1E3-504962A04367}" srcOrd="2" destOrd="0" parTransId="{A08BF902-E8DA-4621-9120-23F17FC3818F}" sibTransId="{DE781A98-F77C-4C9F-B988-412DBF399D5B}"/>
    <dgm:cxn modelId="{7E757967-EB24-4D5B-81BD-C1354D519714}" type="presOf" srcId="{F5AC985B-B046-475B-9979-1EE57A7BFF66}" destId="{0EB9D811-2E7F-4F92-ADDD-931B5A13E191}" srcOrd="0" destOrd="0" presId="urn:microsoft.com/office/officeart/2018/2/layout/IconLabelDescriptionList"/>
    <dgm:cxn modelId="{B946954D-008D-4040-A527-E65B723205B0}" srcId="{76B08897-E314-4B00-BC0F-9D4766CD15A1}" destId="{4BEF403B-B5CA-410B-B629-042C9056E027}" srcOrd="2" destOrd="0" parTransId="{50015D83-96FA-4D61-BAD6-8D37CB5C45D0}" sibTransId="{34A74004-676B-4B84-A6B2-9FBC96683A6A}"/>
    <dgm:cxn modelId="{DF2A0255-32B7-4D6A-8C8C-9057E0310D5A}" type="presOf" srcId="{E037EF05-7E1D-4BA8-B1E3-504962A04367}" destId="{3EC071CD-49AB-4639-86EE-B194E518A8E6}" srcOrd="0" destOrd="2" presId="urn:microsoft.com/office/officeart/2018/2/layout/IconLabelDescriptionList"/>
    <dgm:cxn modelId="{1EF13459-15F9-449E-A761-E483B6EF2F55}" type="presOf" srcId="{39952EE4-426C-4EEC-996C-3A81E6BFCD96}" destId="{3EC071CD-49AB-4639-86EE-B194E518A8E6}" srcOrd="0" destOrd="0" presId="urn:microsoft.com/office/officeart/2018/2/layout/IconLabelDescriptionList"/>
    <dgm:cxn modelId="{B2B7017A-3E09-442C-9B2E-61ACC881D13F}" type="presOf" srcId="{34C7ED8C-8FC7-4FB5-BF37-CF7A59768B15}" destId="{5D86B152-A191-4153-8C2E-37EC85B500DD}" srcOrd="0" destOrd="0" presId="urn:microsoft.com/office/officeart/2018/2/layout/IconLabelDescriptionList"/>
    <dgm:cxn modelId="{DC06C57E-CB1B-47EF-83FF-1701B56D3BB9}" srcId="{76B08897-E314-4B00-BC0F-9D4766CD15A1}" destId="{44DB82DC-A980-4607-811B-8DCBBDFC9F60}" srcOrd="0" destOrd="0" parTransId="{4E631138-D04C-417B-ABCF-9FAB1761E58F}" sibTransId="{41DBC699-B64E-47A0-A99C-9A477DA703C1}"/>
    <dgm:cxn modelId="{C015CD7F-4C3F-4FBF-AFF2-A088055687D7}" srcId="{88C972EC-26FF-45DB-ACCF-DE08F1646CD8}" destId="{65243A0A-B168-420F-89EC-2103CADD543C}" srcOrd="1" destOrd="0" parTransId="{69BE7774-867E-44C3-9CFC-A0812701A355}" sibTransId="{7571510A-F97B-4946-B73A-B3A434AABA27}"/>
    <dgm:cxn modelId="{D4A67C89-C4E7-4F17-B72E-9F96842F039E}" type="presOf" srcId="{88C972EC-26FF-45DB-ACCF-DE08F1646CD8}" destId="{50A79F8F-BA5C-4469-8BF2-AC57665800A6}" srcOrd="0" destOrd="0" presId="urn:microsoft.com/office/officeart/2018/2/layout/IconLabelDescriptionList"/>
    <dgm:cxn modelId="{3882D389-049D-410F-A52A-B46CCB44B56E}" srcId="{4BEF403B-B5CA-410B-B629-042C9056E027}" destId="{F5AC985B-B046-475B-9979-1EE57A7BFF66}" srcOrd="0" destOrd="0" parTransId="{23273F01-1867-43F5-9480-043BADD897BD}" sibTransId="{1E9D390C-56A7-4809-9D40-93E82BFABCFB}"/>
    <dgm:cxn modelId="{65279C8B-D26E-43FB-AF6E-A019126E57E8}" type="presOf" srcId="{C646B6C5-8C55-4FBC-8D20-5BB7A15994DD}" destId="{5D86B152-A191-4153-8C2E-37EC85B500DD}" srcOrd="0" destOrd="2" presId="urn:microsoft.com/office/officeart/2018/2/layout/IconLabelDescriptionList"/>
    <dgm:cxn modelId="{A4AA7E97-6947-449D-BFB6-C5F131686209}" srcId="{76B08897-E314-4B00-BC0F-9D4766CD15A1}" destId="{88C972EC-26FF-45DB-ACCF-DE08F1646CD8}" srcOrd="1" destOrd="0" parTransId="{050AC79E-0E62-448C-9518-29B27989F916}" sibTransId="{A2594D7C-9A2F-4966-A49C-7846A283C71B}"/>
    <dgm:cxn modelId="{506A599F-3AE0-4C52-A863-19D5D5DEF803}" srcId="{88C972EC-26FF-45DB-ACCF-DE08F1646CD8}" destId="{C646B6C5-8C55-4FBC-8D20-5BB7A15994DD}" srcOrd="2" destOrd="0" parTransId="{D9995C70-7480-4AC6-98C0-7EA269C79D5D}" sibTransId="{35FE5E7E-670A-4DC4-A6AF-3A3B1159F812}"/>
    <dgm:cxn modelId="{A21B79A2-9F32-4BC1-8AF7-A36B0994FFAE}" type="presOf" srcId="{4BEF403B-B5CA-410B-B629-042C9056E027}" destId="{CD62E3E1-7D70-4E8A-94D4-A06CAE4BDAC7}" srcOrd="0" destOrd="0" presId="urn:microsoft.com/office/officeart/2018/2/layout/IconLabelDescriptionList"/>
    <dgm:cxn modelId="{69B49BAC-4420-4E5E-A9A7-E0D45E691D04}" srcId="{88C972EC-26FF-45DB-ACCF-DE08F1646CD8}" destId="{34C7ED8C-8FC7-4FB5-BF37-CF7A59768B15}" srcOrd="0" destOrd="0" parTransId="{CD48C3D2-28F4-41DF-AB99-F369684AF785}" sibTransId="{906B940D-F837-4D69-B9DF-9C4561568929}"/>
    <dgm:cxn modelId="{12E0D4BE-D950-4693-99E8-F520906A153C}" type="presOf" srcId="{272E6235-64A0-4CAC-AF87-D3B3BADA9826}" destId="{3EC071CD-49AB-4639-86EE-B194E518A8E6}" srcOrd="0" destOrd="1" presId="urn:microsoft.com/office/officeart/2018/2/layout/IconLabelDescriptionList"/>
    <dgm:cxn modelId="{58CCB2C9-E306-4AC3-B4F1-DE6CD4021B94}" srcId="{44DB82DC-A980-4607-811B-8DCBBDFC9F60}" destId="{86269F89-A899-4E41-821E-541559322226}" srcOrd="3" destOrd="0" parTransId="{F74CCAC1-8BAF-4E60-8533-59C1F2F8ED9D}" sibTransId="{D31C9C13-67F6-4DEF-A6E1-04488B3D3732}"/>
    <dgm:cxn modelId="{C3E709E7-7AFA-414F-AAB1-30735569AC95}" type="presOf" srcId="{44DB82DC-A980-4607-811B-8DCBBDFC9F60}" destId="{6F98A2FC-F28E-4D30-9898-E88494B76D96}" srcOrd="0" destOrd="0" presId="urn:microsoft.com/office/officeart/2018/2/layout/IconLabelDescriptionList"/>
    <dgm:cxn modelId="{1C11F8F8-7376-4AD1-835E-ADEB41659985}" type="presOf" srcId="{65243A0A-B168-420F-89EC-2103CADD543C}" destId="{5D86B152-A191-4153-8C2E-37EC85B500DD}" srcOrd="0" destOrd="1" presId="urn:microsoft.com/office/officeart/2018/2/layout/IconLabelDescriptionList"/>
    <dgm:cxn modelId="{1C182B4F-FF0C-4E27-B88C-79E9F4170959}" type="presParOf" srcId="{9514AF9F-FCBC-41E1-A360-A08288EBC353}" destId="{2AB331AB-80D2-4CCA-9E27-E187E036A001}" srcOrd="0" destOrd="0" presId="urn:microsoft.com/office/officeart/2018/2/layout/IconLabelDescriptionList"/>
    <dgm:cxn modelId="{02B89A4F-D182-42A5-B1C7-BE25C7539FD6}" type="presParOf" srcId="{2AB331AB-80D2-4CCA-9E27-E187E036A001}" destId="{A26AC491-93C5-4FE2-A888-6725E59AEB64}" srcOrd="0" destOrd="0" presId="urn:microsoft.com/office/officeart/2018/2/layout/IconLabelDescriptionList"/>
    <dgm:cxn modelId="{1505FFB2-5CF5-408F-B435-A1432EE69137}" type="presParOf" srcId="{2AB331AB-80D2-4CCA-9E27-E187E036A001}" destId="{97499A06-6C21-4EB8-83BF-862229082C02}" srcOrd="1" destOrd="0" presId="urn:microsoft.com/office/officeart/2018/2/layout/IconLabelDescriptionList"/>
    <dgm:cxn modelId="{F25DF030-F3FF-4F71-968D-4F0CA64D3370}" type="presParOf" srcId="{2AB331AB-80D2-4CCA-9E27-E187E036A001}" destId="{6F98A2FC-F28E-4D30-9898-E88494B76D96}" srcOrd="2" destOrd="0" presId="urn:microsoft.com/office/officeart/2018/2/layout/IconLabelDescriptionList"/>
    <dgm:cxn modelId="{3E88FEBA-4604-47DC-B5AB-957F5C9A86A3}" type="presParOf" srcId="{2AB331AB-80D2-4CCA-9E27-E187E036A001}" destId="{36CF463E-1D86-4FAB-91AB-CF0853ED73E6}" srcOrd="3" destOrd="0" presId="urn:microsoft.com/office/officeart/2018/2/layout/IconLabelDescriptionList"/>
    <dgm:cxn modelId="{6087BA27-B2A9-4107-9C0C-A3E38785E252}" type="presParOf" srcId="{2AB331AB-80D2-4CCA-9E27-E187E036A001}" destId="{3EC071CD-49AB-4639-86EE-B194E518A8E6}" srcOrd="4" destOrd="0" presId="urn:microsoft.com/office/officeart/2018/2/layout/IconLabelDescriptionList"/>
    <dgm:cxn modelId="{DEF89762-F08F-4C02-9111-86F8E4A04A38}" type="presParOf" srcId="{9514AF9F-FCBC-41E1-A360-A08288EBC353}" destId="{B3F91C17-EF48-41FA-89B0-A8A727F85824}" srcOrd="1" destOrd="0" presId="urn:microsoft.com/office/officeart/2018/2/layout/IconLabelDescriptionList"/>
    <dgm:cxn modelId="{B31B2FBB-603C-473C-9186-A0B11BE1DCA5}" type="presParOf" srcId="{9514AF9F-FCBC-41E1-A360-A08288EBC353}" destId="{5B1664DB-DCC9-460A-9034-4765F7078FBE}" srcOrd="2" destOrd="0" presId="urn:microsoft.com/office/officeart/2018/2/layout/IconLabelDescriptionList"/>
    <dgm:cxn modelId="{3461E3B5-E4F1-4EBC-97E1-EFE1714F55FE}" type="presParOf" srcId="{5B1664DB-DCC9-460A-9034-4765F7078FBE}" destId="{D9B738A1-E695-47C0-90D4-C9A1AAA44AEE}" srcOrd="0" destOrd="0" presId="urn:microsoft.com/office/officeart/2018/2/layout/IconLabelDescriptionList"/>
    <dgm:cxn modelId="{ECA2D912-848D-430B-A772-8722EE8A22CF}" type="presParOf" srcId="{5B1664DB-DCC9-460A-9034-4765F7078FBE}" destId="{49FD7AB6-685C-4672-BB24-827E6552F886}" srcOrd="1" destOrd="0" presId="urn:microsoft.com/office/officeart/2018/2/layout/IconLabelDescriptionList"/>
    <dgm:cxn modelId="{2E0CCD3F-9355-41A1-BC61-AE09BC550A7A}" type="presParOf" srcId="{5B1664DB-DCC9-460A-9034-4765F7078FBE}" destId="{50A79F8F-BA5C-4469-8BF2-AC57665800A6}" srcOrd="2" destOrd="0" presId="urn:microsoft.com/office/officeart/2018/2/layout/IconLabelDescriptionList"/>
    <dgm:cxn modelId="{7CD0E656-F70A-4406-A3F7-8D731B7663D2}" type="presParOf" srcId="{5B1664DB-DCC9-460A-9034-4765F7078FBE}" destId="{1306908A-89B7-46EF-990E-C327DF662E77}" srcOrd="3" destOrd="0" presId="urn:microsoft.com/office/officeart/2018/2/layout/IconLabelDescriptionList"/>
    <dgm:cxn modelId="{500DD99A-7A7B-40F9-BCE7-25ABB6211D3C}" type="presParOf" srcId="{5B1664DB-DCC9-460A-9034-4765F7078FBE}" destId="{5D86B152-A191-4153-8C2E-37EC85B500DD}" srcOrd="4" destOrd="0" presId="urn:microsoft.com/office/officeart/2018/2/layout/IconLabelDescriptionList"/>
    <dgm:cxn modelId="{E7DE4B00-B29F-4AC5-B347-3CF74949E7F8}" type="presParOf" srcId="{9514AF9F-FCBC-41E1-A360-A08288EBC353}" destId="{72FF4AF5-0791-4C62-ACE5-F8F6D69A9DEB}" srcOrd="3" destOrd="0" presId="urn:microsoft.com/office/officeart/2018/2/layout/IconLabelDescriptionList"/>
    <dgm:cxn modelId="{2396B552-1173-4839-9CD8-8E2E59A0FF18}" type="presParOf" srcId="{9514AF9F-FCBC-41E1-A360-A08288EBC353}" destId="{9B56D4B3-7E93-43C7-92FF-85B88197E675}" srcOrd="4" destOrd="0" presId="urn:microsoft.com/office/officeart/2018/2/layout/IconLabelDescriptionList"/>
    <dgm:cxn modelId="{279A4C08-8156-4F3B-BEBF-74BE218D496D}" type="presParOf" srcId="{9B56D4B3-7E93-43C7-92FF-85B88197E675}" destId="{97694F52-8FC1-44D2-95F3-7DA1F969ED3D}" srcOrd="0" destOrd="0" presId="urn:microsoft.com/office/officeart/2018/2/layout/IconLabelDescriptionList"/>
    <dgm:cxn modelId="{DB53CB51-4768-46A4-B553-BF0FA19AAA9C}" type="presParOf" srcId="{9B56D4B3-7E93-43C7-92FF-85B88197E675}" destId="{096110CE-57E2-4488-881B-F980ACFDBDCC}" srcOrd="1" destOrd="0" presId="urn:microsoft.com/office/officeart/2018/2/layout/IconLabelDescriptionList"/>
    <dgm:cxn modelId="{998956E6-30DE-45F2-A2A5-F5B03F5CC4E6}" type="presParOf" srcId="{9B56D4B3-7E93-43C7-92FF-85B88197E675}" destId="{CD62E3E1-7D70-4E8A-94D4-A06CAE4BDAC7}" srcOrd="2" destOrd="0" presId="urn:microsoft.com/office/officeart/2018/2/layout/IconLabelDescriptionList"/>
    <dgm:cxn modelId="{51195C73-FBB2-474A-9DFA-096C4744955F}" type="presParOf" srcId="{9B56D4B3-7E93-43C7-92FF-85B88197E675}" destId="{ED1EF8BA-9419-4C20-9C30-C334EC318424}" srcOrd="3" destOrd="0" presId="urn:microsoft.com/office/officeart/2018/2/layout/IconLabelDescriptionList"/>
    <dgm:cxn modelId="{5C3F4CB6-5AAE-4796-B07A-7E9D454F1DA7}" type="presParOf" srcId="{9B56D4B3-7E93-43C7-92FF-85B88197E675}" destId="{0EB9D811-2E7F-4F92-ADDD-931B5A13E191}"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46A8EA-0A0B-4FC9-B7BD-0700B6815454}" type="doc">
      <dgm:prSet loTypeId="urn:microsoft.com/office/officeart/2018/5/layout/IconCircleLabelList" loCatId="icon" qsTypeId="urn:microsoft.com/office/officeart/2005/8/quickstyle/simple1#3" qsCatId="simple" csTypeId="urn:microsoft.com/office/officeart/2005/8/colors/accent1_2#2" csCatId="accent1" phldr="1"/>
      <dgm:spPr/>
      <dgm:t>
        <a:bodyPr/>
        <a:lstStyle/>
        <a:p>
          <a:endParaRPr lang="en-US"/>
        </a:p>
      </dgm:t>
    </dgm:pt>
    <dgm:pt modelId="{9405E921-5842-4089-997F-8F93B7973CBD}">
      <dgm:prSet custT="1"/>
      <dgm:spPr/>
      <dgm:t>
        <a:bodyPr/>
        <a:lstStyle/>
        <a:p>
          <a:pPr>
            <a:lnSpc>
              <a:spcPct val="100000"/>
            </a:lnSpc>
            <a:defRPr cap="all"/>
          </a:pPr>
          <a:r>
            <a:rPr lang="en-US" sz="1400"/>
            <a:t>Using the Model Contract Exhibit A – Scope of Work and Exhibit A, Attachment 1 – Work Authorization provided, include a revised Exhibit A – Scope of Work with suggested tracked changes in Microsoft® Word®.</a:t>
          </a:r>
        </a:p>
      </dgm:t>
    </dgm:pt>
    <dgm:pt modelId="{E8BDC00B-9652-4087-974A-1C3E2AB1D7C3}" type="parTrans" cxnId="{29FA615D-24D7-4456-8A50-AE456AF74A58}">
      <dgm:prSet/>
      <dgm:spPr/>
      <dgm:t>
        <a:bodyPr/>
        <a:lstStyle/>
        <a:p>
          <a:endParaRPr lang="en-US"/>
        </a:p>
      </dgm:t>
    </dgm:pt>
    <dgm:pt modelId="{12325C8B-CC43-41DD-ADEC-5B98A159131C}" type="sibTrans" cxnId="{29FA615D-24D7-4456-8A50-AE456AF74A58}">
      <dgm:prSet/>
      <dgm:spPr/>
      <dgm:t>
        <a:bodyPr/>
        <a:lstStyle/>
        <a:p>
          <a:endParaRPr lang="en-US"/>
        </a:p>
      </dgm:t>
    </dgm:pt>
    <dgm:pt modelId="{3838F32E-E12D-46E9-BC3F-C2D8F560FF16}">
      <dgm:prSet custT="1"/>
      <dgm:spPr/>
      <dgm:t>
        <a:bodyPr/>
        <a:lstStyle/>
        <a:p>
          <a:pPr>
            <a:lnSpc>
              <a:spcPct val="100000"/>
            </a:lnSpc>
            <a:defRPr cap="all"/>
          </a:pPr>
          <a:r>
            <a:rPr lang="en-US" sz="1400"/>
            <a:t>Using the Model Contract Exhibit B – Budget Detail and Payment Provisions and Exhibit B, Attachment 1 – Cost Worksheet provided, include a revised Exhibit B – Budget Detail and Payment Provisions with suggested tracked changes in Microsoft® Word®.</a:t>
          </a:r>
        </a:p>
      </dgm:t>
    </dgm:pt>
    <dgm:pt modelId="{29C328A9-43B9-4836-A724-68ACE4056AC6}" type="parTrans" cxnId="{E04257F1-BF60-4811-848F-7EE3E63CB47D}">
      <dgm:prSet/>
      <dgm:spPr/>
      <dgm:t>
        <a:bodyPr/>
        <a:lstStyle/>
        <a:p>
          <a:endParaRPr lang="en-US"/>
        </a:p>
      </dgm:t>
    </dgm:pt>
    <dgm:pt modelId="{55960618-847C-4658-B26C-A4EE6FBD2A15}" type="sibTrans" cxnId="{E04257F1-BF60-4811-848F-7EE3E63CB47D}">
      <dgm:prSet/>
      <dgm:spPr/>
      <dgm:t>
        <a:bodyPr/>
        <a:lstStyle/>
        <a:p>
          <a:endParaRPr lang="en-US"/>
        </a:p>
      </dgm:t>
    </dgm:pt>
    <dgm:pt modelId="{602EC341-9A4E-4DA9-8765-F93C92843CD0}">
      <dgm:prSet custT="1"/>
      <dgm:spPr/>
      <dgm:t>
        <a:bodyPr/>
        <a:lstStyle/>
        <a:p>
          <a:pPr>
            <a:lnSpc>
              <a:spcPct val="100000"/>
            </a:lnSpc>
            <a:defRPr cap="all"/>
          </a:pPr>
          <a:r>
            <a:rPr lang="en-US" sz="1400"/>
            <a:t>Using the Model Contract Exhibit C – General Terms and Conditions provided, include a revised Exhibit C – General Terms and Conditions with suggested tracked changes in Microsoft® Word</a:t>
          </a:r>
          <a:r>
            <a:rPr lang="en-US" sz="1100"/>
            <a:t>®.</a:t>
          </a:r>
        </a:p>
      </dgm:t>
    </dgm:pt>
    <dgm:pt modelId="{B656CC1B-E816-47EE-BD48-50E034A4F98B}" type="parTrans" cxnId="{9CC12B95-9897-4270-BFD7-133D32260DEB}">
      <dgm:prSet/>
      <dgm:spPr/>
      <dgm:t>
        <a:bodyPr/>
        <a:lstStyle/>
        <a:p>
          <a:endParaRPr lang="en-US"/>
        </a:p>
      </dgm:t>
    </dgm:pt>
    <dgm:pt modelId="{B643231A-00CA-400E-9DDB-CA4B1A9E6D31}" type="sibTrans" cxnId="{9CC12B95-9897-4270-BFD7-133D32260DEB}">
      <dgm:prSet/>
      <dgm:spPr/>
      <dgm:t>
        <a:bodyPr/>
        <a:lstStyle/>
        <a:p>
          <a:endParaRPr lang="en-US"/>
        </a:p>
      </dgm:t>
    </dgm:pt>
    <dgm:pt modelId="{DC111975-1E20-4556-BB23-2C8102AB1362}" type="pres">
      <dgm:prSet presAssocID="{FE46A8EA-0A0B-4FC9-B7BD-0700B6815454}" presName="root" presStyleCnt="0">
        <dgm:presLayoutVars>
          <dgm:dir/>
          <dgm:resizeHandles val="exact"/>
        </dgm:presLayoutVars>
      </dgm:prSet>
      <dgm:spPr/>
    </dgm:pt>
    <dgm:pt modelId="{7B6C4712-6D8A-4338-B391-C7A11BEF1B40}" type="pres">
      <dgm:prSet presAssocID="{9405E921-5842-4089-997F-8F93B7973CBD}" presName="compNode" presStyleCnt="0"/>
      <dgm:spPr/>
    </dgm:pt>
    <dgm:pt modelId="{8BF9BEBA-7F41-4924-8BAD-84370520E1C6}" type="pres">
      <dgm:prSet presAssocID="{9405E921-5842-4089-997F-8F93B7973CBD}" presName="iconBgRect" presStyleLbl="bgShp" presStyleIdx="0" presStyleCnt="3"/>
      <dgm:spPr>
        <a:solidFill>
          <a:schemeClr val="accent1">
            <a:lumMod val="60000"/>
            <a:lumOff val="40000"/>
          </a:schemeClr>
        </a:solidFill>
        <a:ln>
          <a:solidFill>
            <a:srgbClr val="00B0F0"/>
          </a:solidFill>
        </a:ln>
      </dgm:spPr>
    </dgm:pt>
    <dgm:pt modelId="{3F9A85C4-C68D-41D1-B6B5-225ACE820FEB}" type="pres">
      <dgm:prSet presAssocID="{9405E921-5842-4089-997F-8F93B7973CB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aperclip"/>
        </a:ext>
      </dgm:extLst>
    </dgm:pt>
    <dgm:pt modelId="{0F2722AD-D5A9-41F4-AC18-DFB532BF4916}" type="pres">
      <dgm:prSet presAssocID="{9405E921-5842-4089-997F-8F93B7973CBD}" presName="spaceRect" presStyleCnt="0"/>
      <dgm:spPr/>
    </dgm:pt>
    <dgm:pt modelId="{A44D6A58-803D-41DC-B974-CCC016C6BFB1}" type="pres">
      <dgm:prSet presAssocID="{9405E921-5842-4089-997F-8F93B7973CBD}" presName="textRect" presStyleLbl="revTx" presStyleIdx="0" presStyleCnt="3">
        <dgm:presLayoutVars>
          <dgm:chMax val="1"/>
          <dgm:chPref val="1"/>
        </dgm:presLayoutVars>
      </dgm:prSet>
      <dgm:spPr/>
    </dgm:pt>
    <dgm:pt modelId="{DB79E552-B1B3-49F9-80A9-E51720AFE0FD}" type="pres">
      <dgm:prSet presAssocID="{12325C8B-CC43-41DD-ADEC-5B98A159131C}" presName="sibTrans" presStyleCnt="0"/>
      <dgm:spPr/>
    </dgm:pt>
    <dgm:pt modelId="{F25DDAB9-29EC-4CF3-9B52-BA65259E228B}" type="pres">
      <dgm:prSet presAssocID="{3838F32E-E12D-46E9-BC3F-C2D8F560FF16}" presName="compNode" presStyleCnt="0"/>
      <dgm:spPr/>
    </dgm:pt>
    <dgm:pt modelId="{25CAB395-BDF2-4799-9325-5BE94ABC65A7}" type="pres">
      <dgm:prSet presAssocID="{3838F32E-E12D-46E9-BC3F-C2D8F560FF16}" presName="iconBgRect" presStyleLbl="bgShp" presStyleIdx="1" presStyleCnt="3"/>
      <dgm:spPr>
        <a:solidFill>
          <a:schemeClr val="accent1">
            <a:lumMod val="60000"/>
            <a:lumOff val="40000"/>
          </a:schemeClr>
        </a:solidFill>
      </dgm:spPr>
    </dgm:pt>
    <dgm:pt modelId="{62C0735B-7C4E-447D-AD9F-8C1252133700}" type="pres">
      <dgm:prSet presAssocID="{3838F32E-E12D-46E9-BC3F-C2D8F560FF1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Check"/>
        </a:ext>
      </dgm:extLst>
    </dgm:pt>
    <dgm:pt modelId="{D0693AA5-0BC8-4E0D-99B5-D8C834085D76}" type="pres">
      <dgm:prSet presAssocID="{3838F32E-E12D-46E9-BC3F-C2D8F560FF16}" presName="spaceRect" presStyleCnt="0"/>
      <dgm:spPr/>
    </dgm:pt>
    <dgm:pt modelId="{11CAC596-6791-4CA9-8D72-8078B18E5CEB}" type="pres">
      <dgm:prSet presAssocID="{3838F32E-E12D-46E9-BC3F-C2D8F560FF16}" presName="textRect" presStyleLbl="revTx" presStyleIdx="1" presStyleCnt="3">
        <dgm:presLayoutVars>
          <dgm:chMax val="1"/>
          <dgm:chPref val="1"/>
        </dgm:presLayoutVars>
      </dgm:prSet>
      <dgm:spPr/>
    </dgm:pt>
    <dgm:pt modelId="{B2186D92-95DD-4A46-8BD7-627AC7AC7F54}" type="pres">
      <dgm:prSet presAssocID="{55960618-847C-4658-B26C-A4EE6FBD2A15}" presName="sibTrans" presStyleCnt="0"/>
      <dgm:spPr/>
    </dgm:pt>
    <dgm:pt modelId="{8A2B28D4-7E55-4F4B-BF7A-6F3AD5E6F261}" type="pres">
      <dgm:prSet presAssocID="{602EC341-9A4E-4DA9-8765-F93C92843CD0}" presName="compNode" presStyleCnt="0"/>
      <dgm:spPr/>
    </dgm:pt>
    <dgm:pt modelId="{C2436667-8E24-4279-8E39-0AC1E3CF6B74}" type="pres">
      <dgm:prSet presAssocID="{602EC341-9A4E-4DA9-8765-F93C92843CD0}" presName="iconBgRect" presStyleLbl="bgShp" presStyleIdx="2" presStyleCnt="3"/>
      <dgm:spPr>
        <a:solidFill>
          <a:schemeClr val="accent1">
            <a:lumMod val="60000"/>
            <a:lumOff val="40000"/>
          </a:schemeClr>
        </a:solidFill>
      </dgm:spPr>
    </dgm:pt>
    <dgm:pt modelId="{12B90FA6-2271-438A-BC01-3016DD5DC0D0}" type="pres">
      <dgm:prSet presAssocID="{602EC341-9A4E-4DA9-8765-F93C92843CD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ocument"/>
        </a:ext>
      </dgm:extLst>
    </dgm:pt>
    <dgm:pt modelId="{62B162C8-A7ED-4188-A396-CD2D25C1A0B9}" type="pres">
      <dgm:prSet presAssocID="{602EC341-9A4E-4DA9-8765-F93C92843CD0}" presName="spaceRect" presStyleCnt="0"/>
      <dgm:spPr/>
    </dgm:pt>
    <dgm:pt modelId="{80822E15-8311-42B2-A010-A011058E8A47}" type="pres">
      <dgm:prSet presAssocID="{602EC341-9A4E-4DA9-8765-F93C92843CD0}" presName="textRect" presStyleLbl="revTx" presStyleIdx="2" presStyleCnt="3">
        <dgm:presLayoutVars>
          <dgm:chMax val="1"/>
          <dgm:chPref val="1"/>
        </dgm:presLayoutVars>
      </dgm:prSet>
      <dgm:spPr/>
    </dgm:pt>
  </dgm:ptLst>
  <dgm:cxnLst>
    <dgm:cxn modelId="{D568402D-7BF4-4DA8-8DEA-5C3F433E48BA}" type="presOf" srcId="{9405E921-5842-4089-997F-8F93B7973CBD}" destId="{A44D6A58-803D-41DC-B974-CCC016C6BFB1}" srcOrd="0" destOrd="0" presId="urn:microsoft.com/office/officeart/2018/5/layout/IconCircleLabelList"/>
    <dgm:cxn modelId="{29FA615D-24D7-4456-8A50-AE456AF74A58}" srcId="{FE46A8EA-0A0B-4FC9-B7BD-0700B6815454}" destId="{9405E921-5842-4089-997F-8F93B7973CBD}" srcOrd="0" destOrd="0" parTransId="{E8BDC00B-9652-4087-974A-1C3E2AB1D7C3}" sibTransId="{12325C8B-CC43-41DD-ADEC-5B98A159131C}"/>
    <dgm:cxn modelId="{BE35EC66-557B-49F9-884D-A1F5F5B63E18}" type="presOf" srcId="{FE46A8EA-0A0B-4FC9-B7BD-0700B6815454}" destId="{DC111975-1E20-4556-BB23-2C8102AB1362}" srcOrd="0" destOrd="0" presId="urn:microsoft.com/office/officeart/2018/5/layout/IconCircleLabelList"/>
    <dgm:cxn modelId="{B8FF3A8D-DBBC-472C-8100-3BBCFF9DF6D6}" type="presOf" srcId="{602EC341-9A4E-4DA9-8765-F93C92843CD0}" destId="{80822E15-8311-42B2-A010-A011058E8A47}" srcOrd="0" destOrd="0" presId="urn:microsoft.com/office/officeart/2018/5/layout/IconCircleLabelList"/>
    <dgm:cxn modelId="{9CC12B95-9897-4270-BFD7-133D32260DEB}" srcId="{FE46A8EA-0A0B-4FC9-B7BD-0700B6815454}" destId="{602EC341-9A4E-4DA9-8765-F93C92843CD0}" srcOrd="2" destOrd="0" parTransId="{B656CC1B-E816-47EE-BD48-50E034A4F98B}" sibTransId="{B643231A-00CA-400E-9DDB-CA4B1A9E6D31}"/>
    <dgm:cxn modelId="{1664B9D8-0CEF-4213-8CDF-4A18F141EB46}" type="presOf" srcId="{3838F32E-E12D-46E9-BC3F-C2D8F560FF16}" destId="{11CAC596-6791-4CA9-8D72-8078B18E5CEB}" srcOrd="0" destOrd="0" presId="urn:microsoft.com/office/officeart/2018/5/layout/IconCircleLabelList"/>
    <dgm:cxn modelId="{E04257F1-BF60-4811-848F-7EE3E63CB47D}" srcId="{FE46A8EA-0A0B-4FC9-B7BD-0700B6815454}" destId="{3838F32E-E12D-46E9-BC3F-C2D8F560FF16}" srcOrd="1" destOrd="0" parTransId="{29C328A9-43B9-4836-A724-68ACE4056AC6}" sibTransId="{55960618-847C-4658-B26C-A4EE6FBD2A15}"/>
    <dgm:cxn modelId="{5C46962D-E6B4-4209-BB40-5C7C5E3B6B1F}" type="presParOf" srcId="{DC111975-1E20-4556-BB23-2C8102AB1362}" destId="{7B6C4712-6D8A-4338-B391-C7A11BEF1B40}" srcOrd="0" destOrd="0" presId="urn:microsoft.com/office/officeart/2018/5/layout/IconCircleLabelList"/>
    <dgm:cxn modelId="{E0CFA180-D4A7-4E18-9945-54A46CB65AA3}" type="presParOf" srcId="{7B6C4712-6D8A-4338-B391-C7A11BEF1B40}" destId="{8BF9BEBA-7F41-4924-8BAD-84370520E1C6}" srcOrd="0" destOrd="0" presId="urn:microsoft.com/office/officeart/2018/5/layout/IconCircleLabelList"/>
    <dgm:cxn modelId="{A0DE5D6E-947D-4855-9844-E000B0C478D6}" type="presParOf" srcId="{7B6C4712-6D8A-4338-B391-C7A11BEF1B40}" destId="{3F9A85C4-C68D-41D1-B6B5-225ACE820FEB}" srcOrd="1" destOrd="0" presId="urn:microsoft.com/office/officeart/2018/5/layout/IconCircleLabelList"/>
    <dgm:cxn modelId="{3C5F8BCD-892A-4A58-801F-0A42EF7FDE62}" type="presParOf" srcId="{7B6C4712-6D8A-4338-B391-C7A11BEF1B40}" destId="{0F2722AD-D5A9-41F4-AC18-DFB532BF4916}" srcOrd="2" destOrd="0" presId="urn:microsoft.com/office/officeart/2018/5/layout/IconCircleLabelList"/>
    <dgm:cxn modelId="{4581DF67-E2BD-4AFC-91F4-65E0331D2A78}" type="presParOf" srcId="{7B6C4712-6D8A-4338-B391-C7A11BEF1B40}" destId="{A44D6A58-803D-41DC-B974-CCC016C6BFB1}" srcOrd="3" destOrd="0" presId="urn:microsoft.com/office/officeart/2018/5/layout/IconCircleLabelList"/>
    <dgm:cxn modelId="{BB42986C-F5E3-41C7-85BB-4C96DB1871EC}" type="presParOf" srcId="{DC111975-1E20-4556-BB23-2C8102AB1362}" destId="{DB79E552-B1B3-49F9-80A9-E51720AFE0FD}" srcOrd="1" destOrd="0" presId="urn:microsoft.com/office/officeart/2018/5/layout/IconCircleLabelList"/>
    <dgm:cxn modelId="{CD0282D1-FBDD-4953-92CA-D8778EC33DFE}" type="presParOf" srcId="{DC111975-1E20-4556-BB23-2C8102AB1362}" destId="{F25DDAB9-29EC-4CF3-9B52-BA65259E228B}" srcOrd="2" destOrd="0" presId="urn:microsoft.com/office/officeart/2018/5/layout/IconCircleLabelList"/>
    <dgm:cxn modelId="{609D6D19-7506-4625-95D6-92098BF72090}" type="presParOf" srcId="{F25DDAB9-29EC-4CF3-9B52-BA65259E228B}" destId="{25CAB395-BDF2-4799-9325-5BE94ABC65A7}" srcOrd="0" destOrd="0" presId="urn:microsoft.com/office/officeart/2018/5/layout/IconCircleLabelList"/>
    <dgm:cxn modelId="{83B0D91C-F834-4913-9086-68A23D7B3B16}" type="presParOf" srcId="{F25DDAB9-29EC-4CF3-9B52-BA65259E228B}" destId="{62C0735B-7C4E-447D-AD9F-8C1252133700}" srcOrd="1" destOrd="0" presId="urn:microsoft.com/office/officeart/2018/5/layout/IconCircleLabelList"/>
    <dgm:cxn modelId="{E8EE5000-E980-440A-A782-2C326C4352BD}" type="presParOf" srcId="{F25DDAB9-29EC-4CF3-9B52-BA65259E228B}" destId="{D0693AA5-0BC8-4E0D-99B5-D8C834085D76}" srcOrd="2" destOrd="0" presId="urn:microsoft.com/office/officeart/2018/5/layout/IconCircleLabelList"/>
    <dgm:cxn modelId="{F402E2DB-64F1-425B-9F58-F389E9F7AC2A}" type="presParOf" srcId="{F25DDAB9-29EC-4CF3-9B52-BA65259E228B}" destId="{11CAC596-6791-4CA9-8D72-8078B18E5CEB}" srcOrd="3" destOrd="0" presId="urn:microsoft.com/office/officeart/2018/5/layout/IconCircleLabelList"/>
    <dgm:cxn modelId="{01588320-8790-41FD-A8CD-3F0527E56A70}" type="presParOf" srcId="{DC111975-1E20-4556-BB23-2C8102AB1362}" destId="{B2186D92-95DD-4A46-8BD7-627AC7AC7F54}" srcOrd="3" destOrd="0" presId="urn:microsoft.com/office/officeart/2018/5/layout/IconCircleLabelList"/>
    <dgm:cxn modelId="{ABBF2670-696A-4820-97B2-CDD3A39DCE59}" type="presParOf" srcId="{DC111975-1E20-4556-BB23-2C8102AB1362}" destId="{8A2B28D4-7E55-4F4B-BF7A-6F3AD5E6F261}" srcOrd="4" destOrd="0" presId="urn:microsoft.com/office/officeart/2018/5/layout/IconCircleLabelList"/>
    <dgm:cxn modelId="{54BCD70B-B146-4586-9F59-B8093D1554F0}" type="presParOf" srcId="{8A2B28D4-7E55-4F4B-BF7A-6F3AD5E6F261}" destId="{C2436667-8E24-4279-8E39-0AC1E3CF6B74}" srcOrd="0" destOrd="0" presId="urn:microsoft.com/office/officeart/2018/5/layout/IconCircleLabelList"/>
    <dgm:cxn modelId="{86EA47FC-A28C-4C5C-8B1B-B2CC099F3CDF}" type="presParOf" srcId="{8A2B28D4-7E55-4F4B-BF7A-6F3AD5E6F261}" destId="{12B90FA6-2271-438A-BC01-3016DD5DC0D0}" srcOrd="1" destOrd="0" presId="urn:microsoft.com/office/officeart/2018/5/layout/IconCircleLabelList"/>
    <dgm:cxn modelId="{5ABD180A-3B8E-4CFC-83DC-AA236CB0800E}" type="presParOf" srcId="{8A2B28D4-7E55-4F4B-BF7A-6F3AD5E6F261}" destId="{62B162C8-A7ED-4188-A396-CD2D25C1A0B9}" srcOrd="2" destOrd="0" presId="urn:microsoft.com/office/officeart/2018/5/layout/IconCircleLabelList"/>
    <dgm:cxn modelId="{1E1A701E-56FB-4A54-BCD4-A291AA6C5B39}" type="presParOf" srcId="{8A2B28D4-7E55-4F4B-BF7A-6F3AD5E6F261}" destId="{80822E15-8311-42B2-A010-A011058E8A47}"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4F9498-1A62-4538-A075-381680E9EE35}" type="doc">
      <dgm:prSet loTypeId="urn:microsoft.com/office/officeart/2005/8/layout/hList6" loCatId="list" qsTypeId="urn:microsoft.com/office/officeart/2005/8/quickstyle/simple1#4" qsCatId="simple" csTypeId="urn:microsoft.com/office/officeart/2005/8/colors/accent4_4#1" csCatId="accent4" phldr="1"/>
      <dgm:spPr/>
      <dgm:t>
        <a:bodyPr/>
        <a:lstStyle/>
        <a:p>
          <a:endParaRPr lang="en-US"/>
        </a:p>
      </dgm:t>
    </dgm:pt>
    <dgm:pt modelId="{12A9EAF4-697F-4A11-BF84-E340BDF224E1}">
      <dgm:prSet phldrT="[Text]" custT="1"/>
      <dgm:spPr/>
      <dgm:t>
        <a:bodyPr/>
        <a:lstStyle/>
        <a:p>
          <a:r>
            <a:rPr lang="en-US" sz="1600"/>
            <a:t>Understanding and Approach </a:t>
          </a:r>
        </a:p>
        <a:p>
          <a:r>
            <a:rPr lang="en-US" sz="1200"/>
            <a:t>(no more than 5 pages)</a:t>
          </a:r>
          <a:endParaRPr lang="en-US" sz="1600"/>
        </a:p>
      </dgm:t>
    </dgm:pt>
    <dgm:pt modelId="{78FDD0BC-DECE-44C6-9B58-CBAA9A96FCC2}" type="parTrans" cxnId="{7C6790BE-0ACA-4C89-B612-CA093D013BF3}">
      <dgm:prSet/>
      <dgm:spPr/>
      <dgm:t>
        <a:bodyPr/>
        <a:lstStyle/>
        <a:p>
          <a:endParaRPr lang="en-US"/>
        </a:p>
      </dgm:t>
    </dgm:pt>
    <dgm:pt modelId="{33537147-E53A-4ADB-9B76-3351AA7EA3BA}" type="sibTrans" cxnId="{7C6790BE-0ACA-4C89-B612-CA093D013BF3}">
      <dgm:prSet/>
      <dgm:spPr/>
      <dgm:t>
        <a:bodyPr/>
        <a:lstStyle/>
        <a:p>
          <a:endParaRPr lang="en-US"/>
        </a:p>
      </dgm:t>
    </dgm:pt>
    <dgm:pt modelId="{E12C2EB1-FC0F-4373-82C5-E7E32BD4297E}">
      <dgm:prSet custT="1"/>
      <dgm:spPr/>
      <dgm:t>
        <a:bodyPr/>
        <a:lstStyle/>
        <a:p>
          <a:r>
            <a:rPr lang="en-US" sz="1600"/>
            <a:t>Corporate Qualifications </a:t>
          </a:r>
        </a:p>
        <a:p>
          <a:r>
            <a:rPr lang="en-US" sz="1200"/>
            <a:t>(no more than 5 pages)</a:t>
          </a:r>
          <a:endParaRPr lang="en-US" sz="1600"/>
        </a:p>
      </dgm:t>
    </dgm:pt>
    <dgm:pt modelId="{DE921611-83FB-42FC-894F-125FA026B950}" type="parTrans" cxnId="{5718ABFB-36B8-43A3-9712-9AC7BEBC0863}">
      <dgm:prSet/>
      <dgm:spPr/>
      <dgm:t>
        <a:bodyPr/>
        <a:lstStyle/>
        <a:p>
          <a:endParaRPr lang="en-US"/>
        </a:p>
      </dgm:t>
    </dgm:pt>
    <dgm:pt modelId="{EE0B692E-28E7-4FB2-AD9F-AED3E2AF2FF1}" type="sibTrans" cxnId="{5718ABFB-36B8-43A3-9712-9AC7BEBC0863}">
      <dgm:prSet/>
      <dgm:spPr/>
      <dgm:t>
        <a:bodyPr/>
        <a:lstStyle/>
        <a:p>
          <a:endParaRPr lang="en-US"/>
        </a:p>
      </dgm:t>
    </dgm:pt>
    <dgm:pt modelId="{A78A1E81-9AD0-4D40-9DBD-425DE253B919}">
      <dgm:prSet custT="1"/>
      <dgm:spPr/>
      <dgm:t>
        <a:bodyPr/>
        <a:lstStyle/>
        <a:p>
          <a:r>
            <a:rPr lang="en-US" sz="1600"/>
            <a:t>Project Team Qualifications </a:t>
          </a:r>
        </a:p>
        <a:p>
          <a:r>
            <a:rPr lang="en-US" sz="1200"/>
            <a:t>(no more than 5 pages) *Resume for project team</a:t>
          </a:r>
          <a:endParaRPr lang="en-US" sz="1600"/>
        </a:p>
      </dgm:t>
    </dgm:pt>
    <dgm:pt modelId="{B3858964-0D09-4D2C-B378-4472D8EAC29A}" type="parTrans" cxnId="{4FCEBDB7-1918-4972-B894-D698D04DE432}">
      <dgm:prSet/>
      <dgm:spPr/>
      <dgm:t>
        <a:bodyPr/>
        <a:lstStyle/>
        <a:p>
          <a:endParaRPr lang="en-US"/>
        </a:p>
      </dgm:t>
    </dgm:pt>
    <dgm:pt modelId="{BE8504A8-25A9-475E-BDC4-C9A9E6D6A81F}" type="sibTrans" cxnId="{4FCEBDB7-1918-4972-B894-D698D04DE432}">
      <dgm:prSet/>
      <dgm:spPr/>
      <dgm:t>
        <a:bodyPr/>
        <a:lstStyle/>
        <a:p>
          <a:endParaRPr lang="en-US"/>
        </a:p>
      </dgm:t>
    </dgm:pt>
    <dgm:pt modelId="{60BFF707-F1BE-429A-A973-7772AC5A8054}">
      <dgm:prSet custT="1"/>
      <dgm:spPr/>
      <dgm:t>
        <a:bodyPr/>
        <a:lstStyle/>
        <a:p>
          <a:r>
            <a:rPr lang="en-US" sz="1600"/>
            <a:t>Past Projects Completed</a:t>
          </a:r>
        </a:p>
        <a:p>
          <a:r>
            <a:rPr lang="en-US" sz="1200"/>
            <a:t>(no more than 5 pages)</a:t>
          </a:r>
          <a:endParaRPr lang="en-US" sz="2000"/>
        </a:p>
      </dgm:t>
    </dgm:pt>
    <dgm:pt modelId="{144F9B1E-8692-49FE-AF1D-B032BCB97E6D}" type="parTrans" cxnId="{822836BC-E965-4CC5-A215-E317841BB299}">
      <dgm:prSet/>
      <dgm:spPr/>
      <dgm:t>
        <a:bodyPr/>
        <a:lstStyle/>
        <a:p>
          <a:endParaRPr lang="en-US"/>
        </a:p>
      </dgm:t>
    </dgm:pt>
    <dgm:pt modelId="{F6EF4B69-39CF-4DBC-89F7-A97D14D2DAC2}" type="sibTrans" cxnId="{822836BC-E965-4CC5-A215-E317841BB299}">
      <dgm:prSet/>
      <dgm:spPr/>
      <dgm:t>
        <a:bodyPr/>
        <a:lstStyle/>
        <a:p>
          <a:endParaRPr lang="en-US"/>
        </a:p>
      </dgm:t>
    </dgm:pt>
    <dgm:pt modelId="{BCD7362B-22B7-4921-BBD0-CA000EC67031}">
      <dgm:prSet custT="1"/>
      <dgm:spPr/>
      <dgm:t>
        <a:bodyPr/>
        <a:lstStyle/>
        <a:p>
          <a:r>
            <a:rPr lang="en-US" sz="1600"/>
            <a:t>Project Assumptions</a:t>
          </a:r>
        </a:p>
        <a:p>
          <a:r>
            <a:rPr lang="en-US" sz="1200"/>
            <a:t>(no more than 5 page)</a:t>
          </a:r>
          <a:endParaRPr lang="en-US" sz="2000"/>
        </a:p>
      </dgm:t>
    </dgm:pt>
    <dgm:pt modelId="{94E6F88D-30E4-410A-AB98-4AB91DE739DA}" type="parTrans" cxnId="{780E47BE-10C5-48C2-8F00-EDE2F2917FD0}">
      <dgm:prSet/>
      <dgm:spPr/>
      <dgm:t>
        <a:bodyPr/>
        <a:lstStyle/>
        <a:p>
          <a:endParaRPr lang="en-US"/>
        </a:p>
      </dgm:t>
    </dgm:pt>
    <dgm:pt modelId="{F62FA278-D28D-4670-944B-C7FBF40F75DD}" type="sibTrans" cxnId="{780E47BE-10C5-48C2-8F00-EDE2F2917FD0}">
      <dgm:prSet/>
      <dgm:spPr/>
      <dgm:t>
        <a:bodyPr/>
        <a:lstStyle/>
        <a:p>
          <a:endParaRPr lang="en-US"/>
        </a:p>
      </dgm:t>
    </dgm:pt>
    <dgm:pt modelId="{05B955B9-5DF2-4AE4-AEA1-98C4ACC6ECCB}" type="pres">
      <dgm:prSet presAssocID="{B54F9498-1A62-4538-A075-381680E9EE35}" presName="Name0" presStyleCnt="0">
        <dgm:presLayoutVars>
          <dgm:dir/>
          <dgm:resizeHandles val="exact"/>
        </dgm:presLayoutVars>
      </dgm:prSet>
      <dgm:spPr/>
    </dgm:pt>
    <dgm:pt modelId="{C5CE3C0E-9010-43D7-AF03-EF1F86D1AA68}" type="pres">
      <dgm:prSet presAssocID="{12A9EAF4-697F-4A11-BF84-E340BDF224E1}" presName="node" presStyleLbl="node1" presStyleIdx="0" presStyleCnt="5">
        <dgm:presLayoutVars>
          <dgm:bulletEnabled val="1"/>
        </dgm:presLayoutVars>
      </dgm:prSet>
      <dgm:spPr/>
    </dgm:pt>
    <dgm:pt modelId="{4190B654-CE2D-4AAD-BA79-CE8D73FF5190}" type="pres">
      <dgm:prSet presAssocID="{33537147-E53A-4ADB-9B76-3351AA7EA3BA}" presName="sibTrans" presStyleCnt="0"/>
      <dgm:spPr/>
    </dgm:pt>
    <dgm:pt modelId="{CB7FDC65-06F5-4351-AAE5-391F900DAE27}" type="pres">
      <dgm:prSet presAssocID="{E12C2EB1-FC0F-4373-82C5-E7E32BD4297E}" presName="node" presStyleLbl="node1" presStyleIdx="1" presStyleCnt="5">
        <dgm:presLayoutVars>
          <dgm:bulletEnabled val="1"/>
        </dgm:presLayoutVars>
      </dgm:prSet>
      <dgm:spPr/>
    </dgm:pt>
    <dgm:pt modelId="{26AD3C45-151A-40D7-9369-88D1901789AD}" type="pres">
      <dgm:prSet presAssocID="{EE0B692E-28E7-4FB2-AD9F-AED3E2AF2FF1}" presName="sibTrans" presStyleCnt="0"/>
      <dgm:spPr/>
    </dgm:pt>
    <dgm:pt modelId="{43A2E80D-8053-49B6-8E95-B8FEBD0EDAA7}" type="pres">
      <dgm:prSet presAssocID="{A78A1E81-9AD0-4D40-9DBD-425DE253B919}" presName="node" presStyleLbl="node1" presStyleIdx="2" presStyleCnt="5">
        <dgm:presLayoutVars>
          <dgm:bulletEnabled val="1"/>
        </dgm:presLayoutVars>
      </dgm:prSet>
      <dgm:spPr/>
    </dgm:pt>
    <dgm:pt modelId="{6F78F479-1723-4415-8B88-03D2A6F1FAEC}" type="pres">
      <dgm:prSet presAssocID="{BE8504A8-25A9-475E-BDC4-C9A9E6D6A81F}" presName="sibTrans" presStyleCnt="0"/>
      <dgm:spPr/>
    </dgm:pt>
    <dgm:pt modelId="{22E718FA-A308-48B0-9C26-A70682AC0E4F}" type="pres">
      <dgm:prSet presAssocID="{60BFF707-F1BE-429A-A973-7772AC5A8054}" presName="node" presStyleLbl="node1" presStyleIdx="3" presStyleCnt="5" custScaleX="106687">
        <dgm:presLayoutVars>
          <dgm:bulletEnabled val="1"/>
        </dgm:presLayoutVars>
      </dgm:prSet>
      <dgm:spPr/>
    </dgm:pt>
    <dgm:pt modelId="{86B7AEA1-E312-4EE8-9B23-32743E122C9C}" type="pres">
      <dgm:prSet presAssocID="{F6EF4B69-39CF-4DBC-89F7-A97D14D2DAC2}" presName="sibTrans" presStyleCnt="0"/>
      <dgm:spPr/>
    </dgm:pt>
    <dgm:pt modelId="{1A97DC34-C9D1-42F7-921F-83DB8362EA90}" type="pres">
      <dgm:prSet presAssocID="{BCD7362B-22B7-4921-BBD0-CA000EC67031}" presName="node" presStyleLbl="node1" presStyleIdx="4" presStyleCnt="5">
        <dgm:presLayoutVars>
          <dgm:bulletEnabled val="1"/>
        </dgm:presLayoutVars>
      </dgm:prSet>
      <dgm:spPr/>
    </dgm:pt>
  </dgm:ptLst>
  <dgm:cxnLst>
    <dgm:cxn modelId="{18214A23-1F8C-4BD5-97B7-94D157098079}" type="presOf" srcId="{E12C2EB1-FC0F-4373-82C5-E7E32BD4297E}" destId="{CB7FDC65-06F5-4351-AAE5-391F900DAE27}" srcOrd="0" destOrd="0" presId="urn:microsoft.com/office/officeart/2005/8/layout/hList6"/>
    <dgm:cxn modelId="{8E43F62A-662F-4D26-917C-73839CD0B53E}" type="presOf" srcId="{12A9EAF4-697F-4A11-BF84-E340BDF224E1}" destId="{C5CE3C0E-9010-43D7-AF03-EF1F86D1AA68}" srcOrd="0" destOrd="0" presId="urn:microsoft.com/office/officeart/2005/8/layout/hList6"/>
    <dgm:cxn modelId="{E60C8731-274F-4159-823B-017A1D7E6491}" type="presOf" srcId="{BCD7362B-22B7-4921-BBD0-CA000EC67031}" destId="{1A97DC34-C9D1-42F7-921F-83DB8362EA90}" srcOrd="0" destOrd="0" presId="urn:microsoft.com/office/officeart/2005/8/layout/hList6"/>
    <dgm:cxn modelId="{32752594-E8E0-43B5-B8AC-799ADA945C4C}" type="presOf" srcId="{60BFF707-F1BE-429A-A973-7772AC5A8054}" destId="{22E718FA-A308-48B0-9C26-A70682AC0E4F}" srcOrd="0" destOrd="0" presId="urn:microsoft.com/office/officeart/2005/8/layout/hList6"/>
    <dgm:cxn modelId="{4FCEBDB7-1918-4972-B894-D698D04DE432}" srcId="{B54F9498-1A62-4538-A075-381680E9EE35}" destId="{A78A1E81-9AD0-4D40-9DBD-425DE253B919}" srcOrd="2" destOrd="0" parTransId="{B3858964-0D09-4D2C-B378-4472D8EAC29A}" sibTransId="{BE8504A8-25A9-475E-BDC4-C9A9E6D6A81F}"/>
    <dgm:cxn modelId="{822836BC-E965-4CC5-A215-E317841BB299}" srcId="{B54F9498-1A62-4538-A075-381680E9EE35}" destId="{60BFF707-F1BE-429A-A973-7772AC5A8054}" srcOrd="3" destOrd="0" parTransId="{144F9B1E-8692-49FE-AF1D-B032BCB97E6D}" sibTransId="{F6EF4B69-39CF-4DBC-89F7-A97D14D2DAC2}"/>
    <dgm:cxn modelId="{780E47BE-10C5-48C2-8F00-EDE2F2917FD0}" srcId="{B54F9498-1A62-4538-A075-381680E9EE35}" destId="{BCD7362B-22B7-4921-BBD0-CA000EC67031}" srcOrd="4" destOrd="0" parTransId="{94E6F88D-30E4-410A-AB98-4AB91DE739DA}" sibTransId="{F62FA278-D28D-4670-944B-C7FBF40F75DD}"/>
    <dgm:cxn modelId="{7C6790BE-0ACA-4C89-B612-CA093D013BF3}" srcId="{B54F9498-1A62-4538-A075-381680E9EE35}" destId="{12A9EAF4-697F-4A11-BF84-E340BDF224E1}" srcOrd="0" destOrd="0" parTransId="{78FDD0BC-DECE-44C6-9B58-CBAA9A96FCC2}" sibTransId="{33537147-E53A-4ADB-9B76-3351AA7EA3BA}"/>
    <dgm:cxn modelId="{B2F82CE4-F650-43FD-8CCD-2D56A36DAF0B}" type="presOf" srcId="{B54F9498-1A62-4538-A075-381680E9EE35}" destId="{05B955B9-5DF2-4AE4-AEA1-98C4ACC6ECCB}" srcOrd="0" destOrd="0" presId="urn:microsoft.com/office/officeart/2005/8/layout/hList6"/>
    <dgm:cxn modelId="{5718ABFB-36B8-43A3-9712-9AC7BEBC0863}" srcId="{B54F9498-1A62-4538-A075-381680E9EE35}" destId="{E12C2EB1-FC0F-4373-82C5-E7E32BD4297E}" srcOrd="1" destOrd="0" parTransId="{DE921611-83FB-42FC-894F-125FA026B950}" sibTransId="{EE0B692E-28E7-4FB2-AD9F-AED3E2AF2FF1}"/>
    <dgm:cxn modelId="{4D9FDFFC-1083-40FC-AD66-4634E28387CA}" type="presOf" srcId="{A78A1E81-9AD0-4D40-9DBD-425DE253B919}" destId="{43A2E80D-8053-49B6-8E95-B8FEBD0EDAA7}" srcOrd="0" destOrd="0" presId="urn:microsoft.com/office/officeart/2005/8/layout/hList6"/>
    <dgm:cxn modelId="{7BFEA69B-3631-49AD-AC87-CF76D0687442}" type="presParOf" srcId="{05B955B9-5DF2-4AE4-AEA1-98C4ACC6ECCB}" destId="{C5CE3C0E-9010-43D7-AF03-EF1F86D1AA68}" srcOrd="0" destOrd="0" presId="urn:microsoft.com/office/officeart/2005/8/layout/hList6"/>
    <dgm:cxn modelId="{DCB18C4C-B3A8-4EB5-94DE-8D55B058F65C}" type="presParOf" srcId="{05B955B9-5DF2-4AE4-AEA1-98C4ACC6ECCB}" destId="{4190B654-CE2D-4AAD-BA79-CE8D73FF5190}" srcOrd="1" destOrd="0" presId="urn:microsoft.com/office/officeart/2005/8/layout/hList6"/>
    <dgm:cxn modelId="{F7B56C40-0283-4690-9F7F-7F6184881976}" type="presParOf" srcId="{05B955B9-5DF2-4AE4-AEA1-98C4ACC6ECCB}" destId="{CB7FDC65-06F5-4351-AAE5-391F900DAE27}" srcOrd="2" destOrd="0" presId="urn:microsoft.com/office/officeart/2005/8/layout/hList6"/>
    <dgm:cxn modelId="{E9E7D996-EBA1-45D7-B153-DF5C5CA63F88}" type="presParOf" srcId="{05B955B9-5DF2-4AE4-AEA1-98C4ACC6ECCB}" destId="{26AD3C45-151A-40D7-9369-88D1901789AD}" srcOrd="3" destOrd="0" presId="urn:microsoft.com/office/officeart/2005/8/layout/hList6"/>
    <dgm:cxn modelId="{FCC1EAD5-29F5-4B27-A8AB-819A4063E3DE}" type="presParOf" srcId="{05B955B9-5DF2-4AE4-AEA1-98C4ACC6ECCB}" destId="{43A2E80D-8053-49B6-8E95-B8FEBD0EDAA7}" srcOrd="4" destOrd="0" presId="urn:microsoft.com/office/officeart/2005/8/layout/hList6"/>
    <dgm:cxn modelId="{BF634787-E900-43AF-B9B3-4629F8AEEFD4}" type="presParOf" srcId="{05B955B9-5DF2-4AE4-AEA1-98C4ACC6ECCB}" destId="{6F78F479-1723-4415-8B88-03D2A6F1FAEC}" srcOrd="5" destOrd="0" presId="urn:microsoft.com/office/officeart/2005/8/layout/hList6"/>
    <dgm:cxn modelId="{9237EA0C-10F9-4071-8AF0-499D6B1734EC}" type="presParOf" srcId="{05B955B9-5DF2-4AE4-AEA1-98C4ACC6ECCB}" destId="{22E718FA-A308-48B0-9C26-A70682AC0E4F}" srcOrd="6" destOrd="0" presId="urn:microsoft.com/office/officeart/2005/8/layout/hList6"/>
    <dgm:cxn modelId="{B451A0DF-DD0C-402E-8D65-B4C59DE464A6}" type="presParOf" srcId="{05B955B9-5DF2-4AE4-AEA1-98C4ACC6ECCB}" destId="{86B7AEA1-E312-4EE8-9B23-32743E122C9C}" srcOrd="7" destOrd="0" presId="urn:microsoft.com/office/officeart/2005/8/layout/hList6"/>
    <dgm:cxn modelId="{A9629EEF-95AA-4CB9-8C7C-3E4FFA47C0BE}" type="presParOf" srcId="{05B955B9-5DF2-4AE4-AEA1-98C4ACC6ECCB}" destId="{1A97DC34-C9D1-42F7-921F-83DB8362EA90}" srcOrd="8"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B2FE48-ABDF-41CA-A96E-5596D05A9B84}" type="doc">
      <dgm:prSet loTypeId="urn:microsoft.com/office/officeart/2005/8/layout/vList5" loCatId="list" qsTypeId="urn:microsoft.com/office/officeart/2005/8/quickstyle/simple1#1" qsCatId="simple" csTypeId="urn:microsoft.com/office/officeart/2005/8/colors/accent1_2#1" csCatId="accent1" phldr="1"/>
      <dgm:spPr/>
      <dgm:t>
        <a:bodyPr/>
        <a:lstStyle/>
        <a:p>
          <a:endParaRPr lang="en-US"/>
        </a:p>
      </dgm:t>
    </dgm:pt>
    <dgm:pt modelId="{41F5EEB8-0D18-477D-B3ED-574D3BA81D82}">
      <dgm:prSet phldrT="[Text]" phldr="0"/>
      <dgm:spPr>
        <a:solidFill>
          <a:schemeClr val="accent1">
            <a:lumMod val="75000"/>
          </a:schemeClr>
        </a:solidFill>
      </dgm:spPr>
      <dgm:t>
        <a:bodyPr/>
        <a:lstStyle/>
        <a:p>
          <a:pPr algn="l"/>
          <a:r>
            <a:rPr lang="en-US" dirty="0"/>
            <a:t>1. Is attendance at </a:t>
          </a:r>
          <a:r>
            <a:rPr lang="en-US"/>
            <a:t>the October, </a:t>
          </a:r>
          <a:r>
            <a:rPr lang="en-US" dirty="0"/>
            <a:t>2026 in-person Proposers’ Conference optional, and will non-attendance affect proposal responsiveness or eligibility?</a:t>
          </a:r>
        </a:p>
      </dgm:t>
    </dgm:pt>
    <dgm:pt modelId="{8E3436E1-1C96-4900-9A38-A85C99B21411}" type="parTrans" cxnId="{C4B5BADB-00E5-48CB-A7AE-7EF43833E533}">
      <dgm:prSet/>
      <dgm:spPr/>
      <dgm:t>
        <a:bodyPr/>
        <a:lstStyle/>
        <a:p>
          <a:endParaRPr lang="en-US"/>
        </a:p>
      </dgm:t>
    </dgm:pt>
    <dgm:pt modelId="{94702491-4DFE-4FF5-833C-D9E203FDCCC7}" type="sibTrans" cxnId="{C4B5BADB-00E5-48CB-A7AE-7EF43833E533}">
      <dgm:prSet/>
      <dgm:spPr/>
      <dgm:t>
        <a:bodyPr/>
        <a:lstStyle/>
        <a:p>
          <a:endParaRPr lang="en-US"/>
        </a:p>
      </dgm:t>
    </dgm:pt>
    <dgm:pt modelId="{CE0B1389-9ECB-4A91-8470-D32D6CF9CB3D}">
      <dgm:prSet phldrT="[Text]"/>
      <dgm:spPr>
        <a:solidFill>
          <a:schemeClr val="bg2">
            <a:lumMod val="90000"/>
            <a:alpha val="90000"/>
          </a:schemeClr>
        </a:solidFill>
      </dgm:spPr>
      <dgm:t>
        <a:bodyPr/>
        <a:lstStyle/>
        <a:p>
          <a:pPr algn="l"/>
          <a:r>
            <a:rPr lang="en-US" dirty="0"/>
            <a:t>Attendance for the in-person Proposer’s Conference is optional and does not affect proposal responsiveness or eligibility.</a:t>
          </a:r>
        </a:p>
      </dgm:t>
    </dgm:pt>
    <dgm:pt modelId="{198341B2-EAE8-4170-8222-EE1F77864B8F}" type="parTrans" cxnId="{0DEAD530-9016-4F29-AA22-D37D0879ABE5}">
      <dgm:prSet/>
      <dgm:spPr/>
      <dgm:t>
        <a:bodyPr/>
        <a:lstStyle/>
        <a:p>
          <a:endParaRPr lang="en-US"/>
        </a:p>
      </dgm:t>
    </dgm:pt>
    <dgm:pt modelId="{9FAF57F5-09F9-4532-A7F8-FEEFD5BC3105}" type="sibTrans" cxnId="{0DEAD530-9016-4F29-AA22-D37D0879ABE5}">
      <dgm:prSet/>
      <dgm:spPr/>
      <dgm:t>
        <a:bodyPr/>
        <a:lstStyle/>
        <a:p>
          <a:endParaRPr lang="en-US"/>
        </a:p>
      </dgm:t>
    </dgm:pt>
    <dgm:pt modelId="{F58BBE60-240E-451E-A5B9-8CA7B1614A36}">
      <dgm:prSet phldrT="[Text]"/>
      <dgm:spPr>
        <a:solidFill>
          <a:srgbClr val="00B0F0"/>
        </a:solidFill>
      </dgm:spPr>
      <dgm:t>
        <a:bodyPr/>
        <a:lstStyle/>
        <a:p>
          <a:pPr algn="l"/>
          <a:r>
            <a:rPr lang="en-US" dirty="0"/>
            <a:t>2. Section 2.1, item 10 states that the proposer must “provide offices/security” at both 1601 Exposition Boulevard in Sacramento and 247 E. Nees Avenue in Fresno. Please confirm whether this means providing security coverage at both worksites, rather than maintaining contractor offices at both locations.</a:t>
          </a:r>
        </a:p>
      </dgm:t>
    </dgm:pt>
    <dgm:pt modelId="{199F4C85-5684-45A5-992B-5665A561D7D6}" type="parTrans" cxnId="{6B80C1C9-1570-4E5C-A7BC-FF93CF44B974}">
      <dgm:prSet/>
      <dgm:spPr/>
      <dgm:t>
        <a:bodyPr/>
        <a:lstStyle/>
        <a:p>
          <a:endParaRPr lang="en-US"/>
        </a:p>
      </dgm:t>
    </dgm:pt>
    <dgm:pt modelId="{0DB69377-D487-4EA1-A14A-D00BEB593D31}" type="sibTrans" cxnId="{6B80C1C9-1570-4E5C-A7BC-FF93CF44B974}">
      <dgm:prSet/>
      <dgm:spPr/>
      <dgm:t>
        <a:bodyPr/>
        <a:lstStyle/>
        <a:p>
          <a:endParaRPr lang="en-US"/>
        </a:p>
      </dgm:t>
    </dgm:pt>
    <dgm:pt modelId="{C05CD5DE-75C4-4396-8F93-312628DF2E11}">
      <dgm:prSet phldrT="[Text]"/>
      <dgm:spPr>
        <a:solidFill>
          <a:schemeClr val="accent4">
            <a:lumMod val="20000"/>
            <a:lumOff val="80000"/>
            <a:alpha val="90000"/>
          </a:schemeClr>
        </a:solidFill>
      </dgm:spPr>
      <dgm:t>
        <a:bodyPr/>
        <a:lstStyle/>
        <a:p>
          <a:pPr algn="l"/>
          <a:r>
            <a:rPr lang="en-US" dirty="0"/>
            <a:t>Yes, Proposers are expected to provide security coverage at both worksites.</a:t>
          </a:r>
        </a:p>
      </dgm:t>
    </dgm:pt>
    <dgm:pt modelId="{4C801893-ADA1-4691-9037-32611FBCC8A5}" type="parTrans" cxnId="{8B88102E-7022-43AA-9D23-22D1DECBE1F5}">
      <dgm:prSet/>
      <dgm:spPr/>
      <dgm:t>
        <a:bodyPr/>
        <a:lstStyle/>
        <a:p>
          <a:endParaRPr lang="en-US"/>
        </a:p>
      </dgm:t>
    </dgm:pt>
    <dgm:pt modelId="{A3038D48-FE4B-42D4-94AB-A9882EFB623C}" type="sibTrans" cxnId="{8B88102E-7022-43AA-9D23-22D1DECBE1F5}">
      <dgm:prSet/>
      <dgm:spPr/>
      <dgm:t>
        <a:bodyPr/>
        <a:lstStyle/>
        <a:p>
          <a:endParaRPr lang="en-US"/>
        </a:p>
      </dgm:t>
    </dgm:pt>
    <dgm:pt modelId="{8CD2CFE1-D126-40F4-8D24-8EE8F3DB99E4}">
      <dgm:prSet phldrT="[Text]"/>
      <dgm:spPr>
        <a:solidFill>
          <a:schemeClr val="accent1">
            <a:lumMod val="75000"/>
          </a:schemeClr>
        </a:solidFill>
      </dgm:spPr>
      <dgm:t>
        <a:bodyPr/>
        <a:lstStyle/>
        <a:p>
          <a:pPr algn="l"/>
          <a:r>
            <a:rPr lang="en-US" dirty="0"/>
            <a:t>3. Please confirm whether scheduled hours or quantities in the Model Contract are estimates only or guaranteed minimums, and whether the cost worksheet must include all relief/replacement coverage with no separately reimbursable overtime.</a:t>
          </a:r>
        </a:p>
      </dgm:t>
    </dgm:pt>
    <dgm:pt modelId="{CA98D894-1A56-4D40-BE24-8BD7C89D00C9}" type="parTrans" cxnId="{6D9A8AEA-7DCC-4934-8926-6DC0E106230F}">
      <dgm:prSet/>
      <dgm:spPr/>
      <dgm:t>
        <a:bodyPr/>
        <a:lstStyle/>
        <a:p>
          <a:endParaRPr lang="en-US"/>
        </a:p>
      </dgm:t>
    </dgm:pt>
    <dgm:pt modelId="{B7F1323A-BF21-4C5B-B970-3295BE175967}" type="sibTrans" cxnId="{6D9A8AEA-7DCC-4934-8926-6DC0E106230F}">
      <dgm:prSet/>
      <dgm:spPr/>
      <dgm:t>
        <a:bodyPr/>
        <a:lstStyle/>
        <a:p>
          <a:endParaRPr lang="en-US"/>
        </a:p>
      </dgm:t>
    </dgm:pt>
    <dgm:pt modelId="{E1CF39C6-1D3B-4DBB-8370-6C7497A8FED6}">
      <dgm:prSet phldrT="[Text]"/>
      <dgm:spPr>
        <a:solidFill>
          <a:schemeClr val="bg2">
            <a:lumMod val="90000"/>
            <a:alpha val="90000"/>
          </a:schemeClr>
        </a:solidFill>
      </dgm:spPr>
      <dgm:t>
        <a:bodyPr/>
        <a:lstStyle/>
        <a:p>
          <a:pPr algn="l"/>
          <a:r>
            <a:rPr lang="en-US" dirty="0"/>
            <a:t>The 6,100 hours, 100 overtime hours are the estimate hours needed annually per worksite under this contract. They are not guaranteed minimums, but align with estimates. Overtime is not a guarantee but has been used on occasion.</a:t>
          </a:r>
        </a:p>
      </dgm:t>
    </dgm:pt>
    <dgm:pt modelId="{57A58C2B-5490-433D-B76D-5A098DD86CCF}" type="parTrans" cxnId="{93455A43-500B-45F6-94B4-12AF99E0A9DA}">
      <dgm:prSet/>
      <dgm:spPr/>
      <dgm:t>
        <a:bodyPr/>
        <a:lstStyle/>
        <a:p>
          <a:endParaRPr lang="en-US"/>
        </a:p>
      </dgm:t>
    </dgm:pt>
    <dgm:pt modelId="{8845F831-92E5-49CD-9832-A78657960A02}" type="sibTrans" cxnId="{93455A43-500B-45F6-94B4-12AF99E0A9DA}">
      <dgm:prSet/>
      <dgm:spPr/>
      <dgm:t>
        <a:bodyPr/>
        <a:lstStyle/>
        <a:p>
          <a:endParaRPr lang="en-US"/>
        </a:p>
      </dgm:t>
    </dgm:pt>
    <dgm:pt modelId="{2039DFB8-B3CD-4EC6-A20C-3CF4EAEB48FA}">
      <dgm:prSet phldrT="[Text]"/>
      <dgm:spPr>
        <a:solidFill>
          <a:srgbClr val="00B0F0"/>
        </a:solidFill>
      </dgm:spPr>
      <dgm:t>
        <a:bodyPr/>
        <a:lstStyle/>
        <a:p>
          <a:pPr algn="l"/>
          <a:r>
            <a:rPr lang="en-US" dirty="0"/>
            <a:t>4. Who is the current incumbent and how long have they serviced Covered California?</a:t>
          </a:r>
        </a:p>
      </dgm:t>
    </dgm:pt>
    <dgm:pt modelId="{1136DDF9-2DFA-4DB7-85F7-CCE80E26AB06}" type="parTrans" cxnId="{05AD27BE-1D80-4068-B1FF-91A7691135CF}">
      <dgm:prSet/>
      <dgm:spPr/>
      <dgm:t>
        <a:bodyPr/>
        <a:lstStyle/>
        <a:p>
          <a:endParaRPr lang="en-US"/>
        </a:p>
      </dgm:t>
    </dgm:pt>
    <dgm:pt modelId="{970606FA-02CE-4793-8743-D65B18D2964E}" type="sibTrans" cxnId="{05AD27BE-1D80-4068-B1FF-91A7691135CF}">
      <dgm:prSet/>
      <dgm:spPr/>
      <dgm:t>
        <a:bodyPr/>
        <a:lstStyle/>
        <a:p>
          <a:endParaRPr lang="en-US"/>
        </a:p>
      </dgm:t>
    </dgm:pt>
    <dgm:pt modelId="{6ED0ADF0-80EC-4CB8-8664-D080477E9032}">
      <dgm:prSet phldrT="[Text]" phldr="0"/>
      <dgm:spPr>
        <a:solidFill>
          <a:schemeClr val="accent1">
            <a:lumMod val="75000"/>
          </a:schemeClr>
        </a:solidFill>
      </dgm:spPr>
      <dgm:t>
        <a:bodyPr/>
        <a:lstStyle/>
        <a:p>
          <a:pPr algn="l"/>
          <a:r>
            <a:rPr lang="en-US" dirty="0"/>
            <a:t>5. Who is the current incumbent?</a:t>
          </a:r>
        </a:p>
      </dgm:t>
    </dgm:pt>
    <dgm:pt modelId="{4821D468-EF30-4241-A441-76A0E1CBC814}" type="parTrans" cxnId="{C0F8A270-0CAF-43EB-A31D-506330FF0800}">
      <dgm:prSet/>
      <dgm:spPr/>
      <dgm:t>
        <a:bodyPr/>
        <a:lstStyle/>
        <a:p>
          <a:endParaRPr lang="en-US"/>
        </a:p>
      </dgm:t>
    </dgm:pt>
    <dgm:pt modelId="{4710B3EA-62E2-44B7-937F-0EFC5C2E7571}" type="sibTrans" cxnId="{C0F8A270-0CAF-43EB-A31D-506330FF0800}">
      <dgm:prSet/>
      <dgm:spPr/>
      <dgm:t>
        <a:bodyPr/>
        <a:lstStyle/>
        <a:p>
          <a:endParaRPr lang="en-US"/>
        </a:p>
      </dgm:t>
    </dgm:pt>
    <dgm:pt modelId="{4383921D-4DCF-4A25-B859-676E3D78EB76}">
      <dgm:prSet phldrT="[Text]"/>
      <dgm:spPr>
        <a:solidFill>
          <a:schemeClr val="accent4">
            <a:lumMod val="20000"/>
            <a:lumOff val="80000"/>
            <a:alpha val="90000"/>
          </a:schemeClr>
        </a:solidFill>
      </dgm:spPr>
      <dgm:t>
        <a:bodyPr/>
        <a:lstStyle/>
        <a:p>
          <a:pPr algn="l"/>
          <a:r>
            <a:rPr lang="en-US" dirty="0"/>
            <a:t>The current incumbent is American Global Security, Inc. They have been servicing Covered CA for one year and six months.</a:t>
          </a:r>
        </a:p>
      </dgm:t>
    </dgm:pt>
    <dgm:pt modelId="{7EF8064B-6596-4592-B962-080EE22520B4}" type="parTrans" cxnId="{F1D3D2CD-15F5-41B5-8093-55F6B0A2F567}">
      <dgm:prSet/>
      <dgm:spPr/>
      <dgm:t>
        <a:bodyPr/>
        <a:lstStyle/>
        <a:p>
          <a:endParaRPr lang="en-US"/>
        </a:p>
      </dgm:t>
    </dgm:pt>
    <dgm:pt modelId="{17B5BAD0-FC83-4F18-9EE9-B04E70C1035B}" type="sibTrans" cxnId="{F1D3D2CD-15F5-41B5-8093-55F6B0A2F567}">
      <dgm:prSet/>
      <dgm:spPr/>
      <dgm:t>
        <a:bodyPr/>
        <a:lstStyle/>
        <a:p>
          <a:endParaRPr lang="en-US"/>
        </a:p>
      </dgm:t>
    </dgm:pt>
    <dgm:pt modelId="{AD546DD3-76D8-44C8-8E69-31FD89758310}">
      <dgm:prSet phldrT="[Text]" phldr="0"/>
      <dgm:spPr>
        <a:solidFill>
          <a:schemeClr val="bg2">
            <a:lumMod val="90000"/>
            <a:alpha val="90000"/>
          </a:schemeClr>
        </a:solidFill>
      </dgm:spPr>
      <dgm:t>
        <a:bodyPr/>
        <a:lstStyle/>
        <a:p>
          <a:pPr algn="l"/>
          <a:r>
            <a:rPr lang="en-US" dirty="0"/>
            <a:t>See response to Question #4.</a:t>
          </a:r>
        </a:p>
      </dgm:t>
    </dgm:pt>
    <dgm:pt modelId="{9ECADFCC-E081-42E8-A8AC-B0FC2C49AF2B}" type="parTrans" cxnId="{19306880-E5BE-4B70-A925-E8332F2BFB0A}">
      <dgm:prSet/>
      <dgm:spPr/>
      <dgm:t>
        <a:bodyPr/>
        <a:lstStyle/>
        <a:p>
          <a:endParaRPr lang="en-US"/>
        </a:p>
      </dgm:t>
    </dgm:pt>
    <dgm:pt modelId="{6324D97D-30AE-4FA2-BCA8-60B59A225C64}" type="sibTrans" cxnId="{19306880-E5BE-4B70-A925-E8332F2BFB0A}">
      <dgm:prSet/>
      <dgm:spPr/>
      <dgm:t>
        <a:bodyPr/>
        <a:lstStyle/>
        <a:p>
          <a:endParaRPr lang="en-US"/>
        </a:p>
      </dgm:t>
    </dgm:pt>
    <dgm:pt modelId="{B0623E8F-CCD6-427E-879D-D9BEC2C561CE}">
      <dgm:prSet phldrT="[Text]" phldr="0"/>
      <dgm:spPr>
        <a:solidFill>
          <a:srgbClr val="00B0F0"/>
        </a:solidFill>
      </dgm:spPr>
      <dgm:t>
        <a:bodyPr/>
        <a:lstStyle/>
        <a:p>
          <a:pPr algn="l"/>
          <a:r>
            <a:rPr lang="en-US" dirty="0"/>
            <a:t>6. When was the current contract awarded, and could you please provide a copy of the contract?</a:t>
          </a:r>
        </a:p>
      </dgm:t>
    </dgm:pt>
    <dgm:pt modelId="{3361EBD5-CA22-4C2F-A068-E6BEA5DD083C}" type="parTrans" cxnId="{388B362A-05AF-4AE0-AF95-AB00282DA674}">
      <dgm:prSet/>
      <dgm:spPr/>
      <dgm:t>
        <a:bodyPr/>
        <a:lstStyle/>
        <a:p>
          <a:endParaRPr lang="en-US"/>
        </a:p>
      </dgm:t>
    </dgm:pt>
    <dgm:pt modelId="{D96642DA-2298-4C71-846F-7800B92CDEA7}" type="sibTrans" cxnId="{388B362A-05AF-4AE0-AF95-AB00282DA674}">
      <dgm:prSet/>
      <dgm:spPr/>
      <dgm:t>
        <a:bodyPr/>
        <a:lstStyle/>
        <a:p>
          <a:endParaRPr lang="en-US"/>
        </a:p>
      </dgm:t>
    </dgm:pt>
    <dgm:pt modelId="{763380B0-60CE-4984-A398-83A5C0BCD5C4}">
      <dgm:prSet phldrT="[Text]" phldr="0"/>
      <dgm:spPr>
        <a:solidFill>
          <a:schemeClr val="accent4">
            <a:lumMod val="20000"/>
            <a:lumOff val="80000"/>
            <a:alpha val="90000"/>
          </a:schemeClr>
        </a:solidFill>
      </dgm:spPr>
      <dgm:t>
        <a:bodyPr/>
        <a:lstStyle/>
        <a:p>
          <a:pPr algn="l"/>
          <a:r>
            <a:rPr lang="en-US" dirty="0"/>
            <a:t>The current agreement was awarded on January 23, 2025. In accordance with state law exempting applicable Covered California information from disclosure under the PRA (GC Section 100508): If you wish to file a PRA request for a copy of the records, you are free to do so but should expect that the request will likely be denied. Please send your request for documents to </a:t>
          </a:r>
          <a:r>
            <a:rPr lang="en-US" dirty="0">
              <a:hlinkClick xmlns:r="http://schemas.openxmlformats.org/officeDocument/2006/relationships" r:id="rId1"/>
            </a:rPr>
            <a:t>PRA@covered.ca.gov</a:t>
          </a:r>
          <a:r>
            <a:rPr lang="en-US" dirty="0"/>
            <a:t>.</a:t>
          </a:r>
        </a:p>
      </dgm:t>
    </dgm:pt>
    <dgm:pt modelId="{EAFD12D9-AFCF-4D99-956E-2ABDD37D6A74}" type="parTrans" cxnId="{9DF03A72-050A-4C9B-B537-933D5965730B}">
      <dgm:prSet/>
      <dgm:spPr/>
      <dgm:t>
        <a:bodyPr/>
        <a:lstStyle/>
        <a:p>
          <a:endParaRPr lang="en-US"/>
        </a:p>
      </dgm:t>
    </dgm:pt>
    <dgm:pt modelId="{32C9B78A-FE1C-4266-A3FC-D106A48DB68F}" type="sibTrans" cxnId="{9DF03A72-050A-4C9B-B537-933D5965730B}">
      <dgm:prSet/>
      <dgm:spPr/>
      <dgm:t>
        <a:bodyPr/>
        <a:lstStyle/>
        <a:p>
          <a:endParaRPr lang="en-US"/>
        </a:p>
      </dgm:t>
    </dgm:pt>
    <dgm:pt modelId="{4741E21F-16B8-4CB6-BA8D-00A6D431B233}">
      <dgm:prSet phldrT="[Text]" phldr="0"/>
      <dgm:spPr>
        <a:solidFill>
          <a:schemeClr val="accent1">
            <a:lumMod val="75000"/>
          </a:schemeClr>
        </a:solidFill>
      </dgm:spPr>
      <dgm:t>
        <a:bodyPr/>
        <a:lstStyle/>
        <a:p>
          <a:pPr algn="l"/>
          <a:r>
            <a:rPr lang="en-US" dirty="0"/>
            <a:t>7. What was the total amount spent on the contract over the past 12 months, and what was the most recent monthly spend?</a:t>
          </a:r>
        </a:p>
      </dgm:t>
    </dgm:pt>
    <dgm:pt modelId="{B162D65C-022D-445A-96B7-54AEA419E396}" type="parTrans" cxnId="{78B62BCA-EC33-4B9E-8CF1-E66496234288}">
      <dgm:prSet/>
      <dgm:spPr/>
      <dgm:t>
        <a:bodyPr/>
        <a:lstStyle/>
        <a:p>
          <a:endParaRPr lang="en-US"/>
        </a:p>
      </dgm:t>
    </dgm:pt>
    <dgm:pt modelId="{BF7CDB70-38B6-4480-AFD3-4C9DD6B8C3B8}" type="sibTrans" cxnId="{78B62BCA-EC33-4B9E-8CF1-E66496234288}">
      <dgm:prSet/>
      <dgm:spPr/>
      <dgm:t>
        <a:bodyPr/>
        <a:lstStyle/>
        <a:p>
          <a:endParaRPr lang="en-US"/>
        </a:p>
      </dgm:t>
    </dgm:pt>
    <dgm:pt modelId="{CC2BD7CA-75DC-4C32-B7F4-0EA6F39F4266}">
      <dgm:prSet phldrT="[Text]" phldr="0"/>
      <dgm:spPr>
        <a:solidFill>
          <a:schemeClr val="bg2">
            <a:lumMod val="90000"/>
            <a:alpha val="90000"/>
          </a:schemeClr>
        </a:solidFill>
      </dgm:spPr>
      <dgm:t>
        <a:bodyPr/>
        <a:lstStyle/>
        <a:p>
          <a:pPr algn="l"/>
          <a:r>
            <a:rPr lang="en-US" dirty="0"/>
            <a:t>$285,639.91 for the past 12 months. Recent monthly spend was $24,142.10.</a:t>
          </a:r>
        </a:p>
      </dgm:t>
    </dgm:pt>
    <dgm:pt modelId="{A42F062C-33F8-4166-B891-734EB3FFC5D3}" type="parTrans" cxnId="{D24CF8B5-09E6-48A0-AE48-9C75CDE79686}">
      <dgm:prSet/>
      <dgm:spPr/>
      <dgm:t>
        <a:bodyPr/>
        <a:lstStyle/>
        <a:p>
          <a:endParaRPr lang="en-US"/>
        </a:p>
      </dgm:t>
    </dgm:pt>
    <dgm:pt modelId="{485FFAD8-B193-4856-AD06-4ADDB171ADB6}" type="sibTrans" cxnId="{D24CF8B5-09E6-48A0-AE48-9C75CDE79686}">
      <dgm:prSet/>
      <dgm:spPr/>
      <dgm:t>
        <a:bodyPr/>
        <a:lstStyle/>
        <a:p>
          <a:endParaRPr lang="en-US"/>
        </a:p>
      </dgm:t>
    </dgm:pt>
    <dgm:pt modelId="{08CA2D80-2B05-4944-9E5B-BF67D53A6DD7}">
      <dgm:prSet phldrT="[Text]" phldr="0"/>
      <dgm:spPr>
        <a:solidFill>
          <a:srgbClr val="00B0F0"/>
        </a:solidFill>
      </dgm:spPr>
      <dgm:t>
        <a:bodyPr/>
        <a:lstStyle/>
        <a:p>
          <a:pPr algn="l"/>
          <a:r>
            <a:rPr lang="en-US" dirty="0"/>
            <a:t>8. Are there any separately billable items or reimbursable expenses (e.g., vehicles, equipment, or supplies)?</a:t>
          </a:r>
        </a:p>
      </dgm:t>
    </dgm:pt>
    <dgm:pt modelId="{58C12456-0D08-47EE-BC8D-588F1642BE6F}" type="parTrans" cxnId="{174BA0C9-874E-409A-ACBB-FEBB3581E395}">
      <dgm:prSet/>
      <dgm:spPr/>
      <dgm:t>
        <a:bodyPr/>
        <a:lstStyle/>
        <a:p>
          <a:endParaRPr lang="en-US"/>
        </a:p>
      </dgm:t>
    </dgm:pt>
    <dgm:pt modelId="{B214538D-5A43-4F68-906F-38FFBD0F3E27}" type="sibTrans" cxnId="{174BA0C9-874E-409A-ACBB-FEBB3581E395}">
      <dgm:prSet/>
      <dgm:spPr/>
      <dgm:t>
        <a:bodyPr/>
        <a:lstStyle/>
        <a:p>
          <a:endParaRPr lang="en-US"/>
        </a:p>
      </dgm:t>
    </dgm:pt>
    <dgm:pt modelId="{9D85B7D7-613A-4455-ACE5-902E2A99EB7A}">
      <dgm:prSet phldrT="[Text]" phldr="0"/>
      <dgm:spPr>
        <a:solidFill>
          <a:schemeClr val="accent4">
            <a:lumMod val="20000"/>
            <a:lumOff val="80000"/>
            <a:alpha val="90000"/>
          </a:schemeClr>
        </a:solidFill>
      </dgm:spPr>
      <dgm:t>
        <a:bodyPr/>
        <a:lstStyle/>
        <a:p>
          <a:pPr algn="l"/>
          <a:r>
            <a:rPr lang="en-US" dirty="0"/>
            <a:t>The rates are fully loaded rates, per the language in the model Contract, Exhibit B – Attachment 1. The rates must include all expenses.</a:t>
          </a:r>
        </a:p>
      </dgm:t>
    </dgm:pt>
    <dgm:pt modelId="{CBAEBE7E-7E47-4FA9-9882-5FCA49A1FFDF}" type="parTrans" cxnId="{A72DFB35-06AA-4426-B8F6-F10161CB6802}">
      <dgm:prSet/>
      <dgm:spPr/>
      <dgm:t>
        <a:bodyPr/>
        <a:lstStyle/>
        <a:p>
          <a:endParaRPr lang="en-US"/>
        </a:p>
      </dgm:t>
    </dgm:pt>
    <dgm:pt modelId="{E5C9E074-3FAB-401D-8041-F0E377263E77}" type="sibTrans" cxnId="{A72DFB35-06AA-4426-B8F6-F10161CB6802}">
      <dgm:prSet/>
      <dgm:spPr/>
      <dgm:t>
        <a:bodyPr/>
        <a:lstStyle/>
        <a:p>
          <a:endParaRPr lang="en-US"/>
        </a:p>
      </dgm:t>
    </dgm:pt>
    <dgm:pt modelId="{3ECC3485-1364-45A7-A988-145350493A51}">
      <dgm:prSet phldrT="[Text]" phldr="0"/>
      <dgm:spPr>
        <a:solidFill>
          <a:schemeClr val="accent1">
            <a:lumMod val="75000"/>
          </a:schemeClr>
        </a:solidFill>
      </dgm:spPr>
      <dgm:t>
        <a:bodyPr/>
        <a:lstStyle/>
        <a:p>
          <a:pPr algn="l"/>
          <a:r>
            <a:rPr lang="en-US" dirty="0"/>
            <a:t>9. Have there been any significant changes from the previous contract to the current one (e.g., increased/decreased hours, changes in staffing levels, armed vs. unarmed services, additional sites, or expanded scope)?</a:t>
          </a:r>
        </a:p>
      </dgm:t>
    </dgm:pt>
    <dgm:pt modelId="{4CCA4352-B016-403E-B7B9-6956CED3BF8C}" type="parTrans" cxnId="{F285D2B4-5F57-4B95-BCE8-5780A12F94FB}">
      <dgm:prSet/>
      <dgm:spPr/>
      <dgm:t>
        <a:bodyPr/>
        <a:lstStyle/>
        <a:p>
          <a:endParaRPr lang="en-US"/>
        </a:p>
      </dgm:t>
    </dgm:pt>
    <dgm:pt modelId="{B35156C0-C369-41DD-A787-972FF8FDDD51}" type="sibTrans" cxnId="{F285D2B4-5F57-4B95-BCE8-5780A12F94FB}">
      <dgm:prSet/>
      <dgm:spPr/>
      <dgm:t>
        <a:bodyPr/>
        <a:lstStyle/>
        <a:p>
          <a:endParaRPr lang="en-US"/>
        </a:p>
      </dgm:t>
    </dgm:pt>
    <dgm:pt modelId="{FDEADC9B-B703-4DE2-80F0-CE303769877D}">
      <dgm:prSet phldrT="[Text]" phldr="0"/>
      <dgm:spPr>
        <a:solidFill>
          <a:schemeClr val="bg2">
            <a:lumMod val="90000"/>
            <a:alpha val="90000"/>
          </a:schemeClr>
        </a:solidFill>
      </dgm:spPr>
      <dgm:t>
        <a:bodyPr/>
        <a:lstStyle/>
        <a:p>
          <a:pPr algn="l"/>
          <a:r>
            <a:rPr lang="en-US" dirty="0"/>
            <a:t>No changes.</a:t>
          </a:r>
        </a:p>
      </dgm:t>
    </dgm:pt>
    <dgm:pt modelId="{FC37C354-9683-4BA1-811C-F9DE915E3977}" type="parTrans" cxnId="{7A80064A-FFBA-41FB-8CFD-1EEA7B0E8C98}">
      <dgm:prSet/>
      <dgm:spPr/>
      <dgm:t>
        <a:bodyPr/>
        <a:lstStyle/>
        <a:p>
          <a:endParaRPr lang="en-US"/>
        </a:p>
      </dgm:t>
    </dgm:pt>
    <dgm:pt modelId="{E0CBC7E2-E417-41B8-97A5-E374EC5EC4A0}" type="sibTrans" cxnId="{7A80064A-FFBA-41FB-8CFD-1EEA7B0E8C98}">
      <dgm:prSet/>
      <dgm:spPr/>
      <dgm:t>
        <a:bodyPr/>
        <a:lstStyle/>
        <a:p>
          <a:endParaRPr lang="en-US"/>
        </a:p>
      </dgm:t>
    </dgm:pt>
    <dgm:pt modelId="{0F2A4962-E153-45EA-A544-03250A641A31}">
      <dgm:prSet phldrT="[Text]" phldr="0"/>
      <dgm:spPr>
        <a:solidFill>
          <a:srgbClr val="00B0F0"/>
        </a:solidFill>
      </dgm:spPr>
      <dgm:t>
        <a:bodyPr/>
        <a:lstStyle/>
        <a:p>
          <a:pPr algn="l"/>
          <a:r>
            <a:rPr lang="en-US" dirty="0"/>
            <a:t>10. Are there any anticipated services or requirements not identified in the RFP that the successful contractor should be prepared to provide (e.g., seasonal coverage, special events, or future site additions)?</a:t>
          </a:r>
        </a:p>
      </dgm:t>
    </dgm:pt>
    <dgm:pt modelId="{0AA9B102-A767-4485-A7DB-31CA20879821}" type="parTrans" cxnId="{78A40848-72CB-412B-936B-5781D25A0D63}">
      <dgm:prSet/>
      <dgm:spPr/>
      <dgm:t>
        <a:bodyPr/>
        <a:lstStyle/>
        <a:p>
          <a:endParaRPr lang="en-US"/>
        </a:p>
      </dgm:t>
    </dgm:pt>
    <dgm:pt modelId="{E2B9381C-0162-410C-A07B-B99D433A886B}" type="sibTrans" cxnId="{78A40848-72CB-412B-936B-5781D25A0D63}">
      <dgm:prSet/>
      <dgm:spPr/>
      <dgm:t>
        <a:bodyPr/>
        <a:lstStyle/>
        <a:p>
          <a:endParaRPr lang="en-US"/>
        </a:p>
      </dgm:t>
    </dgm:pt>
    <dgm:pt modelId="{41E2170B-DDA1-46AF-9DF9-8BB2991011CD}">
      <dgm:prSet phldrT="[Text]" phldr="0"/>
      <dgm:spPr>
        <a:solidFill>
          <a:schemeClr val="accent4">
            <a:lumMod val="20000"/>
            <a:lumOff val="80000"/>
            <a:alpha val="90000"/>
          </a:schemeClr>
        </a:solidFill>
      </dgm:spPr>
      <dgm:t>
        <a:bodyPr/>
        <a:lstStyle/>
        <a:p>
          <a:pPr algn="l"/>
          <a:r>
            <a:rPr lang="en-US" dirty="0"/>
            <a:t>No. All of the required services are outlined in Exhibit A of the Model Contract.</a:t>
          </a:r>
        </a:p>
      </dgm:t>
    </dgm:pt>
    <dgm:pt modelId="{AE03F662-5732-468D-92A6-2C5C29686AE4}" type="parTrans" cxnId="{41F8E80F-E402-407A-90B3-EE74E42114FB}">
      <dgm:prSet/>
      <dgm:spPr/>
      <dgm:t>
        <a:bodyPr/>
        <a:lstStyle/>
        <a:p>
          <a:endParaRPr lang="en-US"/>
        </a:p>
      </dgm:t>
    </dgm:pt>
    <dgm:pt modelId="{C3526ABF-A6A9-47D4-8FD7-7676A0FDB4AC}" type="sibTrans" cxnId="{41F8E80F-E402-407A-90B3-EE74E42114FB}">
      <dgm:prSet/>
      <dgm:spPr/>
      <dgm:t>
        <a:bodyPr/>
        <a:lstStyle/>
        <a:p>
          <a:endParaRPr lang="en-US"/>
        </a:p>
      </dgm:t>
    </dgm:pt>
    <dgm:pt modelId="{D954AA49-6B3A-4843-89AF-D7AEAC3ACC6D}">
      <dgm:prSet phldrT="[Text]" phldr="0"/>
      <dgm:spPr>
        <a:solidFill>
          <a:schemeClr val="accent1">
            <a:lumMod val="75000"/>
          </a:schemeClr>
        </a:solidFill>
      </dgm:spPr>
      <dgm:t>
        <a:bodyPr/>
        <a:lstStyle/>
        <a:p>
          <a:pPr algn="l"/>
          <a:r>
            <a:rPr lang="en-US" dirty="0"/>
            <a:t>11. Beyond applicable state and federal minimum wage requirements, are there any prevailing wage, living wage, local ordinance, or contract-specific wage requirements?</a:t>
          </a:r>
        </a:p>
      </dgm:t>
    </dgm:pt>
    <dgm:pt modelId="{E9222D59-57F1-41E1-A380-B4451C342E5F}" type="parTrans" cxnId="{2817FE6E-1467-4E68-A5E5-AA2ECD333F9B}">
      <dgm:prSet/>
      <dgm:spPr/>
      <dgm:t>
        <a:bodyPr/>
        <a:lstStyle/>
        <a:p>
          <a:endParaRPr lang="en-US"/>
        </a:p>
      </dgm:t>
    </dgm:pt>
    <dgm:pt modelId="{F87064BA-C00A-478B-B7EE-0DD010426085}" type="sibTrans" cxnId="{2817FE6E-1467-4E68-A5E5-AA2ECD333F9B}">
      <dgm:prSet/>
      <dgm:spPr/>
      <dgm:t>
        <a:bodyPr/>
        <a:lstStyle/>
        <a:p>
          <a:endParaRPr lang="en-US"/>
        </a:p>
      </dgm:t>
    </dgm:pt>
    <dgm:pt modelId="{640F7786-1E03-4F1B-B27F-9D4F3A7E04AD}">
      <dgm:prSet phldrT="[Text]" phldr="0"/>
      <dgm:spPr>
        <a:solidFill>
          <a:schemeClr val="bg2">
            <a:lumMod val="90000"/>
            <a:alpha val="90000"/>
          </a:schemeClr>
        </a:solidFill>
      </dgm:spPr>
      <dgm:t>
        <a:bodyPr/>
        <a:lstStyle/>
        <a:p>
          <a:pPr algn="l"/>
          <a:r>
            <a:rPr lang="en-US" dirty="0"/>
            <a:t>Contractor is responsible for this knowledge and must comply with any wage, hour, and employment requirements applicable by law, including any requirements that become applicable based on the location or manner in which services are performed. Per Exhibit B, Attachment 1 – Cost Worksheet, the California Department of Human Resources maintains the minimum hourly rates for Security Guards: </a:t>
          </a:r>
          <a:r>
            <a:rPr lang="en-US" dirty="0">
              <a:hlinkClick xmlns:r="http://schemas.openxmlformats.org/officeDocument/2006/relationships" r:id="rId2"/>
            </a:rPr>
            <a:t>https://www.calhr.ca.gov/wp-content/uploads/sites/361/2025/07/2024-Personal-Service-Contract-Rates.pdf</a:t>
          </a:r>
          <a:endParaRPr lang="en-US" dirty="0"/>
        </a:p>
      </dgm:t>
    </dgm:pt>
    <dgm:pt modelId="{B50748C2-97B6-481E-B1FF-D509DA5110E5}" type="parTrans" cxnId="{E2B0581C-DE0E-416C-8F20-43E85592FAB7}">
      <dgm:prSet/>
      <dgm:spPr/>
      <dgm:t>
        <a:bodyPr/>
        <a:lstStyle/>
        <a:p>
          <a:endParaRPr lang="en-US"/>
        </a:p>
      </dgm:t>
    </dgm:pt>
    <dgm:pt modelId="{9281D56E-3B20-4A50-9E4D-015C2FF108CC}" type="sibTrans" cxnId="{E2B0581C-DE0E-416C-8F20-43E85592FAB7}">
      <dgm:prSet/>
      <dgm:spPr/>
      <dgm:t>
        <a:bodyPr/>
        <a:lstStyle/>
        <a:p>
          <a:endParaRPr lang="en-US"/>
        </a:p>
      </dgm:t>
    </dgm:pt>
    <dgm:pt modelId="{39D7FC40-22F7-483A-B270-7C6EB5E4F1DA}" type="pres">
      <dgm:prSet presAssocID="{59B2FE48-ABDF-41CA-A96E-5596D05A9B84}" presName="Name0" presStyleCnt="0">
        <dgm:presLayoutVars>
          <dgm:dir/>
          <dgm:animLvl val="lvl"/>
          <dgm:resizeHandles val="exact"/>
        </dgm:presLayoutVars>
      </dgm:prSet>
      <dgm:spPr/>
    </dgm:pt>
    <dgm:pt modelId="{67B7A292-B317-419B-AFBA-6AFBE661369B}" type="pres">
      <dgm:prSet presAssocID="{41F5EEB8-0D18-477D-B3ED-574D3BA81D82}" presName="linNode" presStyleCnt="0"/>
      <dgm:spPr/>
    </dgm:pt>
    <dgm:pt modelId="{41E9EDD4-115A-48BC-A4D4-3337E141AEDC}" type="pres">
      <dgm:prSet presAssocID="{41F5EEB8-0D18-477D-B3ED-574D3BA81D82}" presName="parentText" presStyleLbl="node1" presStyleIdx="0" presStyleCnt="11">
        <dgm:presLayoutVars>
          <dgm:chMax val="1"/>
          <dgm:bulletEnabled val="1"/>
        </dgm:presLayoutVars>
      </dgm:prSet>
      <dgm:spPr/>
    </dgm:pt>
    <dgm:pt modelId="{6DDBDC68-8B08-4FC3-B1A6-616096AF6464}" type="pres">
      <dgm:prSet presAssocID="{41F5EEB8-0D18-477D-B3ED-574D3BA81D82}" presName="descendantText" presStyleLbl="alignAccFollowNode1" presStyleIdx="0" presStyleCnt="11">
        <dgm:presLayoutVars>
          <dgm:bulletEnabled val="1"/>
        </dgm:presLayoutVars>
      </dgm:prSet>
      <dgm:spPr/>
    </dgm:pt>
    <dgm:pt modelId="{7672F1EB-58A1-4424-B32E-BAB950BD6AEC}" type="pres">
      <dgm:prSet presAssocID="{94702491-4DFE-4FF5-833C-D9E203FDCCC7}" presName="sp" presStyleCnt="0"/>
      <dgm:spPr/>
    </dgm:pt>
    <dgm:pt modelId="{5CA7389D-30C0-4D34-BE90-93632B7C5520}" type="pres">
      <dgm:prSet presAssocID="{F58BBE60-240E-451E-A5B9-8CA7B1614A36}" presName="linNode" presStyleCnt="0"/>
      <dgm:spPr/>
    </dgm:pt>
    <dgm:pt modelId="{FC280489-FE29-401F-ACD6-1BF47A79C184}" type="pres">
      <dgm:prSet presAssocID="{F58BBE60-240E-451E-A5B9-8CA7B1614A36}" presName="parentText" presStyleLbl="node1" presStyleIdx="1" presStyleCnt="11">
        <dgm:presLayoutVars>
          <dgm:chMax val="1"/>
          <dgm:bulletEnabled val="1"/>
        </dgm:presLayoutVars>
      </dgm:prSet>
      <dgm:spPr/>
    </dgm:pt>
    <dgm:pt modelId="{912F21B4-D970-4494-813E-4641A1405FCB}" type="pres">
      <dgm:prSet presAssocID="{F58BBE60-240E-451E-A5B9-8CA7B1614A36}" presName="descendantText" presStyleLbl="alignAccFollowNode1" presStyleIdx="1" presStyleCnt="11">
        <dgm:presLayoutVars>
          <dgm:bulletEnabled val="1"/>
        </dgm:presLayoutVars>
      </dgm:prSet>
      <dgm:spPr/>
    </dgm:pt>
    <dgm:pt modelId="{F174433D-566B-4D2A-B623-10CC6CBC80D3}" type="pres">
      <dgm:prSet presAssocID="{0DB69377-D487-4EA1-A14A-D00BEB593D31}" presName="sp" presStyleCnt="0"/>
      <dgm:spPr/>
    </dgm:pt>
    <dgm:pt modelId="{101BCDF3-0796-42CA-B603-8E6F6B263462}" type="pres">
      <dgm:prSet presAssocID="{8CD2CFE1-D126-40F4-8D24-8EE8F3DB99E4}" presName="linNode" presStyleCnt="0"/>
      <dgm:spPr/>
    </dgm:pt>
    <dgm:pt modelId="{F7839F34-33F3-41D5-97E1-DF4FA942ED97}" type="pres">
      <dgm:prSet presAssocID="{8CD2CFE1-D126-40F4-8D24-8EE8F3DB99E4}" presName="parentText" presStyleLbl="node1" presStyleIdx="2" presStyleCnt="11">
        <dgm:presLayoutVars>
          <dgm:chMax val="1"/>
          <dgm:bulletEnabled val="1"/>
        </dgm:presLayoutVars>
      </dgm:prSet>
      <dgm:spPr/>
    </dgm:pt>
    <dgm:pt modelId="{BF5A38FA-02DC-4F57-90A4-05C180D55E07}" type="pres">
      <dgm:prSet presAssocID="{8CD2CFE1-D126-40F4-8D24-8EE8F3DB99E4}" presName="descendantText" presStyleLbl="alignAccFollowNode1" presStyleIdx="2" presStyleCnt="11">
        <dgm:presLayoutVars>
          <dgm:bulletEnabled val="1"/>
        </dgm:presLayoutVars>
      </dgm:prSet>
      <dgm:spPr/>
    </dgm:pt>
    <dgm:pt modelId="{BDEDB48E-F96F-4C4E-A58F-C4A4257171E9}" type="pres">
      <dgm:prSet presAssocID="{B7F1323A-BF21-4C5B-B970-3295BE175967}" presName="sp" presStyleCnt="0"/>
      <dgm:spPr/>
    </dgm:pt>
    <dgm:pt modelId="{5BA17AB5-8C94-4D44-B05E-ED3BE8778CC7}" type="pres">
      <dgm:prSet presAssocID="{2039DFB8-B3CD-4EC6-A20C-3CF4EAEB48FA}" presName="linNode" presStyleCnt="0"/>
      <dgm:spPr/>
    </dgm:pt>
    <dgm:pt modelId="{B9300C0E-9E12-4855-A3F9-8C50E81025C5}" type="pres">
      <dgm:prSet presAssocID="{2039DFB8-B3CD-4EC6-A20C-3CF4EAEB48FA}" presName="parentText" presStyleLbl="node1" presStyleIdx="3" presStyleCnt="11">
        <dgm:presLayoutVars>
          <dgm:chMax val="1"/>
          <dgm:bulletEnabled val="1"/>
        </dgm:presLayoutVars>
      </dgm:prSet>
      <dgm:spPr/>
    </dgm:pt>
    <dgm:pt modelId="{33FDE42C-CEC8-4A5C-AB3A-430BDFAE1F0D}" type="pres">
      <dgm:prSet presAssocID="{2039DFB8-B3CD-4EC6-A20C-3CF4EAEB48FA}" presName="descendantText" presStyleLbl="alignAccFollowNode1" presStyleIdx="3" presStyleCnt="11">
        <dgm:presLayoutVars>
          <dgm:bulletEnabled val="1"/>
        </dgm:presLayoutVars>
      </dgm:prSet>
      <dgm:spPr/>
    </dgm:pt>
    <dgm:pt modelId="{680E03EB-886C-498A-B977-B94BE4BE47CA}" type="pres">
      <dgm:prSet presAssocID="{970606FA-02CE-4793-8743-D65B18D2964E}" presName="sp" presStyleCnt="0"/>
      <dgm:spPr/>
    </dgm:pt>
    <dgm:pt modelId="{97BB487A-BF84-41F2-AAF3-6A8B4971EF14}" type="pres">
      <dgm:prSet presAssocID="{6ED0ADF0-80EC-4CB8-8664-D080477E9032}" presName="linNode" presStyleCnt="0"/>
      <dgm:spPr/>
    </dgm:pt>
    <dgm:pt modelId="{9A3749D4-0B53-43BC-BFCE-272A381F9726}" type="pres">
      <dgm:prSet presAssocID="{6ED0ADF0-80EC-4CB8-8664-D080477E9032}" presName="parentText" presStyleLbl="node1" presStyleIdx="4" presStyleCnt="11">
        <dgm:presLayoutVars>
          <dgm:chMax val="1"/>
          <dgm:bulletEnabled val="1"/>
        </dgm:presLayoutVars>
      </dgm:prSet>
      <dgm:spPr/>
    </dgm:pt>
    <dgm:pt modelId="{D7FB54CB-FF78-4EE0-A27A-FCEE976AF390}" type="pres">
      <dgm:prSet presAssocID="{6ED0ADF0-80EC-4CB8-8664-D080477E9032}" presName="descendantText" presStyleLbl="alignAccFollowNode1" presStyleIdx="4" presStyleCnt="11">
        <dgm:presLayoutVars>
          <dgm:bulletEnabled val="1"/>
        </dgm:presLayoutVars>
      </dgm:prSet>
      <dgm:spPr/>
    </dgm:pt>
    <dgm:pt modelId="{9625D8E5-17FB-46F4-8834-53009CDF8D1F}" type="pres">
      <dgm:prSet presAssocID="{4710B3EA-62E2-44B7-937F-0EFC5C2E7571}" presName="sp" presStyleCnt="0"/>
      <dgm:spPr/>
    </dgm:pt>
    <dgm:pt modelId="{245242CB-6ABD-4504-B7CD-FB331478A3FC}" type="pres">
      <dgm:prSet presAssocID="{B0623E8F-CCD6-427E-879D-D9BEC2C561CE}" presName="linNode" presStyleCnt="0"/>
      <dgm:spPr/>
    </dgm:pt>
    <dgm:pt modelId="{1F326EB2-481F-4EAD-B2D8-B8592BA8A6B6}" type="pres">
      <dgm:prSet presAssocID="{B0623E8F-CCD6-427E-879D-D9BEC2C561CE}" presName="parentText" presStyleLbl="node1" presStyleIdx="5" presStyleCnt="11">
        <dgm:presLayoutVars>
          <dgm:chMax val="1"/>
          <dgm:bulletEnabled val="1"/>
        </dgm:presLayoutVars>
      </dgm:prSet>
      <dgm:spPr/>
    </dgm:pt>
    <dgm:pt modelId="{D4797F6A-2626-43D2-8CF3-F47D68C5412A}" type="pres">
      <dgm:prSet presAssocID="{B0623E8F-CCD6-427E-879D-D9BEC2C561CE}" presName="descendantText" presStyleLbl="alignAccFollowNode1" presStyleIdx="5" presStyleCnt="11">
        <dgm:presLayoutVars>
          <dgm:bulletEnabled val="1"/>
        </dgm:presLayoutVars>
      </dgm:prSet>
      <dgm:spPr/>
    </dgm:pt>
    <dgm:pt modelId="{11FCD48D-FC3C-4905-B6B8-E515272734D2}" type="pres">
      <dgm:prSet presAssocID="{D96642DA-2298-4C71-846F-7800B92CDEA7}" presName="sp" presStyleCnt="0"/>
      <dgm:spPr/>
    </dgm:pt>
    <dgm:pt modelId="{23FBF23D-5B03-4A24-8AB8-F4B061150B7A}" type="pres">
      <dgm:prSet presAssocID="{4741E21F-16B8-4CB6-BA8D-00A6D431B233}" presName="linNode" presStyleCnt="0"/>
      <dgm:spPr/>
    </dgm:pt>
    <dgm:pt modelId="{69B96305-F808-4FF4-8F76-A6B78090E502}" type="pres">
      <dgm:prSet presAssocID="{4741E21F-16B8-4CB6-BA8D-00A6D431B233}" presName="parentText" presStyleLbl="node1" presStyleIdx="6" presStyleCnt="11">
        <dgm:presLayoutVars>
          <dgm:chMax val="1"/>
          <dgm:bulletEnabled val="1"/>
        </dgm:presLayoutVars>
      </dgm:prSet>
      <dgm:spPr/>
    </dgm:pt>
    <dgm:pt modelId="{8065DF51-A558-427C-9407-82315FE7AEA7}" type="pres">
      <dgm:prSet presAssocID="{4741E21F-16B8-4CB6-BA8D-00A6D431B233}" presName="descendantText" presStyleLbl="alignAccFollowNode1" presStyleIdx="6" presStyleCnt="11">
        <dgm:presLayoutVars>
          <dgm:bulletEnabled val="1"/>
        </dgm:presLayoutVars>
      </dgm:prSet>
      <dgm:spPr/>
    </dgm:pt>
    <dgm:pt modelId="{BFFDDE87-F8E7-42C3-9AFB-3222C6015931}" type="pres">
      <dgm:prSet presAssocID="{BF7CDB70-38B6-4480-AFD3-4C9DD6B8C3B8}" presName="sp" presStyleCnt="0"/>
      <dgm:spPr/>
    </dgm:pt>
    <dgm:pt modelId="{E4350233-D3F4-4470-8C73-65D299EDFD18}" type="pres">
      <dgm:prSet presAssocID="{08CA2D80-2B05-4944-9E5B-BF67D53A6DD7}" presName="linNode" presStyleCnt="0"/>
      <dgm:spPr/>
    </dgm:pt>
    <dgm:pt modelId="{E8BB3DDB-C2C9-4B13-95A8-B4BB74F9336B}" type="pres">
      <dgm:prSet presAssocID="{08CA2D80-2B05-4944-9E5B-BF67D53A6DD7}" presName="parentText" presStyleLbl="node1" presStyleIdx="7" presStyleCnt="11">
        <dgm:presLayoutVars>
          <dgm:chMax val="1"/>
          <dgm:bulletEnabled val="1"/>
        </dgm:presLayoutVars>
      </dgm:prSet>
      <dgm:spPr/>
    </dgm:pt>
    <dgm:pt modelId="{627CE1EE-6B8A-4204-A451-228DC2100084}" type="pres">
      <dgm:prSet presAssocID="{08CA2D80-2B05-4944-9E5B-BF67D53A6DD7}" presName="descendantText" presStyleLbl="alignAccFollowNode1" presStyleIdx="7" presStyleCnt="11">
        <dgm:presLayoutVars>
          <dgm:bulletEnabled val="1"/>
        </dgm:presLayoutVars>
      </dgm:prSet>
      <dgm:spPr/>
    </dgm:pt>
    <dgm:pt modelId="{D27D9687-44F6-48DF-A20F-D46053B020F5}" type="pres">
      <dgm:prSet presAssocID="{B214538D-5A43-4F68-906F-38FFBD0F3E27}" presName="sp" presStyleCnt="0"/>
      <dgm:spPr/>
    </dgm:pt>
    <dgm:pt modelId="{3BAC743E-06DF-4945-9FCF-2AA4C8B5BB24}" type="pres">
      <dgm:prSet presAssocID="{3ECC3485-1364-45A7-A988-145350493A51}" presName="linNode" presStyleCnt="0"/>
      <dgm:spPr/>
    </dgm:pt>
    <dgm:pt modelId="{5D008CA9-C469-481A-9DC5-C7879730059D}" type="pres">
      <dgm:prSet presAssocID="{3ECC3485-1364-45A7-A988-145350493A51}" presName="parentText" presStyleLbl="node1" presStyleIdx="8" presStyleCnt="11">
        <dgm:presLayoutVars>
          <dgm:chMax val="1"/>
          <dgm:bulletEnabled val="1"/>
        </dgm:presLayoutVars>
      </dgm:prSet>
      <dgm:spPr/>
    </dgm:pt>
    <dgm:pt modelId="{EDD36CD1-8CDC-444C-B640-D6D8094A6D7F}" type="pres">
      <dgm:prSet presAssocID="{3ECC3485-1364-45A7-A988-145350493A51}" presName="descendantText" presStyleLbl="alignAccFollowNode1" presStyleIdx="8" presStyleCnt="11">
        <dgm:presLayoutVars>
          <dgm:bulletEnabled val="1"/>
        </dgm:presLayoutVars>
      </dgm:prSet>
      <dgm:spPr/>
    </dgm:pt>
    <dgm:pt modelId="{81F15019-03F1-419B-8858-8B8E9CECB68B}" type="pres">
      <dgm:prSet presAssocID="{B35156C0-C369-41DD-A787-972FF8FDDD51}" presName="sp" presStyleCnt="0"/>
      <dgm:spPr/>
    </dgm:pt>
    <dgm:pt modelId="{9D79017E-D2E7-47B0-9022-860D4D0DB4F3}" type="pres">
      <dgm:prSet presAssocID="{0F2A4962-E153-45EA-A544-03250A641A31}" presName="linNode" presStyleCnt="0"/>
      <dgm:spPr/>
    </dgm:pt>
    <dgm:pt modelId="{AE50FECB-12A5-4D9A-ADC3-19DC62544D9D}" type="pres">
      <dgm:prSet presAssocID="{0F2A4962-E153-45EA-A544-03250A641A31}" presName="parentText" presStyleLbl="node1" presStyleIdx="9" presStyleCnt="11">
        <dgm:presLayoutVars>
          <dgm:chMax val="1"/>
          <dgm:bulletEnabled val="1"/>
        </dgm:presLayoutVars>
      </dgm:prSet>
      <dgm:spPr/>
    </dgm:pt>
    <dgm:pt modelId="{4CA7D39D-897E-447B-92CA-6E073535FD38}" type="pres">
      <dgm:prSet presAssocID="{0F2A4962-E153-45EA-A544-03250A641A31}" presName="descendantText" presStyleLbl="alignAccFollowNode1" presStyleIdx="9" presStyleCnt="11">
        <dgm:presLayoutVars>
          <dgm:bulletEnabled val="1"/>
        </dgm:presLayoutVars>
      </dgm:prSet>
      <dgm:spPr/>
    </dgm:pt>
    <dgm:pt modelId="{9326D4E4-C2D7-4CDB-AB7A-460AE7611658}" type="pres">
      <dgm:prSet presAssocID="{E2B9381C-0162-410C-A07B-B99D433A886B}" presName="sp" presStyleCnt="0"/>
      <dgm:spPr/>
    </dgm:pt>
    <dgm:pt modelId="{3D8D3A52-311C-4583-8AD3-5DD4C635D0B6}" type="pres">
      <dgm:prSet presAssocID="{D954AA49-6B3A-4843-89AF-D7AEAC3ACC6D}" presName="linNode" presStyleCnt="0"/>
      <dgm:spPr/>
    </dgm:pt>
    <dgm:pt modelId="{4CAC369D-0386-4A97-A927-8B5305530C54}" type="pres">
      <dgm:prSet presAssocID="{D954AA49-6B3A-4843-89AF-D7AEAC3ACC6D}" presName="parentText" presStyleLbl="node1" presStyleIdx="10" presStyleCnt="11">
        <dgm:presLayoutVars>
          <dgm:chMax val="1"/>
          <dgm:bulletEnabled val="1"/>
        </dgm:presLayoutVars>
      </dgm:prSet>
      <dgm:spPr/>
    </dgm:pt>
    <dgm:pt modelId="{D6BBAF03-BA0B-47BF-9EFC-2057A8622DC7}" type="pres">
      <dgm:prSet presAssocID="{D954AA49-6B3A-4843-89AF-D7AEAC3ACC6D}" presName="descendantText" presStyleLbl="alignAccFollowNode1" presStyleIdx="10" presStyleCnt="11">
        <dgm:presLayoutVars>
          <dgm:bulletEnabled val="1"/>
        </dgm:presLayoutVars>
      </dgm:prSet>
      <dgm:spPr/>
    </dgm:pt>
  </dgm:ptLst>
  <dgm:cxnLst>
    <dgm:cxn modelId="{41F8E80F-E402-407A-90B3-EE74E42114FB}" srcId="{0F2A4962-E153-45EA-A544-03250A641A31}" destId="{41E2170B-DDA1-46AF-9DF9-8BB2991011CD}" srcOrd="0" destOrd="0" parTransId="{AE03F662-5732-468D-92A6-2C5C29686AE4}" sibTransId="{C3526ABF-A6A9-47D4-8FD7-7676A0FDB4AC}"/>
    <dgm:cxn modelId="{14C17118-C2D6-434F-AB6C-F63EFD0C309E}" type="presOf" srcId="{08CA2D80-2B05-4944-9E5B-BF67D53A6DD7}" destId="{E8BB3DDB-C2C9-4B13-95A8-B4BB74F9336B}" srcOrd="0" destOrd="0" presId="urn:microsoft.com/office/officeart/2005/8/layout/vList5"/>
    <dgm:cxn modelId="{E2B0581C-DE0E-416C-8F20-43E85592FAB7}" srcId="{D954AA49-6B3A-4843-89AF-D7AEAC3ACC6D}" destId="{640F7786-1E03-4F1B-B27F-9D4F3A7E04AD}" srcOrd="0" destOrd="0" parTransId="{B50748C2-97B6-481E-B1FF-D509DA5110E5}" sibTransId="{9281D56E-3B20-4A50-9E4D-015C2FF108CC}"/>
    <dgm:cxn modelId="{79DEC624-64F1-4E9D-9A79-D67E51FDD630}" type="presOf" srcId="{6ED0ADF0-80EC-4CB8-8664-D080477E9032}" destId="{9A3749D4-0B53-43BC-BFCE-272A381F9726}" srcOrd="0" destOrd="0" presId="urn:microsoft.com/office/officeart/2005/8/layout/vList5"/>
    <dgm:cxn modelId="{388B362A-05AF-4AE0-AF95-AB00282DA674}" srcId="{59B2FE48-ABDF-41CA-A96E-5596D05A9B84}" destId="{B0623E8F-CCD6-427E-879D-D9BEC2C561CE}" srcOrd="5" destOrd="0" parTransId="{3361EBD5-CA22-4C2F-A068-E6BEA5DD083C}" sibTransId="{D96642DA-2298-4C71-846F-7800B92CDEA7}"/>
    <dgm:cxn modelId="{8B88102E-7022-43AA-9D23-22D1DECBE1F5}" srcId="{F58BBE60-240E-451E-A5B9-8CA7B1614A36}" destId="{C05CD5DE-75C4-4396-8F93-312628DF2E11}" srcOrd="0" destOrd="0" parTransId="{4C801893-ADA1-4691-9037-32611FBCC8A5}" sibTransId="{A3038D48-FE4B-42D4-94AB-A9882EFB623C}"/>
    <dgm:cxn modelId="{0DEAD530-9016-4F29-AA22-D37D0879ABE5}" srcId="{41F5EEB8-0D18-477D-B3ED-574D3BA81D82}" destId="{CE0B1389-9ECB-4A91-8470-D32D6CF9CB3D}" srcOrd="0" destOrd="0" parTransId="{198341B2-EAE8-4170-8222-EE1F77864B8F}" sibTransId="{9FAF57F5-09F9-4532-A7F8-FEEFD5BC3105}"/>
    <dgm:cxn modelId="{FC662F32-CF7F-4B37-A303-A122C16094E6}" type="presOf" srcId="{AD546DD3-76D8-44C8-8E69-31FD89758310}" destId="{D7FB54CB-FF78-4EE0-A27A-FCEE976AF390}" srcOrd="0" destOrd="0" presId="urn:microsoft.com/office/officeart/2005/8/layout/vList5"/>
    <dgm:cxn modelId="{99F94C32-D03E-4C10-9053-C12CDCCD2035}" type="presOf" srcId="{3ECC3485-1364-45A7-A988-145350493A51}" destId="{5D008CA9-C469-481A-9DC5-C7879730059D}" srcOrd="0" destOrd="0" presId="urn:microsoft.com/office/officeart/2005/8/layout/vList5"/>
    <dgm:cxn modelId="{A72DFB35-06AA-4426-B8F6-F10161CB6802}" srcId="{08CA2D80-2B05-4944-9E5B-BF67D53A6DD7}" destId="{9D85B7D7-613A-4455-ACE5-902E2A99EB7A}" srcOrd="0" destOrd="0" parTransId="{CBAEBE7E-7E47-4FA9-9882-5FCA49A1FFDF}" sibTransId="{E5C9E074-3FAB-401D-8041-F0E377263E77}"/>
    <dgm:cxn modelId="{B379A53C-095A-402A-8A29-1CD537407F38}" type="presOf" srcId="{0F2A4962-E153-45EA-A544-03250A641A31}" destId="{AE50FECB-12A5-4D9A-ADC3-19DC62544D9D}" srcOrd="0" destOrd="0" presId="urn:microsoft.com/office/officeart/2005/8/layout/vList5"/>
    <dgm:cxn modelId="{93455A43-500B-45F6-94B4-12AF99E0A9DA}" srcId="{8CD2CFE1-D126-40F4-8D24-8EE8F3DB99E4}" destId="{E1CF39C6-1D3B-4DBB-8370-6C7497A8FED6}" srcOrd="0" destOrd="0" parTransId="{57A58C2B-5490-433D-B76D-5A098DD86CCF}" sibTransId="{8845F831-92E5-49CD-9832-A78657960A02}"/>
    <dgm:cxn modelId="{78A40848-72CB-412B-936B-5781D25A0D63}" srcId="{59B2FE48-ABDF-41CA-A96E-5596D05A9B84}" destId="{0F2A4962-E153-45EA-A544-03250A641A31}" srcOrd="9" destOrd="0" parTransId="{0AA9B102-A767-4485-A7DB-31CA20879821}" sibTransId="{E2B9381C-0162-410C-A07B-B99D433A886B}"/>
    <dgm:cxn modelId="{7A80064A-FFBA-41FB-8CFD-1EEA7B0E8C98}" srcId="{3ECC3485-1364-45A7-A988-145350493A51}" destId="{FDEADC9B-B703-4DE2-80F0-CE303769877D}" srcOrd="0" destOrd="0" parTransId="{FC37C354-9683-4BA1-811C-F9DE915E3977}" sibTransId="{E0CBC7E2-E417-41B8-97A5-E374EC5EC4A0}"/>
    <dgm:cxn modelId="{2817FE6E-1467-4E68-A5E5-AA2ECD333F9B}" srcId="{59B2FE48-ABDF-41CA-A96E-5596D05A9B84}" destId="{D954AA49-6B3A-4843-89AF-D7AEAC3ACC6D}" srcOrd="10" destOrd="0" parTransId="{E9222D59-57F1-41E1-A380-B4451C342E5F}" sibTransId="{F87064BA-C00A-478B-B7EE-0DD010426085}"/>
    <dgm:cxn modelId="{C0F8A270-0CAF-43EB-A31D-506330FF0800}" srcId="{59B2FE48-ABDF-41CA-A96E-5596D05A9B84}" destId="{6ED0ADF0-80EC-4CB8-8664-D080477E9032}" srcOrd="4" destOrd="0" parTransId="{4821D468-EF30-4241-A441-76A0E1CBC814}" sibTransId="{4710B3EA-62E2-44B7-937F-0EFC5C2E7571}"/>
    <dgm:cxn modelId="{ADB01651-748D-4CF8-A393-97431C4520FD}" type="presOf" srcId="{B0623E8F-CCD6-427E-879D-D9BEC2C561CE}" destId="{1F326EB2-481F-4EAD-B2D8-B8592BA8A6B6}" srcOrd="0" destOrd="0" presId="urn:microsoft.com/office/officeart/2005/8/layout/vList5"/>
    <dgm:cxn modelId="{9DF03A72-050A-4C9B-B537-933D5965730B}" srcId="{B0623E8F-CCD6-427E-879D-D9BEC2C561CE}" destId="{763380B0-60CE-4984-A398-83A5C0BCD5C4}" srcOrd="0" destOrd="0" parTransId="{EAFD12D9-AFCF-4D99-956E-2ABDD37D6A74}" sibTransId="{32C9B78A-FE1C-4266-A3FC-D106A48DB68F}"/>
    <dgm:cxn modelId="{6225E759-E0AD-4E12-9471-1C3913BE01F0}" type="presOf" srcId="{763380B0-60CE-4984-A398-83A5C0BCD5C4}" destId="{D4797F6A-2626-43D2-8CF3-F47D68C5412A}" srcOrd="0" destOrd="0" presId="urn:microsoft.com/office/officeart/2005/8/layout/vList5"/>
    <dgm:cxn modelId="{CCD8447B-D832-403E-A442-F78A91D6BDEA}" type="presOf" srcId="{E1CF39C6-1D3B-4DBB-8370-6C7497A8FED6}" destId="{BF5A38FA-02DC-4F57-90A4-05C180D55E07}" srcOrd="0" destOrd="0" presId="urn:microsoft.com/office/officeart/2005/8/layout/vList5"/>
    <dgm:cxn modelId="{19306880-E5BE-4B70-A925-E8332F2BFB0A}" srcId="{6ED0ADF0-80EC-4CB8-8664-D080477E9032}" destId="{AD546DD3-76D8-44C8-8E69-31FD89758310}" srcOrd="0" destOrd="0" parTransId="{9ECADFCC-E081-42E8-A8AC-B0FC2C49AF2B}" sibTransId="{6324D97D-30AE-4FA2-BCA8-60B59A225C64}"/>
    <dgm:cxn modelId="{23902983-37D7-404F-8E1E-722D5460E897}" type="presOf" srcId="{D954AA49-6B3A-4843-89AF-D7AEAC3ACC6D}" destId="{4CAC369D-0386-4A97-A927-8B5305530C54}" srcOrd="0" destOrd="0" presId="urn:microsoft.com/office/officeart/2005/8/layout/vList5"/>
    <dgm:cxn modelId="{32BE2C84-2E54-4696-8761-5F387F824F8E}" type="presOf" srcId="{2039DFB8-B3CD-4EC6-A20C-3CF4EAEB48FA}" destId="{B9300C0E-9E12-4855-A3F9-8C50E81025C5}" srcOrd="0" destOrd="0" presId="urn:microsoft.com/office/officeart/2005/8/layout/vList5"/>
    <dgm:cxn modelId="{E7204F84-E301-4DAE-A43C-CE27CC7ADDCE}" type="presOf" srcId="{9D85B7D7-613A-4455-ACE5-902E2A99EB7A}" destId="{627CE1EE-6B8A-4204-A451-228DC2100084}" srcOrd="0" destOrd="0" presId="urn:microsoft.com/office/officeart/2005/8/layout/vList5"/>
    <dgm:cxn modelId="{B2813290-B7A9-4604-B55D-0D547D177AEC}" type="presOf" srcId="{4383921D-4DCF-4A25-B859-676E3D78EB76}" destId="{33FDE42C-CEC8-4A5C-AB3A-430BDFAE1F0D}" srcOrd="0" destOrd="0" presId="urn:microsoft.com/office/officeart/2005/8/layout/vList5"/>
    <dgm:cxn modelId="{84AA329C-5457-4B97-A5D3-3B955A9521CE}" type="presOf" srcId="{41E2170B-DDA1-46AF-9DF9-8BB2991011CD}" destId="{4CA7D39D-897E-447B-92CA-6E073535FD38}" srcOrd="0" destOrd="0" presId="urn:microsoft.com/office/officeart/2005/8/layout/vList5"/>
    <dgm:cxn modelId="{8AE26AA0-2FCF-41F2-AF1D-4C7F40694DA8}" type="presOf" srcId="{FDEADC9B-B703-4DE2-80F0-CE303769877D}" destId="{EDD36CD1-8CDC-444C-B640-D6D8094A6D7F}" srcOrd="0" destOrd="0" presId="urn:microsoft.com/office/officeart/2005/8/layout/vList5"/>
    <dgm:cxn modelId="{9ABD62A2-D037-4FD7-AC5E-85539A842AF6}" type="presOf" srcId="{F58BBE60-240E-451E-A5B9-8CA7B1614A36}" destId="{FC280489-FE29-401F-ACD6-1BF47A79C184}" srcOrd="0" destOrd="0" presId="urn:microsoft.com/office/officeart/2005/8/layout/vList5"/>
    <dgm:cxn modelId="{19BC66A9-ADD9-4D48-A0F6-5516F365F554}" type="presOf" srcId="{640F7786-1E03-4F1B-B27F-9D4F3A7E04AD}" destId="{D6BBAF03-BA0B-47BF-9EFC-2057A8622DC7}" srcOrd="0" destOrd="0" presId="urn:microsoft.com/office/officeart/2005/8/layout/vList5"/>
    <dgm:cxn modelId="{69ABFCAC-FEB7-4280-8D64-1EEE8CC62157}" type="presOf" srcId="{4741E21F-16B8-4CB6-BA8D-00A6D431B233}" destId="{69B96305-F808-4FF4-8F76-A6B78090E502}" srcOrd="0" destOrd="0" presId="urn:microsoft.com/office/officeart/2005/8/layout/vList5"/>
    <dgm:cxn modelId="{F285D2B4-5F57-4B95-BCE8-5780A12F94FB}" srcId="{59B2FE48-ABDF-41CA-A96E-5596D05A9B84}" destId="{3ECC3485-1364-45A7-A988-145350493A51}" srcOrd="8" destOrd="0" parTransId="{4CCA4352-B016-403E-B7B9-6956CED3BF8C}" sibTransId="{B35156C0-C369-41DD-A787-972FF8FDDD51}"/>
    <dgm:cxn modelId="{D24CF8B5-09E6-48A0-AE48-9C75CDE79686}" srcId="{4741E21F-16B8-4CB6-BA8D-00A6D431B233}" destId="{CC2BD7CA-75DC-4C32-B7F4-0EA6F39F4266}" srcOrd="0" destOrd="0" parTransId="{A42F062C-33F8-4166-B891-734EB3FFC5D3}" sibTransId="{485FFAD8-B193-4856-AD06-4ADDB171ADB6}"/>
    <dgm:cxn modelId="{9A58BFB8-3EBE-45AA-BE95-CFC81321C4AB}" type="presOf" srcId="{C05CD5DE-75C4-4396-8F93-312628DF2E11}" destId="{912F21B4-D970-4494-813E-4641A1405FCB}" srcOrd="0" destOrd="0" presId="urn:microsoft.com/office/officeart/2005/8/layout/vList5"/>
    <dgm:cxn modelId="{05AD27BE-1D80-4068-B1FF-91A7691135CF}" srcId="{59B2FE48-ABDF-41CA-A96E-5596D05A9B84}" destId="{2039DFB8-B3CD-4EC6-A20C-3CF4EAEB48FA}" srcOrd="3" destOrd="0" parTransId="{1136DDF9-2DFA-4DB7-85F7-CCE80E26AB06}" sibTransId="{970606FA-02CE-4793-8743-D65B18D2964E}"/>
    <dgm:cxn modelId="{174BA0C9-874E-409A-ACBB-FEBB3581E395}" srcId="{59B2FE48-ABDF-41CA-A96E-5596D05A9B84}" destId="{08CA2D80-2B05-4944-9E5B-BF67D53A6DD7}" srcOrd="7" destOrd="0" parTransId="{58C12456-0D08-47EE-BC8D-588F1642BE6F}" sibTransId="{B214538D-5A43-4F68-906F-38FFBD0F3E27}"/>
    <dgm:cxn modelId="{6B80C1C9-1570-4E5C-A7BC-FF93CF44B974}" srcId="{59B2FE48-ABDF-41CA-A96E-5596D05A9B84}" destId="{F58BBE60-240E-451E-A5B9-8CA7B1614A36}" srcOrd="1" destOrd="0" parTransId="{199F4C85-5684-45A5-992B-5665A561D7D6}" sibTransId="{0DB69377-D487-4EA1-A14A-D00BEB593D31}"/>
    <dgm:cxn modelId="{78B62BCA-EC33-4B9E-8CF1-E66496234288}" srcId="{59B2FE48-ABDF-41CA-A96E-5596D05A9B84}" destId="{4741E21F-16B8-4CB6-BA8D-00A6D431B233}" srcOrd="6" destOrd="0" parTransId="{B162D65C-022D-445A-96B7-54AEA419E396}" sibTransId="{BF7CDB70-38B6-4480-AFD3-4C9DD6B8C3B8}"/>
    <dgm:cxn modelId="{F1D3D2CD-15F5-41B5-8093-55F6B0A2F567}" srcId="{2039DFB8-B3CD-4EC6-A20C-3CF4EAEB48FA}" destId="{4383921D-4DCF-4A25-B859-676E3D78EB76}" srcOrd="0" destOrd="0" parTransId="{7EF8064B-6596-4592-B962-080EE22520B4}" sibTransId="{17B5BAD0-FC83-4F18-9EE9-B04E70C1035B}"/>
    <dgm:cxn modelId="{13962DD4-15B9-428F-92D7-91FD8647486C}" type="presOf" srcId="{41F5EEB8-0D18-477D-B3ED-574D3BA81D82}" destId="{41E9EDD4-115A-48BC-A4D4-3337E141AEDC}" srcOrd="0" destOrd="0" presId="urn:microsoft.com/office/officeart/2005/8/layout/vList5"/>
    <dgm:cxn modelId="{C4B5BADB-00E5-48CB-A7AE-7EF43833E533}" srcId="{59B2FE48-ABDF-41CA-A96E-5596D05A9B84}" destId="{41F5EEB8-0D18-477D-B3ED-574D3BA81D82}" srcOrd="0" destOrd="0" parTransId="{8E3436E1-1C96-4900-9A38-A85C99B21411}" sibTransId="{94702491-4DFE-4FF5-833C-D9E203FDCCC7}"/>
    <dgm:cxn modelId="{58A053E3-AC5B-4FD2-AEEA-104AD3610573}" type="presOf" srcId="{59B2FE48-ABDF-41CA-A96E-5596D05A9B84}" destId="{39D7FC40-22F7-483A-B270-7C6EB5E4F1DA}" srcOrd="0" destOrd="0" presId="urn:microsoft.com/office/officeart/2005/8/layout/vList5"/>
    <dgm:cxn modelId="{6D9A8AEA-7DCC-4934-8926-6DC0E106230F}" srcId="{59B2FE48-ABDF-41CA-A96E-5596D05A9B84}" destId="{8CD2CFE1-D126-40F4-8D24-8EE8F3DB99E4}" srcOrd="2" destOrd="0" parTransId="{CA98D894-1A56-4D40-BE24-8BD7C89D00C9}" sibTransId="{B7F1323A-BF21-4C5B-B970-3295BE175967}"/>
    <dgm:cxn modelId="{4554CAED-F032-4157-ABD9-F173DAC0F6D1}" type="presOf" srcId="{8CD2CFE1-D126-40F4-8D24-8EE8F3DB99E4}" destId="{F7839F34-33F3-41D5-97E1-DF4FA942ED97}" srcOrd="0" destOrd="0" presId="urn:microsoft.com/office/officeart/2005/8/layout/vList5"/>
    <dgm:cxn modelId="{AC1E18EF-7CEF-4E73-9E36-653CCB40ABE4}" type="presOf" srcId="{CE0B1389-9ECB-4A91-8470-D32D6CF9CB3D}" destId="{6DDBDC68-8B08-4FC3-B1A6-616096AF6464}" srcOrd="0" destOrd="0" presId="urn:microsoft.com/office/officeart/2005/8/layout/vList5"/>
    <dgm:cxn modelId="{E8B505F3-A60F-478B-8DD0-32CCE4BB32E8}" type="presOf" srcId="{CC2BD7CA-75DC-4C32-B7F4-0EA6F39F4266}" destId="{8065DF51-A558-427C-9407-82315FE7AEA7}" srcOrd="0" destOrd="0" presId="urn:microsoft.com/office/officeart/2005/8/layout/vList5"/>
    <dgm:cxn modelId="{75123C04-5337-4572-B82F-729494622F81}" type="presParOf" srcId="{39D7FC40-22F7-483A-B270-7C6EB5E4F1DA}" destId="{67B7A292-B317-419B-AFBA-6AFBE661369B}" srcOrd="0" destOrd="0" presId="urn:microsoft.com/office/officeart/2005/8/layout/vList5"/>
    <dgm:cxn modelId="{E0258FFB-DE13-48FE-95C1-47BED087E711}" type="presParOf" srcId="{67B7A292-B317-419B-AFBA-6AFBE661369B}" destId="{41E9EDD4-115A-48BC-A4D4-3337E141AEDC}" srcOrd="0" destOrd="0" presId="urn:microsoft.com/office/officeart/2005/8/layout/vList5"/>
    <dgm:cxn modelId="{79D7E92C-243B-412B-8E69-FD68AF058E14}" type="presParOf" srcId="{67B7A292-B317-419B-AFBA-6AFBE661369B}" destId="{6DDBDC68-8B08-4FC3-B1A6-616096AF6464}" srcOrd="1" destOrd="0" presId="urn:microsoft.com/office/officeart/2005/8/layout/vList5"/>
    <dgm:cxn modelId="{8F33692F-49D2-434C-90A8-12C4FABCE174}" type="presParOf" srcId="{39D7FC40-22F7-483A-B270-7C6EB5E4F1DA}" destId="{7672F1EB-58A1-4424-B32E-BAB950BD6AEC}" srcOrd="1" destOrd="0" presId="urn:microsoft.com/office/officeart/2005/8/layout/vList5"/>
    <dgm:cxn modelId="{638DA45E-7283-4FD8-9497-97CBE8614B06}" type="presParOf" srcId="{39D7FC40-22F7-483A-B270-7C6EB5E4F1DA}" destId="{5CA7389D-30C0-4D34-BE90-93632B7C5520}" srcOrd="2" destOrd="0" presId="urn:microsoft.com/office/officeart/2005/8/layout/vList5"/>
    <dgm:cxn modelId="{586BD716-214B-4C78-878B-9CA46AAC625F}" type="presParOf" srcId="{5CA7389D-30C0-4D34-BE90-93632B7C5520}" destId="{FC280489-FE29-401F-ACD6-1BF47A79C184}" srcOrd="0" destOrd="0" presId="urn:microsoft.com/office/officeart/2005/8/layout/vList5"/>
    <dgm:cxn modelId="{E34CBBB3-8D70-4E07-BBE8-F445EB38B33A}" type="presParOf" srcId="{5CA7389D-30C0-4D34-BE90-93632B7C5520}" destId="{912F21B4-D970-4494-813E-4641A1405FCB}" srcOrd="1" destOrd="0" presId="urn:microsoft.com/office/officeart/2005/8/layout/vList5"/>
    <dgm:cxn modelId="{FD202998-9C53-4F2C-B0A6-BF0F86E223F2}" type="presParOf" srcId="{39D7FC40-22F7-483A-B270-7C6EB5E4F1DA}" destId="{F174433D-566B-4D2A-B623-10CC6CBC80D3}" srcOrd="3" destOrd="0" presId="urn:microsoft.com/office/officeart/2005/8/layout/vList5"/>
    <dgm:cxn modelId="{82DB62AF-C3C2-4601-80A3-23420C86A804}" type="presParOf" srcId="{39D7FC40-22F7-483A-B270-7C6EB5E4F1DA}" destId="{101BCDF3-0796-42CA-B603-8E6F6B263462}" srcOrd="4" destOrd="0" presId="urn:microsoft.com/office/officeart/2005/8/layout/vList5"/>
    <dgm:cxn modelId="{9F51313E-8362-44C3-BC6A-A277F57B7408}" type="presParOf" srcId="{101BCDF3-0796-42CA-B603-8E6F6B263462}" destId="{F7839F34-33F3-41D5-97E1-DF4FA942ED97}" srcOrd="0" destOrd="0" presId="urn:microsoft.com/office/officeart/2005/8/layout/vList5"/>
    <dgm:cxn modelId="{6760F1F3-FD30-4C55-AC78-66466A3D9683}" type="presParOf" srcId="{101BCDF3-0796-42CA-B603-8E6F6B263462}" destId="{BF5A38FA-02DC-4F57-90A4-05C180D55E07}" srcOrd="1" destOrd="0" presId="urn:microsoft.com/office/officeart/2005/8/layout/vList5"/>
    <dgm:cxn modelId="{1A3198CD-9313-4B32-B41F-3AE93F57E445}" type="presParOf" srcId="{39D7FC40-22F7-483A-B270-7C6EB5E4F1DA}" destId="{BDEDB48E-F96F-4C4E-A58F-C4A4257171E9}" srcOrd="5" destOrd="0" presId="urn:microsoft.com/office/officeart/2005/8/layout/vList5"/>
    <dgm:cxn modelId="{B53AD4F3-CACF-454C-8429-297B8DD96767}" type="presParOf" srcId="{39D7FC40-22F7-483A-B270-7C6EB5E4F1DA}" destId="{5BA17AB5-8C94-4D44-B05E-ED3BE8778CC7}" srcOrd="6" destOrd="0" presId="urn:microsoft.com/office/officeart/2005/8/layout/vList5"/>
    <dgm:cxn modelId="{1BC4AC4E-D3AF-46DB-AB4C-ACA17EEDE591}" type="presParOf" srcId="{5BA17AB5-8C94-4D44-B05E-ED3BE8778CC7}" destId="{B9300C0E-9E12-4855-A3F9-8C50E81025C5}" srcOrd="0" destOrd="0" presId="urn:microsoft.com/office/officeart/2005/8/layout/vList5"/>
    <dgm:cxn modelId="{5491EFD7-0C29-4017-8966-BC99F58598A0}" type="presParOf" srcId="{5BA17AB5-8C94-4D44-B05E-ED3BE8778CC7}" destId="{33FDE42C-CEC8-4A5C-AB3A-430BDFAE1F0D}" srcOrd="1" destOrd="0" presId="urn:microsoft.com/office/officeart/2005/8/layout/vList5"/>
    <dgm:cxn modelId="{2C5AC5C2-7BD4-4F5F-836B-8B533562B6BB}" type="presParOf" srcId="{39D7FC40-22F7-483A-B270-7C6EB5E4F1DA}" destId="{680E03EB-886C-498A-B977-B94BE4BE47CA}" srcOrd="7" destOrd="0" presId="urn:microsoft.com/office/officeart/2005/8/layout/vList5"/>
    <dgm:cxn modelId="{E9C3F44C-31B6-4240-AC3E-932DB69AB15E}" type="presParOf" srcId="{39D7FC40-22F7-483A-B270-7C6EB5E4F1DA}" destId="{97BB487A-BF84-41F2-AAF3-6A8B4971EF14}" srcOrd="8" destOrd="0" presId="urn:microsoft.com/office/officeart/2005/8/layout/vList5"/>
    <dgm:cxn modelId="{E683EAFF-AFF9-42BE-A8F9-7AD7411BC1AC}" type="presParOf" srcId="{97BB487A-BF84-41F2-AAF3-6A8B4971EF14}" destId="{9A3749D4-0B53-43BC-BFCE-272A381F9726}" srcOrd="0" destOrd="0" presId="urn:microsoft.com/office/officeart/2005/8/layout/vList5"/>
    <dgm:cxn modelId="{52E91A19-B735-41EA-8755-CA5AAB8153C4}" type="presParOf" srcId="{97BB487A-BF84-41F2-AAF3-6A8B4971EF14}" destId="{D7FB54CB-FF78-4EE0-A27A-FCEE976AF390}" srcOrd="1" destOrd="0" presId="urn:microsoft.com/office/officeart/2005/8/layout/vList5"/>
    <dgm:cxn modelId="{785193CC-88F4-42B5-8E7E-A3054375301B}" type="presParOf" srcId="{39D7FC40-22F7-483A-B270-7C6EB5E4F1DA}" destId="{9625D8E5-17FB-46F4-8834-53009CDF8D1F}" srcOrd="9" destOrd="0" presId="urn:microsoft.com/office/officeart/2005/8/layout/vList5"/>
    <dgm:cxn modelId="{5DEBB34D-8C29-4D1C-87DC-31C71EC97D43}" type="presParOf" srcId="{39D7FC40-22F7-483A-B270-7C6EB5E4F1DA}" destId="{245242CB-6ABD-4504-B7CD-FB331478A3FC}" srcOrd="10" destOrd="0" presId="urn:microsoft.com/office/officeart/2005/8/layout/vList5"/>
    <dgm:cxn modelId="{028BE2F5-A1D5-42AF-A654-D5E3B7B81994}" type="presParOf" srcId="{245242CB-6ABD-4504-B7CD-FB331478A3FC}" destId="{1F326EB2-481F-4EAD-B2D8-B8592BA8A6B6}" srcOrd="0" destOrd="0" presId="urn:microsoft.com/office/officeart/2005/8/layout/vList5"/>
    <dgm:cxn modelId="{39F4B4C4-6D4C-4E8A-85D9-BD112741753B}" type="presParOf" srcId="{245242CB-6ABD-4504-B7CD-FB331478A3FC}" destId="{D4797F6A-2626-43D2-8CF3-F47D68C5412A}" srcOrd="1" destOrd="0" presId="urn:microsoft.com/office/officeart/2005/8/layout/vList5"/>
    <dgm:cxn modelId="{D5DAD515-2F19-47BD-87B1-470A0C95A779}" type="presParOf" srcId="{39D7FC40-22F7-483A-B270-7C6EB5E4F1DA}" destId="{11FCD48D-FC3C-4905-B6B8-E515272734D2}" srcOrd="11" destOrd="0" presId="urn:microsoft.com/office/officeart/2005/8/layout/vList5"/>
    <dgm:cxn modelId="{8F5E2BDB-6C39-40BF-B2AC-BE22C984E6BC}" type="presParOf" srcId="{39D7FC40-22F7-483A-B270-7C6EB5E4F1DA}" destId="{23FBF23D-5B03-4A24-8AB8-F4B061150B7A}" srcOrd="12" destOrd="0" presId="urn:microsoft.com/office/officeart/2005/8/layout/vList5"/>
    <dgm:cxn modelId="{88948821-596C-4A48-A6E5-91A50C52FA1A}" type="presParOf" srcId="{23FBF23D-5B03-4A24-8AB8-F4B061150B7A}" destId="{69B96305-F808-4FF4-8F76-A6B78090E502}" srcOrd="0" destOrd="0" presId="urn:microsoft.com/office/officeart/2005/8/layout/vList5"/>
    <dgm:cxn modelId="{3031C543-A18F-44D7-B20C-569D2FA36C1E}" type="presParOf" srcId="{23FBF23D-5B03-4A24-8AB8-F4B061150B7A}" destId="{8065DF51-A558-427C-9407-82315FE7AEA7}" srcOrd="1" destOrd="0" presId="urn:microsoft.com/office/officeart/2005/8/layout/vList5"/>
    <dgm:cxn modelId="{F1BBACFD-4E2E-43F6-B5A3-9F7C292BEEF3}" type="presParOf" srcId="{39D7FC40-22F7-483A-B270-7C6EB5E4F1DA}" destId="{BFFDDE87-F8E7-42C3-9AFB-3222C6015931}" srcOrd="13" destOrd="0" presId="urn:microsoft.com/office/officeart/2005/8/layout/vList5"/>
    <dgm:cxn modelId="{71DF9BB2-7418-4C88-B317-B6E1A90B7CC9}" type="presParOf" srcId="{39D7FC40-22F7-483A-B270-7C6EB5E4F1DA}" destId="{E4350233-D3F4-4470-8C73-65D299EDFD18}" srcOrd="14" destOrd="0" presId="urn:microsoft.com/office/officeart/2005/8/layout/vList5"/>
    <dgm:cxn modelId="{B8D1D848-D0E7-46B8-AE06-D269647333D8}" type="presParOf" srcId="{E4350233-D3F4-4470-8C73-65D299EDFD18}" destId="{E8BB3DDB-C2C9-4B13-95A8-B4BB74F9336B}" srcOrd="0" destOrd="0" presId="urn:microsoft.com/office/officeart/2005/8/layout/vList5"/>
    <dgm:cxn modelId="{71F24937-79F9-4401-AA8C-6834CCDC0947}" type="presParOf" srcId="{E4350233-D3F4-4470-8C73-65D299EDFD18}" destId="{627CE1EE-6B8A-4204-A451-228DC2100084}" srcOrd="1" destOrd="0" presId="urn:microsoft.com/office/officeart/2005/8/layout/vList5"/>
    <dgm:cxn modelId="{0223C2D3-910A-47D3-A36E-9290D1253FCC}" type="presParOf" srcId="{39D7FC40-22F7-483A-B270-7C6EB5E4F1DA}" destId="{D27D9687-44F6-48DF-A20F-D46053B020F5}" srcOrd="15" destOrd="0" presId="urn:microsoft.com/office/officeart/2005/8/layout/vList5"/>
    <dgm:cxn modelId="{49488FFE-E56D-4A67-8B95-E120FE39E1BE}" type="presParOf" srcId="{39D7FC40-22F7-483A-B270-7C6EB5E4F1DA}" destId="{3BAC743E-06DF-4945-9FCF-2AA4C8B5BB24}" srcOrd="16" destOrd="0" presId="urn:microsoft.com/office/officeart/2005/8/layout/vList5"/>
    <dgm:cxn modelId="{D8BEFB83-B9AF-47AE-BEAB-93F1DE900E4E}" type="presParOf" srcId="{3BAC743E-06DF-4945-9FCF-2AA4C8B5BB24}" destId="{5D008CA9-C469-481A-9DC5-C7879730059D}" srcOrd="0" destOrd="0" presId="urn:microsoft.com/office/officeart/2005/8/layout/vList5"/>
    <dgm:cxn modelId="{ECC13337-AE16-4FD4-B774-42E166B00BCE}" type="presParOf" srcId="{3BAC743E-06DF-4945-9FCF-2AA4C8B5BB24}" destId="{EDD36CD1-8CDC-444C-B640-D6D8094A6D7F}" srcOrd="1" destOrd="0" presId="urn:microsoft.com/office/officeart/2005/8/layout/vList5"/>
    <dgm:cxn modelId="{559D7DB9-DA89-4604-96B4-48AE5E8F1D65}" type="presParOf" srcId="{39D7FC40-22F7-483A-B270-7C6EB5E4F1DA}" destId="{81F15019-03F1-419B-8858-8B8E9CECB68B}" srcOrd="17" destOrd="0" presId="urn:microsoft.com/office/officeart/2005/8/layout/vList5"/>
    <dgm:cxn modelId="{D4488F94-91DC-4E1D-80F4-9780AF33318F}" type="presParOf" srcId="{39D7FC40-22F7-483A-B270-7C6EB5E4F1DA}" destId="{9D79017E-D2E7-47B0-9022-860D4D0DB4F3}" srcOrd="18" destOrd="0" presId="urn:microsoft.com/office/officeart/2005/8/layout/vList5"/>
    <dgm:cxn modelId="{1AC88936-8108-4619-A1AF-5E15CEF37BE8}" type="presParOf" srcId="{9D79017E-D2E7-47B0-9022-860D4D0DB4F3}" destId="{AE50FECB-12A5-4D9A-ADC3-19DC62544D9D}" srcOrd="0" destOrd="0" presId="urn:microsoft.com/office/officeart/2005/8/layout/vList5"/>
    <dgm:cxn modelId="{39634276-4127-41AC-AA78-64242B59768C}" type="presParOf" srcId="{9D79017E-D2E7-47B0-9022-860D4D0DB4F3}" destId="{4CA7D39D-897E-447B-92CA-6E073535FD38}" srcOrd="1" destOrd="0" presId="urn:microsoft.com/office/officeart/2005/8/layout/vList5"/>
    <dgm:cxn modelId="{83E41A87-2D9B-4092-92C1-B40988835AF6}" type="presParOf" srcId="{39D7FC40-22F7-483A-B270-7C6EB5E4F1DA}" destId="{9326D4E4-C2D7-4CDB-AB7A-460AE7611658}" srcOrd="19" destOrd="0" presId="urn:microsoft.com/office/officeart/2005/8/layout/vList5"/>
    <dgm:cxn modelId="{08AD149D-E6C8-4BCF-A836-B5221BC79D9C}" type="presParOf" srcId="{39D7FC40-22F7-483A-B270-7C6EB5E4F1DA}" destId="{3D8D3A52-311C-4583-8AD3-5DD4C635D0B6}" srcOrd="20" destOrd="0" presId="urn:microsoft.com/office/officeart/2005/8/layout/vList5"/>
    <dgm:cxn modelId="{98024E79-2A5F-4C54-973E-5234CD4C5C25}" type="presParOf" srcId="{3D8D3A52-311C-4583-8AD3-5DD4C635D0B6}" destId="{4CAC369D-0386-4A97-A927-8B5305530C54}" srcOrd="0" destOrd="0" presId="urn:microsoft.com/office/officeart/2005/8/layout/vList5"/>
    <dgm:cxn modelId="{13B5DF05-C6C6-40C1-A4C4-1F5A8C103119}" type="presParOf" srcId="{3D8D3A52-311C-4583-8AD3-5DD4C635D0B6}" destId="{D6BBAF03-BA0B-47BF-9EFC-2057A8622DC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9B2FE48-ABDF-41CA-A96E-5596D05A9B84}" type="doc">
      <dgm:prSet loTypeId="urn:microsoft.com/office/officeart/2005/8/layout/vList5" loCatId="list" qsTypeId="urn:microsoft.com/office/officeart/2005/8/quickstyle/simple1#5" qsCatId="simple" csTypeId="urn:microsoft.com/office/officeart/2005/8/colors/accent1_2#3" csCatId="accent1" phldr="1"/>
      <dgm:spPr/>
      <dgm:t>
        <a:bodyPr/>
        <a:lstStyle/>
        <a:p>
          <a:endParaRPr lang="en-US"/>
        </a:p>
      </dgm:t>
    </dgm:pt>
    <dgm:pt modelId="{41F5EEB8-0D18-477D-B3ED-574D3BA81D82}">
      <dgm:prSet phldrT="[Text]" phldr="0"/>
      <dgm:spPr>
        <a:solidFill>
          <a:schemeClr val="accent1">
            <a:lumMod val="75000"/>
          </a:schemeClr>
        </a:solidFill>
      </dgm:spPr>
      <dgm:t>
        <a:bodyPr/>
        <a:lstStyle/>
        <a:p>
          <a:pPr algn="l"/>
          <a:r>
            <a:rPr lang="en-US" dirty="0"/>
            <a:t>12. Can you please confirm whether the estimated annual contract value of $300,000 is accurate? Based on our calculations, that equates to an approximate bill rate of $24/hour, while the required blended pay rate is 25.91/hour. Can you confirm our understanding that we would be required to compensate the security guards at $25.91/hour (wages plus benefits), but would effectively only be able to bill approximately $24/hour?</a:t>
          </a:r>
        </a:p>
      </dgm:t>
    </dgm:pt>
    <dgm:pt modelId="{8E3436E1-1C96-4900-9A38-A85C99B21411}" type="parTrans" cxnId="{C4B5BADB-00E5-48CB-A7AE-7EF43833E533}">
      <dgm:prSet/>
      <dgm:spPr/>
      <dgm:t>
        <a:bodyPr/>
        <a:lstStyle/>
        <a:p>
          <a:endParaRPr lang="en-US"/>
        </a:p>
      </dgm:t>
    </dgm:pt>
    <dgm:pt modelId="{94702491-4DFE-4FF5-833C-D9E203FDCCC7}" type="sibTrans" cxnId="{C4B5BADB-00E5-48CB-A7AE-7EF43833E533}">
      <dgm:prSet/>
      <dgm:spPr/>
      <dgm:t>
        <a:bodyPr/>
        <a:lstStyle/>
        <a:p>
          <a:endParaRPr lang="en-US"/>
        </a:p>
      </dgm:t>
    </dgm:pt>
    <dgm:pt modelId="{CE0B1389-9ECB-4A91-8470-D32D6CF9CB3D}">
      <dgm:prSet phldrT="[Text]"/>
      <dgm:spPr>
        <a:solidFill>
          <a:schemeClr val="bg2">
            <a:lumMod val="90000"/>
            <a:alpha val="90000"/>
          </a:schemeClr>
        </a:solidFill>
      </dgm:spPr>
      <dgm:t>
        <a:bodyPr/>
        <a:lstStyle/>
        <a:p>
          <a:pPr algn="l"/>
          <a:r>
            <a:rPr lang="en-US" dirty="0"/>
            <a:t>We are looking for your actual, fully loaded rates, aligned with the </a:t>
          </a:r>
          <a:r>
            <a:rPr lang="en-US" dirty="0" err="1"/>
            <a:t>CalHR</a:t>
          </a:r>
          <a:r>
            <a:rPr lang="en-US" dirty="0"/>
            <a:t> requirements. If this exceeds the total allowable cost per the agreement, we will accept the bid.</a:t>
          </a:r>
        </a:p>
      </dgm:t>
    </dgm:pt>
    <dgm:pt modelId="{198341B2-EAE8-4170-8222-EE1F77864B8F}" type="parTrans" cxnId="{0DEAD530-9016-4F29-AA22-D37D0879ABE5}">
      <dgm:prSet/>
      <dgm:spPr/>
      <dgm:t>
        <a:bodyPr/>
        <a:lstStyle/>
        <a:p>
          <a:endParaRPr lang="en-US"/>
        </a:p>
      </dgm:t>
    </dgm:pt>
    <dgm:pt modelId="{9FAF57F5-09F9-4532-A7F8-FEEFD5BC3105}" type="sibTrans" cxnId="{0DEAD530-9016-4F29-AA22-D37D0879ABE5}">
      <dgm:prSet/>
      <dgm:spPr/>
      <dgm:t>
        <a:bodyPr/>
        <a:lstStyle/>
        <a:p>
          <a:endParaRPr lang="en-US"/>
        </a:p>
      </dgm:t>
    </dgm:pt>
    <dgm:pt modelId="{F58BBE60-240E-451E-A5B9-8CA7B1614A36}">
      <dgm:prSet phldrT="[Text]"/>
      <dgm:spPr>
        <a:solidFill>
          <a:srgbClr val="00B0F0"/>
        </a:solidFill>
      </dgm:spPr>
      <dgm:t>
        <a:bodyPr/>
        <a:lstStyle/>
        <a:p>
          <a:pPr algn="l"/>
          <a:r>
            <a:rPr lang="en-US" dirty="0"/>
            <a:t>13. If subcontractors are currently being utilized under this contract, please provide details regarding the scope of services they perform, the number of subcontractors engaged, and the percentage of the overall contract value assigned to each subcontractor.</a:t>
          </a:r>
        </a:p>
      </dgm:t>
    </dgm:pt>
    <dgm:pt modelId="{199F4C85-5684-45A5-992B-5665A561D7D6}" type="parTrans" cxnId="{6B80C1C9-1570-4E5C-A7BC-FF93CF44B974}">
      <dgm:prSet/>
      <dgm:spPr/>
      <dgm:t>
        <a:bodyPr/>
        <a:lstStyle/>
        <a:p>
          <a:endParaRPr lang="en-US"/>
        </a:p>
      </dgm:t>
    </dgm:pt>
    <dgm:pt modelId="{0DB69377-D487-4EA1-A14A-D00BEB593D31}" type="sibTrans" cxnId="{6B80C1C9-1570-4E5C-A7BC-FF93CF44B974}">
      <dgm:prSet/>
      <dgm:spPr/>
      <dgm:t>
        <a:bodyPr/>
        <a:lstStyle/>
        <a:p>
          <a:endParaRPr lang="en-US"/>
        </a:p>
      </dgm:t>
    </dgm:pt>
    <dgm:pt modelId="{C05CD5DE-75C4-4396-8F93-312628DF2E11}">
      <dgm:prSet phldrT="[Text]"/>
      <dgm:spPr>
        <a:solidFill>
          <a:schemeClr val="accent4">
            <a:lumMod val="20000"/>
            <a:lumOff val="80000"/>
            <a:alpha val="90000"/>
          </a:schemeClr>
        </a:solidFill>
      </dgm:spPr>
      <dgm:t>
        <a:bodyPr/>
        <a:lstStyle/>
        <a:p>
          <a:pPr algn="l"/>
          <a:r>
            <a:rPr lang="en-US" dirty="0"/>
            <a:t>Subcontractors are not being utilized under the current agreement.</a:t>
          </a:r>
        </a:p>
      </dgm:t>
    </dgm:pt>
    <dgm:pt modelId="{4C801893-ADA1-4691-9037-32611FBCC8A5}" type="parTrans" cxnId="{8B88102E-7022-43AA-9D23-22D1DECBE1F5}">
      <dgm:prSet/>
      <dgm:spPr/>
      <dgm:t>
        <a:bodyPr/>
        <a:lstStyle/>
        <a:p>
          <a:endParaRPr lang="en-US"/>
        </a:p>
      </dgm:t>
    </dgm:pt>
    <dgm:pt modelId="{A3038D48-FE4B-42D4-94AB-A9882EFB623C}" type="sibTrans" cxnId="{8B88102E-7022-43AA-9D23-22D1DECBE1F5}">
      <dgm:prSet/>
      <dgm:spPr/>
      <dgm:t>
        <a:bodyPr/>
        <a:lstStyle/>
        <a:p>
          <a:endParaRPr lang="en-US"/>
        </a:p>
      </dgm:t>
    </dgm:pt>
    <dgm:pt modelId="{8CD2CFE1-D126-40F4-8D24-8EE8F3DB99E4}">
      <dgm:prSet phldrT="[Text]"/>
      <dgm:spPr>
        <a:solidFill>
          <a:schemeClr val="accent1">
            <a:lumMod val="75000"/>
          </a:schemeClr>
        </a:solidFill>
      </dgm:spPr>
      <dgm:t>
        <a:bodyPr/>
        <a:lstStyle/>
        <a:p>
          <a:pPr algn="l"/>
          <a:r>
            <a:rPr lang="en-US" dirty="0"/>
            <a:t>14. Is there any page limit for staff Resumes?</a:t>
          </a:r>
        </a:p>
      </dgm:t>
    </dgm:pt>
    <dgm:pt modelId="{CA98D894-1A56-4D40-BE24-8BD7C89D00C9}" type="parTrans" cxnId="{6D9A8AEA-7DCC-4934-8926-6DC0E106230F}">
      <dgm:prSet/>
      <dgm:spPr/>
      <dgm:t>
        <a:bodyPr/>
        <a:lstStyle/>
        <a:p>
          <a:endParaRPr lang="en-US"/>
        </a:p>
      </dgm:t>
    </dgm:pt>
    <dgm:pt modelId="{B7F1323A-BF21-4C5B-B970-3295BE175967}" type="sibTrans" cxnId="{6D9A8AEA-7DCC-4934-8926-6DC0E106230F}">
      <dgm:prSet/>
      <dgm:spPr/>
      <dgm:t>
        <a:bodyPr/>
        <a:lstStyle/>
        <a:p>
          <a:endParaRPr lang="en-US"/>
        </a:p>
      </dgm:t>
    </dgm:pt>
    <dgm:pt modelId="{E1CF39C6-1D3B-4DBB-8370-6C7497A8FED6}">
      <dgm:prSet phldrT="[Text]"/>
      <dgm:spPr>
        <a:solidFill>
          <a:schemeClr val="bg2">
            <a:lumMod val="90000"/>
            <a:alpha val="90000"/>
          </a:schemeClr>
        </a:solidFill>
      </dgm:spPr>
      <dgm:t>
        <a:bodyPr/>
        <a:lstStyle/>
        <a:p>
          <a:pPr algn="l"/>
          <a:r>
            <a:rPr lang="en-US" dirty="0"/>
            <a:t>There is no page limit for Exhibit C, Attachment 1- Resumes</a:t>
          </a:r>
        </a:p>
      </dgm:t>
    </dgm:pt>
    <dgm:pt modelId="{57A58C2B-5490-433D-B76D-5A098DD86CCF}" type="parTrans" cxnId="{93455A43-500B-45F6-94B4-12AF99E0A9DA}">
      <dgm:prSet/>
      <dgm:spPr/>
      <dgm:t>
        <a:bodyPr/>
        <a:lstStyle/>
        <a:p>
          <a:endParaRPr lang="en-US"/>
        </a:p>
      </dgm:t>
    </dgm:pt>
    <dgm:pt modelId="{8845F831-92E5-49CD-9832-A78657960A02}" type="sibTrans" cxnId="{93455A43-500B-45F6-94B4-12AF99E0A9DA}">
      <dgm:prSet/>
      <dgm:spPr/>
      <dgm:t>
        <a:bodyPr/>
        <a:lstStyle/>
        <a:p>
          <a:endParaRPr lang="en-US"/>
        </a:p>
      </dgm:t>
    </dgm:pt>
    <dgm:pt modelId="{2039DFB8-B3CD-4EC6-A20C-3CF4EAEB48FA}">
      <dgm:prSet phldrT="[Text]"/>
      <dgm:spPr>
        <a:solidFill>
          <a:srgbClr val="00B0F0"/>
        </a:solidFill>
      </dgm:spPr>
      <dgm:t>
        <a:bodyPr/>
        <a:lstStyle/>
        <a:p>
          <a:pPr algn="l"/>
          <a:r>
            <a:rPr lang="en-US" dirty="0"/>
            <a:t>15. RFP Section 1.5 “Contract Amount” states that proposals that exceed $300,000.00 per year will not be accepted. 2026 </a:t>
          </a:r>
          <a:r>
            <a:rPr lang="en-US" dirty="0" err="1"/>
            <a:t>CalHR</a:t>
          </a:r>
          <a:r>
            <a:rPr lang="en-US" dirty="0"/>
            <a:t> hourly rate paid to security guards (SG1) is $30.71 per hour per GC19134. Exhibit B Cost worksheet requires 6100 annual hours at Cal Expo and 6100 annual hours at Fresno for total of 12,200 annual hours. When you divide $300,000.00 by 12,200 total annual hours the billing rate will be $24.59?</a:t>
          </a:r>
        </a:p>
      </dgm:t>
    </dgm:pt>
    <dgm:pt modelId="{1136DDF9-2DFA-4DB7-85F7-CCE80E26AB06}" type="parTrans" cxnId="{05AD27BE-1D80-4068-B1FF-91A7691135CF}">
      <dgm:prSet/>
      <dgm:spPr/>
      <dgm:t>
        <a:bodyPr/>
        <a:lstStyle/>
        <a:p>
          <a:endParaRPr lang="en-US"/>
        </a:p>
      </dgm:t>
    </dgm:pt>
    <dgm:pt modelId="{970606FA-02CE-4793-8743-D65B18D2964E}" type="sibTrans" cxnId="{05AD27BE-1D80-4068-B1FF-91A7691135CF}">
      <dgm:prSet/>
      <dgm:spPr/>
      <dgm:t>
        <a:bodyPr/>
        <a:lstStyle/>
        <a:p>
          <a:endParaRPr lang="en-US"/>
        </a:p>
      </dgm:t>
    </dgm:pt>
    <dgm:pt modelId="{6ED0ADF0-80EC-4CB8-8664-D080477E9032}">
      <dgm:prSet phldrT="[Text]" phldr="0"/>
      <dgm:spPr>
        <a:solidFill>
          <a:schemeClr val="accent1">
            <a:lumMod val="75000"/>
          </a:schemeClr>
        </a:solidFill>
      </dgm:spPr>
      <dgm:t>
        <a:bodyPr/>
        <a:lstStyle/>
        <a:p>
          <a:pPr algn="l"/>
          <a:r>
            <a:rPr lang="en-US" dirty="0"/>
            <a:t>16. How could RFP mandate that company compensate Security guards $30.71 per hour and maximum hourly billing rate to Covered California will be $24.59?</a:t>
          </a:r>
        </a:p>
      </dgm:t>
    </dgm:pt>
    <dgm:pt modelId="{4821D468-EF30-4241-A441-76A0E1CBC814}" type="parTrans" cxnId="{C0F8A270-0CAF-43EB-A31D-506330FF0800}">
      <dgm:prSet/>
      <dgm:spPr/>
      <dgm:t>
        <a:bodyPr/>
        <a:lstStyle/>
        <a:p>
          <a:endParaRPr lang="en-US"/>
        </a:p>
      </dgm:t>
    </dgm:pt>
    <dgm:pt modelId="{4710B3EA-62E2-44B7-937F-0EFC5C2E7571}" type="sibTrans" cxnId="{C0F8A270-0CAF-43EB-A31D-506330FF0800}">
      <dgm:prSet/>
      <dgm:spPr/>
      <dgm:t>
        <a:bodyPr/>
        <a:lstStyle/>
        <a:p>
          <a:endParaRPr lang="en-US"/>
        </a:p>
      </dgm:t>
    </dgm:pt>
    <dgm:pt modelId="{4383921D-4DCF-4A25-B859-676E3D78EB76}">
      <dgm:prSet phldrT="[Text]"/>
      <dgm:spPr>
        <a:solidFill>
          <a:schemeClr val="accent4">
            <a:lumMod val="20000"/>
            <a:lumOff val="80000"/>
            <a:alpha val="90000"/>
          </a:schemeClr>
        </a:solidFill>
      </dgm:spPr>
      <dgm:t>
        <a:bodyPr/>
        <a:lstStyle/>
        <a:p>
          <a:pPr algn="l"/>
          <a:r>
            <a:rPr lang="en-US" dirty="0"/>
            <a:t>We are looking for your actual, fully loaded rates, aligned with the </a:t>
          </a:r>
          <a:r>
            <a:rPr lang="en-US" dirty="0" err="1"/>
            <a:t>CalHR</a:t>
          </a:r>
          <a:r>
            <a:rPr lang="en-US" dirty="0"/>
            <a:t> requirements. See contract amount changes in Addendum #2.</a:t>
          </a:r>
        </a:p>
      </dgm:t>
    </dgm:pt>
    <dgm:pt modelId="{7EF8064B-6596-4592-B962-080EE22520B4}" type="parTrans" cxnId="{F1D3D2CD-15F5-41B5-8093-55F6B0A2F567}">
      <dgm:prSet/>
      <dgm:spPr/>
      <dgm:t>
        <a:bodyPr/>
        <a:lstStyle/>
        <a:p>
          <a:endParaRPr lang="en-US"/>
        </a:p>
      </dgm:t>
    </dgm:pt>
    <dgm:pt modelId="{17B5BAD0-FC83-4F18-9EE9-B04E70C1035B}" type="sibTrans" cxnId="{F1D3D2CD-15F5-41B5-8093-55F6B0A2F567}">
      <dgm:prSet/>
      <dgm:spPr/>
      <dgm:t>
        <a:bodyPr/>
        <a:lstStyle/>
        <a:p>
          <a:endParaRPr lang="en-US"/>
        </a:p>
      </dgm:t>
    </dgm:pt>
    <dgm:pt modelId="{AD546DD3-76D8-44C8-8E69-31FD89758310}">
      <dgm:prSet phldrT="[Text]" phldr="0"/>
      <dgm:spPr>
        <a:solidFill>
          <a:schemeClr val="bg2">
            <a:lumMod val="90000"/>
            <a:alpha val="90000"/>
          </a:schemeClr>
        </a:solidFill>
      </dgm:spPr>
      <dgm:t>
        <a:bodyPr/>
        <a:lstStyle/>
        <a:p>
          <a:pPr algn="l"/>
          <a:r>
            <a:rPr lang="en-US" dirty="0"/>
            <a:t>We are looking for your actual, fully loaded rates, aligned with the </a:t>
          </a:r>
          <a:r>
            <a:rPr lang="en-US" dirty="0" err="1"/>
            <a:t>CalHR</a:t>
          </a:r>
          <a:r>
            <a:rPr lang="en-US" dirty="0"/>
            <a:t> requirements. See contract amount changes in Addendum #2.</a:t>
          </a:r>
        </a:p>
      </dgm:t>
    </dgm:pt>
    <dgm:pt modelId="{9ECADFCC-E081-42E8-A8AC-B0FC2C49AF2B}" type="parTrans" cxnId="{19306880-E5BE-4B70-A925-E8332F2BFB0A}">
      <dgm:prSet/>
      <dgm:spPr/>
      <dgm:t>
        <a:bodyPr/>
        <a:lstStyle/>
        <a:p>
          <a:endParaRPr lang="en-US"/>
        </a:p>
      </dgm:t>
    </dgm:pt>
    <dgm:pt modelId="{6324D97D-30AE-4FA2-BCA8-60B59A225C64}" type="sibTrans" cxnId="{19306880-E5BE-4B70-A925-E8332F2BFB0A}">
      <dgm:prSet/>
      <dgm:spPr/>
      <dgm:t>
        <a:bodyPr/>
        <a:lstStyle/>
        <a:p>
          <a:endParaRPr lang="en-US"/>
        </a:p>
      </dgm:t>
    </dgm:pt>
    <dgm:pt modelId="{B0623E8F-CCD6-427E-879D-D9BEC2C561CE}">
      <dgm:prSet phldrT="[Text]" phldr="0"/>
      <dgm:spPr>
        <a:solidFill>
          <a:srgbClr val="00B0F0"/>
        </a:solidFill>
      </dgm:spPr>
      <dgm:t>
        <a:bodyPr/>
        <a:lstStyle/>
        <a:p>
          <a:pPr algn="l"/>
          <a:r>
            <a:rPr lang="en-US" dirty="0"/>
            <a:t>17. Exhibit B, Attachment 1. Expo and Fresno have (6,100 hours, 100 Overtime). Are you asking us to provide total cost for 6,100 plus 100 overtime hours? Each location cost for 6,200 annual Hours?</a:t>
          </a:r>
        </a:p>
      </dgm:t>
    </dgm:pt>
    <dgm:pt modelId="{3361EBD5-CA22-4C2F-A068-E6BEA5DD083C}" type="parTrans" cxnId="{388B362A-05AF-4AE0-AF95-AB00282DA674}">
      <dgm:prSet/>
      <dgm:spPr/>
      <dgm:t>
        <a:bodyPr/>
        <a:lstStyle/>
        <a:p>
          <a:endParaRPr lang="en-US"/>
        </a:p>
      </dgm:t>
    </dgm:pt>
    <dgm:pt modelId="{D96642DA-2298-4C71-846F-7800B92CDEA7}" type="sibTrans" cxnId="{388B362A-05AF-4AE0-AF95-AB00282DA674}">
      <dgm:prSet/>
      <dgm:spPr/>
      <dgm:t>
        <a:bodyPr/>
        <a:lstStyle/>
        <a:p>
          <a:endParaRPr lang="en-US"/>
        </a:p>
      </dgm:t>
    </dgm:pt>
    <dgm:pt modelId="{763380B0-60CE-4984-A398-83A5C0BCD5C4}">
      <dgm:prSet phldrT="[Text]" phldr="0"/>
      <dgm:spPr>
        <a:solidFill>
          <a:schemeClr val="accent4">
            <a:lumMod val="20000"/>
            <a:lumOff val="80000"/>
            <a:alpha val="90000"/>
          </a:schemeClr>
        </a:solidFill>
      </dgm:spPr>
      <dgm:t>
        <a:bodyPr/>
        <a:lstStyle/>
        <a:p>
          <a:pPr algn="l"/>
          <a:r>
            <a:rPr lang="en-US" dirty="0"/>
            <a:t>Refer to Addendum # 2 with revised Exhibit B, Attachment 1. For the first year, provide the total cost for 3,600 hours plus 50 overtime hours for each location. For the following two years, provide the total cost for the 6,100 hours plus 100 overtime hours for each location.</a:t>
          </a:r>
        </a:p>
      </dgm:t>
    </dgm:pt>
    <dgm:pt modelId="{EAFD12D9-AFCF-4D99-956E-2ABDD37D6A74}" type="parTrans" cxnId="{9DF03A72-050A-4C9B-B537-933D5965730B}">
      <dgm:prSet/>
      <dgm:spPr/>
      <dgm:t>
        <a:bodyPr/>
        <a:lstStyle/>
        <a:p>
          <a:endParaRPr lang="en-US"/>
        </a:p>
      </dgm:t>
    </dgm:pt>
    <dgm:pt modelId="{32C9B78A-FE1C-4266-A3FC-D106A48DB68F}" type="sibTrans" cxnId="{9DF03A72-050A-4C9B-B537-933D5965730B}">
      <dgm:prSet/>
      <dgm:spPr/>
      <dgm:t>
        <a:bodyPr/>
        <a:lstStyle/>
        <a:p>
          <a:endParaRPr lang="en-US"/>
        </a:p>
      </dgm:t>
    </dgm:pt>
    <dgm:pt modelId="{4741E21F-16B8-4CB6-BA8D-00A6D431B233}">
      <dgm:prSet phldrT="[Text]" phldr="0"/>
      <dgm:spPr>
        <a:solidFill>
          <a:schemeClr val="accent1">
            <a:lumMod val="75000"/>
          </a:schemeClr>
        </a:solidFill>
      </dgm:spPr>
      <dgm:t>
        <a:bodyPr/>
        <a:lstStyle/>
        <a:p>
          <a:pPr algn="l"/>
          <a:r>
            <a:rPr lang="en-US" dirty="0"/>
            <a:t>18. What is the reason Covered issued new RFP since current contract started March 24, 2025 and the term of the current contract was for 3 years plus 2 option years?</a:t>
          </a:r>
        </a:p>
      </dgm:t>
    </dgm:pt>
    <dgm:pt modelId="{B162D65C-022D-445A-96B7-54AEA419E396}" type="parTrans" cxnId="{78B62BCA-EC33-4B9E-8CF1-E66496234288}">
      <dgm:prSet/>
      <dgm:spPr/>
      <dgm:t>
        <a:bodyPr/>
        <a:lstStyle/>
        <a:p>
          <a:endParaRPr lang="en-US"/>
        </a:p>
      </dgm:t>
    </dgm:pt>
    <dgm:pt modelId="{BF7CDB70-38B6-4480-AFD3-4C9DD6B8C3B8}" type="sibTrans" cxnId="{78B62BCA-EC33-4B9E-8CF1-E66496234288}">
      <dgm:prSet/>
      <dgm:spPr/>
      <dgm:t>
        <a:bodyPr/>
        <a:lstStyle/>
        <a:p>
          <a:endParaRPr lang="en-US"/>
        </a:p>
      </dgm:t>
    </dgm:pt>
    <dgm:pt modelId="{CC2BD7CA-75DC-4C32-B7F4-0EA6F39F4266}">
      <dgm:prSet phldrT="[Text]" phldr="0"/>
      <dgm:spPr>
        <a:solidFill>
          <a:schemeClr val="bg2">
            <a:lumMod val="90000"/>
            <a:alpha val="90000"/>
          </a:schemeClr>
        </a:solidFill>
      </dgm:spPr>
      <dgm:t>
        <a:bodyPr/>
        <a:lstStyle/>
        <a:p>
          <a:pPr algn="l"/>
          <a:r>
            <a:rPr lang="en-US" dirty="0"/>
            <a:t>Covered CA regularly reviews its business and procurement needs and may decide to go back out to bid when appropriate. The current contract remains in place and continues to be governed by its existing terms.</a:t>
          </a:r>
        </a:p>
      </dgm:t>
    </dgm:pt>
    <dgm:pt modelId="{A42F062C-33F8-4166-B891-734EB3FFC5D3}" type="parTrans" cxnId="{D24CF8B5-09E6-48A0-AE48-9C75CDE79686}">
      <dgm:prSet/>
      <dgm:spPr/>
      <dgm:t>
        <a:bodyPr/>
        <a:lstStyle/>
        <a:p>
          <a:endParaRPr lang="en-US"/>
        </a:p>
      </dgm:t>
    </dgm:pt>
    <dgm:pt modelId="{485FFAD8-B193-4856-AD06-4ADDB171ADB6}" type="sibTrans" cxnId="{D24CF8B5-09E6-48A0-AE48-9C75CDE79686}">
      <dgm:prSet/>
      <dgm:spPr/>
      <dgm:t>
        <a:bodyPr/>
        <a:lstStyle/>
        <a:p>
          <a:endParaRPr lang="en-US"/>
        </a:p>
      </dgm:t>
    </dgm:pt>
    <dgm:pt modelId="{08CA2D80-2B05-4944-9E5B-BF67D53A6DD7}">
      <dgm:prSet phldrT="[Text]" phldr="0"/>
      <dgm:spPr>
        <a:solidFill>
          <a:srgbClr val="00B0F0"/>
        </a:solidFill>
      </dgm:spPr>
      <dgm:t>
        <a:bodyPr/>
        <a:lstStyle/>
        <a:p>
          <a:pPr algn="l"/>
          <a:r>
            <a:rPr lang="en-US" dirty="0"/>
            <a:t>19. What is the preferred uniform type/style?</a:t>
          </a:r>
        </a:p>
      </dgm:t>
    </dgm:pt>
    <dgm:pt modelId="{58C12456-0D08-47EE-BC8D-588F1642BE6F}" type="parTrans" cxnId="{174BA0C9-874E-409A-ACBB-FEBB3581E395}">
      <dgm:prSet/>
      <dgm:spPr/>
      <dgm:t>
        <a:bodyPr/>
        <a:lstStyle/>
        <a:p>
          <a:endParaRPr lang="en-US"/>
        </a:p>
      </dgm:t>
    </dgm:pt>
    <dgm:pt modelId="{B214538D-5A43-4F68-906F-38FFBD0F3E27}" type="sibTrans" cxnId="{174BA0C9-874E-409A-ACBB-FEBB3581E395}">
      <dgm:prSet/>
      <dgm:spPr/>
      <dgm:t>
        <a:bodyPr/>
        <a:lstStyle/>
        <a:p>
          <a:endParaRPr lang="en-US"/>
        </a:p>
      </dgm:t>
    </dgm:pt>
    <dgm:pt modelId="{9D85B7D7-613A-4455-ACE5-902E2A99EB7A}">
      <dgm:prSet phldrT="[Text]" phldr="0"/>
      <dgm:spPr>
        <a:solidFill>
          <a:schemeClr val="accent4">
            <a:lumMod val="20000"/>
            <a:lumOff val="80000"/>
            <a:alpha val="90000"/>
          </a:schemeClr>
        </a:solidFill>
      </dgm:spPr>
      <dgm:t>
        <a:bodyPr/>
        <a:lstStyle/>
        <a:p>
          <a:pPr algn="l"/>
          <a:r>
            <a:rPr lang="en-US" dirty="0"/>
            <a:t>See Exhibit A, Attachment 1 Item H.</a:t>
          </a:r>
        </a:p>
      </dgm:t>
    </dgm:pt>
    <dgm:pt modelId="{CBAEBE7E-7E47-4FA9-9882-5FCA49A1FFDF}" type="parTrans" cxnId="{A72DFB35-06AA-4426-B8F6-F10161CB6802}">
      <dgm:prSet/>
      <dgm:spPr/>
      <dgm:t>
        <a:bodyPr/>
        <a:lstStyle/>
        <a:p>
          <a:endParaRPr lang="en-US"/>
        </a:p>
      </dgm:t>
    </dgm:pt>
    <dgm:pt modelId="{E5C9E074-3FAB-401D-8041-F0E377263E77}" type="sibTrans" cxnId="{A72DFB35-06AA-4426-B8F6-F10161CB6802}">
      <dgm:prSet/>
      <dgm:spPr/>
      <dgm:t>
        <a:bodyPr/>
        <a:lstStyle/>
        <a:p>
          <a:endParaRPr lang="en-US"/>
        </a:p>
      </dgm:t>
    </dgm:pt>
    <dgm:pt modelId="{3ECC3485-1364-45A7-A988-145350493A51}">
      <dgm:prSet phldrT="[Text]" phldr="0"/>
      <dgm:spPr>
        <a:solidFill>
          <a:schemeClr val="accent1">
            <a:lumMod val="75000"/>
          </a:schemeClr>
        </a:solidFill>
      </dgm:spPr>
      <dgm:t>
        <a:bodyPr/>
        <a:lstStyle/>
        <a:p>
          <a:pPr algn="l"/>
          <a:r>
            <a:rPr lang="en-US" dirty="0"/>
            <a:t>20. Are there any special training requirements? Ex. First Aid/CPR/AED, etc.?</a:t>
          </a:r>
        </a:p>
      </dgm:t>
    </dgm:pt>
    <dgm:pt modelId="{4CCA4352-B016-403E-B7B9-6956CED3BF8C}" type="parTrans" cxnId="{F285D2B4-5F57-4B95-BCE8-5780A12F94FB}">
      <dgm:prSet/>
      <dgm:spPr/>
      <dgm:t>
        <a:bodyPr/>
        <a:lstStyle/>
        <a:p>
          <a:endParaRPr lang="en-US"/>
        </a:p>
      </dgm:t>
    </dgm:pt>
    <dgm:pt modelId="{B35156C0-C369-41DD-A787-972FF8FDDD51}" type="sibTrans" cxnId="{F285D2B4-5F57-4B95-BCE8-5780A12F94FB}">
      <dgm:prSet/>
      <dgm:spPr/>
      <dgm:t>
        <a:bodyPr/>
        <a:lstStyle/>
        <a:p>
          <a:endParaRPr lang="en-US"/>
        </a:p>
      </dgm:t>
    </dgm:pt>
    <dgm:pt modelId="{FDEADC9B-B703-4DE2-80F0-CE303769877D}">
      <dgm:prSet phldrT="[Text]" phldr="0"/>
      <dgm:spPr>
        <a:solidFill>
          <a:schemeClr val="bg2">
            <a:lumMod val="90000"/>
            <a:alpha val="90000"/>
          </a:schemeClr>
        </a:solidFill>
      </dgm:spPr>
      <dgm:t>
        <a:bodyPr/>
        <a:lstStyle/>
        <a:p>
          <a:pPr algn="l"/>
          <a:r>
            <a:rPr lang="en-US" dirty="0"/>
            <a:t>All minimum requirements are detailed in RFP 2026-06, Section 2.1. See Exhibit A, Attachment 1 Item D.</a:t>
          </a:r>
        </a:p>
      </dgm:t>
    </dgm:pt>
    <dgm:pt modelId="{FC37C354-9683-4BA1-811C-F9DE915E3977}" type="parTrans" cxnId="{7A80064A-FFBA-41FB-8CFD-1EEA7B0E8C98}">
      <dgm:prSet/>
      <dgm:spPr/>
      <dgm:t>
        <a:bodyPr/>
        <a:lstStyle/>
        <a:p>
          <a:endParaRPr lang="en-US"/>
        </a:p>
      </dgm:t>
    </dgm:pt>
    <dgm:pt modelId="{E0CBC7E2-E417-41B8-97A5-E374EC5EC4A0}" type="sibTrans" cxnId="{7A80064A-FFBA-41FB-8CFD-1EEA7B0E8C98}">
      <dgm:prSet/>
      <dgm:spPr/>
      <dgm:t>
        <a:bodyPr/>
        <a:lstStyle/>
        <a:p>
          <a:endParaRPr lang="en-US"/>
        </a:p>
      </dgm:t>
    </dgm:pt>
    <dgm:pt modelId="{0F2A4962-E153-45EA-A544-03250A641A31}">
      <dgm:prSet phldrT="[Text]" phldr="0"/>
      <dgm:spPr>
        <a:solidFill>
          <a:srgbClr val="00B0F0"/>
        </a:solidFill>
      </dgm:spPr>
      <dgm:t>
        <a:bodyPr/>
        <a:lstStyle/>
        <a:p>
          <a:pPr algn="l"/>
          <a:r>
            <a:rPr lang="en-US" dirty="0"/>
            <a:t>21. Is there any equipment provided by the State?</a:t>
          </a:r>
        </a:p>
      </dgm:t>
    </dgm:pt>
    <dgm:pt modelId="{0AA9B102-A767-4485-A7DB-31CA20879821}" type="parTrans" cxnId="{78A40848-72CB-412B-936B-5781D25A0D63}">
      <dgm:prSet/>
      <dgm:spPr/>
      <dgm:t>
        <a:bodyPr/>
        <a:lstStyle/>
        <a:p>
          <a:endParaRPr lang="en-US"/>
        </a:p>
      </dgm:t>
    </dgm:pt>
    <dgm:pt modelId="{E2B9381C-0162-410C-A07B-B99D433A886B}" type="sibTrans" cxnId="{78A40848-72CB-412B-936B-5781D25A0D63}">
      <dgm:prSet/>
      <dgm:spPr/>
      <dgm:t>
        <a:bodyPr/>
        <a:lstStyle/>
        <a:p>
          <a:endParaRPr lang="en-US"/>
        </a:p>
      </dgm:t>
    </dgm:pt>
    <dgm:pt modelId="{41E2170B-DDA1-46AF-9DF9-8BB2991011CD}">
      <dgm:prSet phldrT="[Text]" phldr="0"/>
      <dgm:spPr>
        <a:solidFill>
          <a:schemeClr val="accent4">
            <a:lumMod val="20000"/>
            <a:lumOff val="80000"/>
            <a:alpha val="90000"/>
          </a:schemeClr>
        </a:solidFill>
      </dgm:spPr>
      <dgm:t>
        <a:bodyPr/>
        <a:lstStyle/>
        <a:p>
          <a:pPr algn="l"/>
          <a:r>
            <a:rPr lang="en-US" dirty="0"/>
            <a:t>CoveredCA will provide desk computers, printers, general office supplies, and walkie talkies for communication.</a:t>
          </a:r>
        </a:p>
      </dgm:t>
    </dgm:pt>
    <dgm:pt modelId="{AE03F662-5732-468D-92A6-2C5C29686AE4}" type="parTrans" cxnId="{41F8E80F-E402-407A-90B3-EE74E42114FB}">
      <dgm:prSet/>
      <dgm:spPr/>
      <dgm:t>
        <a:bodyPr/>
        <a:lstStyle/>
        <a:p>
          <a:endParaRPr lang="en-US"/>
        </a:p>
      </dgm:t>
    </dgm:pt>
    <dgm:pt modelId="{C3526ABF-A6A9-47D4-8FD7-7676A0FDB4AC}" type="sibTrans" cxnId="{41F8E80F-E402-407A-90B3-EE74E42114FB}">
      <dgm:prSet/>
      <dgm:spPr/>
      <dgm:t>
        <a:bodyPr/>
        <a:lstStyle/>
        <a:p>
          <a:endParaRPr lang="en-US"/>
        </a:p>
      </dgm:t>
    </dgm:pt>
    <dgm:pt modelId="{39D7FC40-22F7-483A-B270-7C6EB5E4F1DA}" type="pres">
      <dgm:prSet presAssocID="{59B2FE48-ABDF-41CA-A96E-5596D05A9B84}" presName="Name0" presStyleCnt="0">
        <dgm:presLayoutVars>
          <dgm:dir/>
          <dgm:animLvl val="lvl"/>
          <dgm:resizeHandles val="exact"/>
        </dgm:presLayoutVars>
      </dgm:prSet>
      <dgm:spPr/>
    </dgm:pt>
    <dgm:pt modelId="{67B7A292-B317-419B-AFBA-6AFBE661369B}" type="pres">
      <dgm:prSet presAssocID="{41F5EEB8-0D18-477D-B3ED-574D3BA81D82}" presName="linNode" presStyleCnt="0"/>
      <dgm:spPr/>
    </dgm:pt>
    <dgm:pt modelId="{41E9EDD4-115A-48BC-A4D4-3337E141AEDC}" type="pres">
      <dgm:prSet presAssocID="{41F5EEB8-0D18-477D-B3ED-574D3BA81D82}" presName="parentText" presStyleLbl="node1" presStyleIdx="0" presStyleCnt="10">
        <dgm:presLayoutVars>
          <dgm:chMax val="1"/>
          <dgm:bulletEnabled val="1"/>
        </dgm:presLayoutVars>
      </dgm:prSet>
      <dgm:spPr/>
    </dgm:pt>
    <dgm:pt modelId="{2C3224C6-8271-465E-94A0-46D24D94766D}" type="pres">
      <dgm:prSet presAssocID="{41F5EEB8-0D18-477D-B3ED-574D3BA81D82}" presName="descendantText" presStyleLbl="alignAccFollowNode1" presStyleIdx="0" presStyleCnt="10">
        <dgm:presLayoutVars>
          <dgm:bulletEnabled val="1"/>
        </dgm:presLayoutVars>
      </dgm:prSet>
      <dgm:spPr/>
    </dgm:pt>
    <dgm:pt modelId="{7672F1EB-58A1-4424-B32E-BAB950BD6AEC}" type="pres">
      <dgm:prSet presAssocID="{94702491-4DFE-4FF5-833C-D9E203FDCCC7}" presName="sp" presStyleCnt="0"/>
      <dgm:spPr/>
    </dgm:pt>
    <dgm:pt modelId="{5CA7389D-30C0-4D34-BE90-93632B7C5520}" type="pres">
      <dgm:prSet presAssocID="{F58BBE60-240E-451E-A5B9-8CA7B1614A36}" presName="linNode" presStyleCnt="0"/>
      <dgm:spPr/>
    </dgm:pt>
    <dgm:pt modelId="{FC280489-FE29-401F-ACD6-1BF47A79C184}" type="pres">
      <dgm:prSet presAssocID="{F58BBE60-240E-451E-A5B9-8CA7B1614A36}" presName="parentText" presStyleLbl="node1" presStyleIdx="1" presStyleCnt="10">
        <dgm:presLayoutVars>
          <dgm:chMax val="1"/>
          <dgm:bulletEnabled val="1"/>
        </dgm:presLayoutVars>
      </dgm:prSet>
      <dgm:spPr/>
    </dgm:pt>
    <dgm:pt modelId="{912F21B4-D970-4494-813E-4641A1405FCB}" type="pres">
      <dgm:prSet presAssocID="{F58BBE60-240E-451E-A5B9-8CA7B1614A36}" presName="descendantText" presStyleLbl="alignAccFollowNode1" presStyleIdx="1" presStyleCnt="10">
        <dgm:presLayoutVars>
          <dgm:bulletEnabled val="1"/>
        </dgm:presLayoutVars>
      </dgm:prSet>
      <dgm:spPr/>
    </dgm:pt>
    <dgm:pt modelId="{F174433D-566B-4D2A-B623-10CC6CBC80D3}" type="pres">
      <dgm:prSet presAssocID="{0DB69377-D487-4EA1-A14A-D00BEB593D31}" presName="sp" presStyleCnt="0"/>
      <dgm:spPr/>
    </dgm:pt>
    <dgm:pt modelId="{101BCDF3-0796-42CA-B603-8E6F6B263462}" type="pres">
      <dgm:prSet presAssocID="{8CD2CFE1-D126-40F4-8D24-8EE8F3DB99E4}" presName="linNode" presStyleCnt="0"/>
      <dgm:spPr/>
    </dgm:pt>
    <dgm:pt modelId="{F7839F34-33F3-41D5-97E1-DF4FA942ED97}" type="pres">
      <dgm:prSet presAssocID="{8CD2CFE1-D126-40F4-8D24-8EE8F3DB99E4}" presName="parentText" presStyleLbl="node1" presStyleIdx="2" presStyleCnt="10">
        <dgm:presLayoutVars>
          <dgm:chMax val="1"/>
          <dgm:bulletEnabled val="1"/>
        </dgm:presLayoutVars>
      </dgm:prSet>
      <dgm:spPr/>
    </dgm:pt>
    <dgm:pt modelId="{BF5A38FA-02DC-4F57-90A4-05C180D55E07}" type="pres">
      <dgm:prSet presAssocID="{8CD2CFE1-D126-40F4-8D24-8EE8F3DB99E4}" presName="descendantText" presStyleLbl="alignAccFollowNode1" presStyleIdx="2" presStyleCnt="10">
        <dgm:presLayoutVars>
          <dgm:bulletEnabled val="1"/>
        </dgm:presLayoutVars>
      </dgm:prSet>
      <dgm:spPr/>
    </dgm:pt>
    <dgm:pt modelId="{BDEDB48E-F96F-4C4E-A58F-C4A4257171E9}" type="pres">
      <dgm:prSet presAssocID="{B7F1323A-BF21-4C5B-B970-3295BE175967}" presName="sp" presStyleCnt="0"/>
      <dgm:spPr/>
    </dgm:pt>
    <dgm:pt modelId="{5BA17AB5-8C94-4D44-B05E-ED3BE8778CC7}" type="pres">
      <dgm:prSet presAssocID="{2039DFB8-B3CD-4EC6-A20C-3CF4EAEB48FA}" presName="linNode" presStyleCnt="0"/>
      <dgm:spPr/>
    </dgm:pt>
    <dgm:pt modelId="{B9300C0E-9E12-4855-A3F9-8C50E81025C5}" type="pres">
      <dgm:prSet presAssocID="{2039DFB8-B3CD-4EC6-A20C-3CF4EAEB48FA}" presName="parentText" presStyleLbl="node1" presStyleIdx="3" presStyleCnt="10">
        <dgm:presLayoutVars>
          <dgm:chMax val="1"/>
          <dgm:bulletEnabled val="1"/>
        </dgm:presLayoutVars>
      </dgm:prSet>
      <dgm:spPr/>
    </dgm:pt>
    <dgm:pt modelId="{33FDE42C-CEC8-4A5C-AB3A-430BDFAE1F0D}" type="pres">
      <dgm:prSet presAssocID="{2039DFB8-B3CD-4EC6-A20C-3CF4EAEB48FA}" presName="descendantText" presStyleLbl="alignAccFollowNode1" presStyleIdx="3" presStyleCnt="10">
        <dgm:presLayoutVars>
          <dgm:bulletEnabled val="1"/>
        </dgm:presLayoutVars>
      </dgm:prSet>
      <dgm:spPr/>
    </dgm:pt>
    <dgm:pt modelId="{680E03EB-886C-498A-B977-B94BE4BE47CA}" type="pres">
      <dgm:prSet presAssocID="{970606FA-02CE-4793-8743-D65B18D2964E}" presName="sp" presStyleCnt="0"/>
      <dgm:spPr/>
    </dgm:pt>
    <dgm:pt modelId="{97BB487A-BF84-41F2-AAF3-6A8B4971EF14}" type="pres">
      <dgm:prSet presAssocID="{6ED0ADF0-80EC-4CB8-8664-D080477E9032}" presName="linNode" presStyleCnt="0"/>
      <dgm:spPr/>
    </dgm:pt>
    <dgm:pt modelId="{9A3749D4-0B53-43BC-BFCE-272A381F9726}" type="pres">
      <dgm:prSet presAssocID="{6ED0ADF0-80EC-4CB8-8664-D080477E9032}" presName="parentText" presStyleLbl="node1" presStyleIdx="4" presStyleCnt="10">
        <dgm:presLayoutVars>
          <dgm:chMax val="1"/>
          <dgm:bulletEnabled val="1"/>
        </dgm:presLayoutVars>
      </dgm:prSet>
      <dgm:spPr/>
    </dgm:pt>
    <dgm:pt modelId="{D7FB54CB-FF78-4EE0-A27A-FCEE976AF390}" type="pres">
      <dgm:prSet presAssocID="{6ED0ADF0-80EC-4CB8-8664-D080477E9032}" presName="descendantText" presStyleLbl="alignAccFollowNode1" presStyleIdx="4" presStyleCnt="10">
        <dgm:presLayoutVars>
          <dgm:bulletEnabled val="1"/>
        </dgm:presLayoutVars>
      </dgm:prSet>
      <dgm:spPr/>
    </dgm:pt>
    <dgm:pt modelId="{9625D8E5-17FB-46F4-8834-53009CDF8D1F}" type="pres">
      <dgm:prSet presAssocID="{4710B3EA-62E2-44B7-937F-0EFC5C2E7571}" presName="sp" presStyleCnt="0"/>
      <dgm:spPr/>
    </dgm:pt>
    <dgm:pt modelId="{245242CB-6ABD-4504-B7CD-FB331478A3FC}" type="pres">
      <dgm:prSet presAssocID="{B0623E8F-CCD6-427E-879D-D9BEC2C561CE}" presName="linNode" presStyleCnt="0"/>
      <dgm:spPr/>
    </dgm:pt>
    <dgm:pt modelId="{1F326EB2-481F-4EAD-B2D8-B8592BA8A6B6}" type="pres">
      <dgm:prSet presAssocID="{B0623E8F-CCD6-427E-879D-D9BEC2C561CE}" presName="parentText" presStyleLbl="node1" presStyleIdx="5" presStyleCnt="10">
        <dgm:presLayoutVars>
          <dgm:chMax val="1"/>
          <dgm:bulletEnabled val="1"/>
        </dgm:presLayoutVars>
      </dgm:prSet>
      <dgm:spPr/>
    </dgm:pt>
    <dgm:pt modelId="{D4797F6A-2626-43D2-8CF3-F47D68C5412A}" type="pres">
      <dgm:prSet presAssocID="{B0623E8F-CCD6-427E-879D-D9BEC2C561CE}" presName="descendantText" presStyleLbl="alignAccFollowNode1" presStyleIdx="5" presStyleCnt="10">
        <dgm:presLayoutVars>
          <dgm:bulletEnabled val="1"/>
        </dgm:presLayoutVars>
      </dgm:prSet>
      <dgm:spPr/>
    </dgm:pt>
    <dgm:pt modelId="{11FCD48D-FC3C-4905-B6B8-E515272734D2}" type="pres">
      <dgm:prSet presAssocID="{D96642DA-2298-4C71-846F-7800B92CDEA7}" presName="sp" presStyleCnt="0"/>
      <dgm:spPr/>
    </dgm:pt>
    <dgm:pt modelId="{23FBF23D-5B03-4A24-8AB8-F4B061150B7A}" type="pres">
      <dgm:prSet presAssocID="{4741E21F-16B8-4CB6-BA8D-00A6D431B233}" presName="linNode" presStyleCnt="0"/>
      <dgm:spPr/>
    </dgm:pt>
    <dgm:pt modelId="{69B96305-F808-4FF4-8F76-A6B78090E502}" type="pres">
      <dgm:prSet presAssocID="{4741E21F-16B8-4CB6-BA8D-00A6D431B233}" presName="parentText" presStyleLbl="node1" presStyleIdx="6" presStyleCnt="10">
        <dgm:presLayoutVars>
          <dgm:chMax val="1"/>
          <dgm:bulletEnabled val="1"/>
        </dgm:presLayoutVars>
      </dgm:prSet>
      <dgm:spPr/>
    </dgm:pt>
    <dgm:pt modelId="{8065DF51-A558-427C-9407-82315FE7AEA7}" type="pres">
      <dgm:prSet presAssocID="{4741E21F-16B8-4CB6-BA8D-00A6D431B233}" presName="descendantText" presStyleLbl="alignAccFollowNode1" presStyleIdx="6" presStyleCnt="10">
        <dgm:presLayoutVars>
          <dgm:bulletEnabled val="1"/>
        </dgm:presLayoutVars>
      </dgm:prSet>
      <dgm:spPr/>
    </dgm:pt>
    <dgm:pt modelId="{BFFDDE87-F8E7-42C3-9AFB-3222C6015931}" type="pres">
      <dgm:prSet presAssocID="{BF7CDB70-38B6-4480-AFD3-4C9DD6B8C3B8}" presName="sp" presStyleCnt="0"/>
      <dgm:spPr/>
    </dgm:pt>
    <dgm:pt modelId="{E4350233-D3F4-4470-8C73-65D299EDFD18}" type="pres">
      <dgm:prSet presAssocID="{08CA2D80-2B05-4944-9E5B-BF67D53A6DD7}" presName="linNode" presStyleCnt="0"/>
      <dgm:spPr/>
    </dgm:pt>
    <dgm:pt modelId="{E8BB3DDB-C2C9-4B13-95A8-B4BB74F9336B}" type="pres">
      <dgm:prSet presAssocID="{08CA2D80-2B05-4944-9E5B-BF67D53A6DD7}" presName="parentText" presStyleLbl="node1" presStyleIdx="7" presStyleCnt="10">
        <dgm:presLayoutVars>
          <dgm:chMax val="1"/>
          <dgm:bulletEnabled val="1"/>
        </dgm:presLayoutVars>
      </dgm:prSet>
      <dgm:spPr/>
    </dgm:pt>
    <dgm:pt modelId="{627CE1EE-6B8A-4204-A451-228DC2100084}" type="pres">
      <dgm:prSet presAssocID="{08CA2D80-2B05-4944-9E5B-BF67D53A6DD7}" presName="descendantText" presStyleLbl="alignAccFollowNode1" presStyleIdx="7" presStyleCnt="10">
        <dgm:presLayoutVars>
          <dgm:bulletEnabled val="1"/>
        </dgm:presLayoutVars>
      </dgm:prSet>
      <dgm:spPr/>
    </dgm:pt>
    <dgm:pt modelId="{D27D9687-44F6-48DF-A20F-D46053B020F5}" type="pres">
      <dgm:prSet presAssocID="{B214538D-5A43-4F68-906F-38FFBD0F3E27}" presName="sp" presStyleCnt="0"/>
      <dgm:spPr/>
    </dgm:pt>
    <dgm:pt modelId="{3BAC743E-06DF-4945-9FCF-2AA4C8B5BB24}" type="pres">
      <dgm:prSet presAssocID="{3ECC3485-1364-45A7-A988-145350493A51}" presName="linNode" presStyleCnt="0"/>
      <dgm:spPr/>
    </dgm:pt>
    <dgm:pt modelId="{5D008CA9-C469-481A-9DC5-C7879730059D}" type="pres">
      <dgm:prSet presAssocID="{3ECC3485-1364-45A7-A988-145350493A51}" presName="parentText" presStyleLbl="node1" presStyleIdx="8" presStyleCnt="10">
        <dgm:presLayoutVars>
          <dgm:chMax val="1"/>
          <dgm:bulletEnabled val="1"/>
        </dgm:presLayoutVars>
      </dgm:prSet>
      <dgm:spPr/>
    </dgm:pt>
    <dgm:pt modelId="{EDD36CD1-8CDC-444C-B640-D6D8094A6D7F}" type="pres">
      <dgm:prSet presAssocID="{3ECC3485-1364-45A7-A988-145350493A51}" presName="descendantText" presStyleLbl="alignAccFollowNode1" presStyleIdx="8" presStyleCnt="10">
        <dgm:presLayoutVars>
          <dgm:bulletEnabled val="1"/>
        </dgm:presLayoutVars>
      </dgm:prSet>
      <dgm:spPr/>
    </dgm:pt>
    <dgm:pt modelId="{81F15019-03F1-419B-8858-8B8E9CECB68B}" type="pres">
      <dgm:prSet presAssocID="{B35156C0-C369-41DD-A787-972FF8FDDD51}" presName="sp" presStyleCnt="0"/>
      <dgm:spPr/>
    </dgm:pt>
    <dgm:pt modelId="{9D79017E-D2E7-47B0-9022-860D4D0DB4F3}" type="pres">
      <dgm:prSet presAssocID="{0F2A4962-E153-45EA-A544-03250A641A31}" presName="linNode" presStyleCnt="0"/>
      <dgm:spPr/>
    </dgm:pt>
    <dgm:pt modelId="{AE50FECB-12A5-4D9A-ADC3-19DC62544D9D}" type="pres">
      <dgm:prSet presAssocID="{0F2A4962-E153-45EA-A544-03250A641A31}" presName="parentText" presStyleLbl="node1" presStyleIdx="9" presStyleCnt="10">
        <dgm:presLayoutVars>
          <dgm:chMax val="1"/>
          <dgm:bulletEnabled val="1"/>
        </dgm:presLayoutVars>
      </dgm:prSet>
      <dgm:spPr/>
    </dgm:pt>
    <dgm:pt modelId="{4CA7D39D-897E-447B-92CA-6E073535FD38}" type="pres">
      <dgm:prSet presAssocID="{0F2A4962-E153-45EA-A544-03250A641A31}" presName="descendantText" presStyleLbl="alignAccFollowNode1" presStyleIdx="9" presStyleCnt="10">
        <dgm:presLayoutVars>
          <dgm:bulletEnabled val="1"/>
        </dgm:presLayoutVars>
      </dgm:prSet>
      <dgm:spPr/>
    </dgm:pt>
  </dgm:ptLst>
  <dgm:cxnLst>
    <dgm:cxn modelId="{CFD3CE03-2520-4084-9BDE-34E1C5861996}" type="presOf" srcId="{41F5EEB8-0D18-477D-B3ED-574D3BA81D82}" destId="{41E9EDD4-115A-48BC-A4D4-3337E141AEDC}" srcOrd="0" destOrd="0" presId="urn:microsoft.com/office/officeart/2005/8/layout/vList5"/>
    <dgm:cxn modelId="{2D6AB80F-03F0-410A-B5B8-3E3E94CD475F}" type="presOf" srcId="{9D85B7D7-613A-4455-ACE5-902E2A99EB7A}" destId="{627CE1EE-6B8A-4204-A451-228DC2100084}" srcOrd="0" destOrd="0" presId="urn:microsoft.com/office/officeart/2005/8/layout/vList5"/>
    <dgm:cxn modelId="{41F8E80F-E402-407A-90B3-EE74E42114FB}" srcId="{0F2A4962-E153-45EA-A544-03250A641A31}" destId="{41E2170B-DDA1-46AF-9DF9-8BB2991011CD}" srcOrd="0" destOrd="0" parTransId="{AE03F662-5732-468D-92A6-2C5C29686AE4}" sibTransId="{C3526ABF-A6A9-47D4-8FD7-7676A0FDB4AC}"/>
    <dgm:cxn modelId="{3597BB1B-5D8A-4A7E-B10B-1BE492179D63}" type="presOf" srcId="{763380B0-60CE-4984-A398-83A5C0BCD5C4}" destId="{D4797F6A-2626-43D2-8CF3-F47D68C5412A}" srcOrd="0" destOrd="0" presId="urn:microsoft.com/office/officeart/2005/8/layout/vList5"/>
    <dgm:cxn modelId="{639F5F24-6E99-47DE-AEFF-C2482BF89589}" type="presOf" srcId="{C05CD5DE-75C4-4396-8F93-312628DF2E11}" destId="{912F21B4-D970-4494-813E-4641A1405FCB}" srcOrd="0" destOrd="0" presId="urn:microsoft.com/office/officeart/2005/8/layout/vList5"/>
    <dgm:cxn modelId="{388B362A-05AF-4AE0-AF95-AB00282DA674}" srcId="{59B2FE48-ABDF-41CA-A96E-5596D05A9B84}" destId="{B0623E8F-CCD6-427E-879D-D9BEC2C561CE}" srcOrd="5" destOrd="0" parTransId="{3361EBD5-CA22-4C2F-A068-E6BEA5DD083C}" sibTransId="{D96642DA-2298-4C71-846F-7800B92CDEA7}"/>
    <dgm:cxn modelId="{8B88102E-7022-43AA-9D23-22D1DECBE1F5}" srcId="{F58BBE60-240E-451E-A5B9-8CA7B1614A36}" destId="{C05CD5DE-75C4-4396-8F93-312628DF2E11}" srcOrd="0" destOrd="0" parTransId="{4C801893-ADA1-4691-9037-32611FBCC8A5}" sibTransId="{A3038D48-FE4B-42D4-94AB-A9882EFB623C}"/>
    <dgm:cxn modelId="{2C375C2F-7FF9-409B-8AB3-3C4284A94B98}" type="presOf" srcId="{08CA2D80-2B05-4944-9E5B-BF67D53A6DD7}" destId="{E8BB3DDB-C2C9-4B13-95A8-B4BB74F9336B}" srcOrd="0" destOrd="0" presId="urn:microsoft.com/office/officeart/2005/8/layout/vList5"/>
    <dgm:cxn modelId="{0DEAD530-9016-4F29-AA22-D37D0879ABE5}" srcId="{41F5EEB8-0D18-477D-B3ED-574D3BA81D82}" destId="{CE0B1389-9ECB-4A91-8470-D32D6CF9CB3D}" srcOrd="0" destOrd="0" parTransId="{198341B2-EAE8-4170-8222-EE1F77864B8F}" sibTransId="{9FAF57F5-09F9-4532-A7F8-FEEFD5BC3105}"/>
    <dgm:cxn modelId="{A72DFB35-06AA-4426-B8F6-F10161CB6802}" srcId="{08CA2D80-2B05-4944-9E5B-BF67D53A6DD7}" destId="{9D85B7D7-613A-4455-ACE5-902E2A99EB7A}" srcOrd="0" destOrd="0" parTransId="{CBAEBE7E-7E47-4FA9-9882-5FCA49A1FFDF}" sibTransId="{E5C9E074-3FAB-401D-8041-F0E377263E77}"/>
    <dgm:cxn modelId="{12646E37-71F7-4F44-A27A-F873AD5DDB4D}" type="presOf" srcId="{FDEADC9B-B703-4DE2-80F0-CE303769877D}" destId="{EDD36CD1-8CDC-444C-B640-D6D8094A6D7F}" srcOrd="0" destOrd="0" presId="urn:microsoft.com/office/officeart/2005/8/layout/vList5"/>
    <dgm:cxn modelId="{A4705A3A-7A5E-43A9-8C2E-EFFE771DE7BB}" type="presOf" srcId="{4383921D-4DCF-4A25-B859-676E3D78EB76}" destId="{33FDE42C-CEC8-4A5C-AB3A-430BDFAE1F0D}" srcOrd="0" destOrd="0" presId="urn:microsoft.com/office/officeart/2005/8/layout/vList5"/>
    <dgm:cxn modelId="{108C673B-C94C-4633-ABEA-0BA7F36F6C6A}" type="presOf" srcId="{4741E21F-16B8-4CB6-BA8D-00A6D431B233}" destId="{69B96305-F808-4FF4-8F76-A6B78090E502}" srcOrd="0" destOrd="0" presId="urn:microsoft.com/office/officeart/2005/8/layout/vList5"/>
    <dgm:cxn modelId="{93455A43-500B-45F6-94B4-12AF99E0A9DA}" srcId="{8CD2CFE1-D126-40F4-8D24-8EE8F3DB99E4}" destId="{E1CF39C6-1D3B-4DBB-8370-6C7497A8FED6}" srcOrd="0" destOrd="0" parTransId="{57A58C2B-5490-433D-B76D-5A098DD86CCF}" sibTransId="{8845F831-92E5-49CD-9832-A78657960A02}"/>
    <dgm:cxn modelId="{0F937644-1E3A-420D-8883-770C45EBDBB7}" type="presOf" srcId="{41E2170B-DDA1-46AF-9DF9-8BB2991011CD}" destId="{4CA7D39D-897E-447B-92CA-6E073535FD38}" srcOrd="0" destOrd="0" presId="urn:microsoft.com/office/officeart/2005/8/layout/vList5"/>
    <dgm:cxn modelId="{78A40848-72CB-412B-936B-5781D25A0D63}" srcId="{59B2FE48-ABDF-41CA-A96E-5596D05A9B84}" destId="{0F2A4962-E153-45EA-A544-03250A641A31}" srcOrd="9" destOrd="0" parTransId="{0AA9B102-A767-4485-A7DB-31CA20879821}" sibTransId="{E2B9381C-0162-410C-A07B-B99D433A886B}"/>
    <dgm:cxn modelId="{7A80064A-FFBA-41FB-8CFD-1EEA7B0E8C98}" srcId="{3ECC3485-1364-45A7-A988-145350493A51}" destId="{FDEADC9B-B703-4DE2-80F0-CE303769877D}" srcOrd="0" destOrd="0" parTransId="{FC37C354-9683-4BA1-811C-F9DE915E3977}" sibTransId="{E0CBC7E2-E417-41B8-97A5-E374EC5EC4A0}"/>
    <dgm:cxn modelId="{266C106F-EA1E-4A47-9817-1BE193C6C0C6}" type="presOf" srcId="{E1CF39C6-1D3B-4DBB-8370-6C7497A8FED6}" destId="{BF5A38FA-02DC-4F57-90A4-05C180D55E07}" srcOrd="0" destOrd="0" presId="urn:microsoft.com/office/officeart/2005/8/layout/vList5"/>
    <dgm:cxn modelId="{C0F8A270-0CAF-43EB-A31D-506330FF0800}" srcId="{59B2FE48-ABDF-41CA-A96E-5596D05A9B84}" destId="{6ED0ADF0-80EC-4CB8-8664-D080477E9032}" srcOrd="4" destOrd="0" parTransId="{4821D468-EF30-4241-A441-76A0E1CBC814}" sibTransId="{4710B3EA-62E2-44B7-937F-0EFC5C2E7571}"/>
    <dgm:cxn modelId="{9DF03A72-050A-4C9B-B537-933D5965730B}" srcId="{B0623E8F-CCD6-427E-879D-D9BEC2C561CE}" destId="{763380B0-60CE-4984-A398-83A5C0BCD5C4}" srcOrd="0" destOrd="0" parTransId="{EAFD12D9-AFCF-4D99-956E-2ABDD37D6A74}" sibTransId="{32C9B78A-FE1C-4266-A3FC-D106A48DB68F}"/>
    <dgm:cxn modelId="{CE20BD58-6ED5-4BA1-A61E-81A2C8687AD0}" type="presOf" srcId="{6ED0ADF0-80EC-4CB8-8664-D080477E9032}" destId="{9A3749D4-0B53-43BC-BFCE-272A381F9726}" srcOrd="0" destOrd="0" presId="urn:microsoft.com/office/officeart/2005/8/layout/vList5"/>
    <dgm:cxn modelId="{DAE8347E-F8A1-47AF-9E1C-04C1A399EEEB}" type="presOf" srcId="{3ECC3485-1364-45A7-A988-145350493A51}" destId="{5D008CA9-C469-481A-9DC5-C7879730059D}" srcOrd="0" destOrd="0" presId="urn:microsoft.com/office/officeart/2005/8/layout/vList5"/>
    <dgm:cxn modelId="{EEE54180-EA3D-42AC-90FA-D209FF65940D}" type="presOf" srcId="{8CD2CFE1-D126-40F4-8D24-8EE8F3DB99E4}" destId="{F7839F34-33F3-41D5-97E1-DF4FA942ED97}" srcOrd="0" destOrd="0" presId="urn:microsoft.com/office/officeart/2005/8/layout/vList5"/>
    <dgm:cxn modelId="{19306880-E5BE-4B70-A925-E8332F2BFB0A}" srcId="{6ED0ADF0-80EC-4CB8-8664-D080477E9032}" destId="{AD546DD3-76D8-44C8-8E69-31FD89758310}" srcOrd="0" destOrd="0" parTransId="{9ECADFCC-E081-42E8-A8AC-B0FC2C49AF2B}" sibTransId="{6324D97D-30AE-4FA2-BCA8-60B59A225C64}"/>
    <dgm:cxn modelId="{8DA44193-5CDB-4489-89F4-0C430F20CB0E}" type="presOf" srcId="{2039DFB8-B3CD-4EC6-A20C-3CF4EAEB48FA}" destId="{B9300C0E-9E12-4855-A3F9-8C50E81025C5}" srcOrd="0" destOrd="0" presId="urn:microsoft.com/office/officeart/2005/8/layout/vList5"/>
    <dgm:cxn modelId="{C7050F96-79F7-4D70-83B9-7FE60B2E0685}" type="presOf" srcId="{B0623E8F-CCD6-427E-879D-D9BEC2C561CE}" destId="{1F326EB2-481F-4EAD-B2D8-B8592BA8A6B6}" srcOrd="0" destOrd="0" presId="urn:microsoft.com/office/officeart/2005/8/layout/vList5"/>
    <dgm:cxn modelId="{2AC584AC-07F1-4B33-BC19-568CACAFC7CD}" type="presOf" srcId="{AD546DD3-76D8-44C8-8E69-31FD89758310}" destId="{D7FB54CB-FF78-4EE0-A27A-FCEE976AF390}" srcOrd="0" destOrd="0" presId="urn:microsoft.com/office/officeart/2005/8/layout/vList5"/>
    <dgm:cxn modelId="{F285D2B4-5F57-4B95-BCE8-5780A12F94FB}" srcId="{59B2FE48-ABDF-41CA-A96E-5596D05A9B84}" destId="{3ECC3485-1364-45A7-A988-145350493A51}" srcOrd="8" destOrd="0" parTransId="{4CCA4352-B016-403E-B7B9-6956CED3BF8C}" sibTransId="{B35156C0-C369-41DD-A787-972FF8FDDD51}"/>
    <dgm:cxn modelId="{D24CF8B5-09E6-48A0-AE48-9C75CDE79686}" srcId="{4741E21F-16B8-4CB6-BA8D-00A6D431B233}" destId="{CC2BD7CA-75DC-4C32-B7F4-0EA6F39F4266}" srcOrd="0" destOrd="0" parTransId="{A42F062C-33F8-4166-B891-734EB3FFC5D3}" sibTransId="{485FFAD8-B193-4856-AD06-4ADDB171ADB6}"/>
    <dgm:cxn modelId="{05AD27BE-1D80-4068-B1FF-91A7691135CF}" srcId="{59B2FE48-ABDF-41CA-A96E-5596D05A9B84}" destId="{2039DFB8-B3CD-4EC6-A20C-3CF4EAEB48FA}" srcOrd="3" destOrd="0" parTransId="{1136DDF9-2DFA-4DB7-85F7-CCE80E26AB06}" sibTransId="{970606FA-02CE-4793-8743-D65B18D2964E}"/>
    <dgm:cxn modelId="{82BBE7BE-8BBD-490E-8CF0-1918FDACA655}" type="presOf" srcId="{CE0B1389-9ECB-4A91-8470-D32D6CF9CB3D}" destId="{2C3224C6-8271-465E-94A0-46D24D94766D}" srcOrd="0" destOrd="0" presId="urn:microsoft.com/office/officeart/2005/8/layout/vList5"/>
    <dgm:cxn modelId="{174BA0C9-874E-409A-ACBB-FEBB3581E395}" srcId="{59B2FE48-ABDF-41CA-A96E-5596D05A9B84}" destId="{08CA2D80-2B05-4944-9E5B-BF67D53A6DD7}" srcOrd="7" destOrd="0" parTransId="{58C12456-0D08-47EE-BC8D-588F1642BE6F}" sibTransId="{B214538D-5A43-4F68-906F-38FFBD0F3E27}"/>
    <dgm:cxn modelId="{6B80C1C9-1570-4E5C-A7BC-FF93CF44B974}" srcId="{59B2FE48-ABDF-41CA-A96E-5596D05A9B84}" destId="{F58BBE60-240E-451E-A5B9-8CA7B1614A36}" srcOrd="1" destOrd="0" parTransId="{199F4C85-5684-45A5-992B-5665A561D7D6}" sibTransId="{0DB69377-D487-4EA1-A14A-D00BEB593D31}"/>
    <dgm:cxn modelId="{78B62BCA-EC33-4B9E-8CF1-E66496234288}" srcId="{59B2FE48-ABDF-41CA-A96E-5596D05A9B84}" destId="{4741E21F-16B8-4CB6-BA8D-00A6D431B233}" srcOrd="6" destOrd="0" parTransId="{B162D65C-022D-445A-96B7-54AEA419E396}" sibTransId="{BF7CDB70-38B6-4480-AFD3-4C9DD6B8C3B8}"/>
    <dgm:cxn modelId="{F1D3D2CD-15F5-41B5-8093-55F6B0A2F567}" srcId="{2039DFB8-B3CD-4EC6-A20C-3CF4EAEB48FA}" destId="{4383921D-4DCF-4A25-B859-676E3D78EB76}" srcOrd="0" destOrd="0" parTransId="{7EF8064B-6596-4592-B962-080EE22520B4}" sibTransId="{17B5BAD0-FC83-4F18-9EE9-B04E70C1035B}"/>
    <dgm:cxn modelId="{C4B5BADB-00E5-48CB-A7AE-7EF43833E533}" srcId="{59B2FE48-ABDF-41CA-A96E-5596D05A9B84}" destId="{41F5EEB8-0D18-477D-B3ED-574D3BA81D82}" srcOrd="0" destOrd="0" parTransId="{8E3436E1-1C96-4900-9A38-A85C99B21411}" sibTransId="{94702491-4DFE-4FF5-833C-D9E203FDCCC7}"/>
    <dgm:cxn modelId="{378A6FDE-9996-477C-A234-A09CA70AE824}" type="presOf" srcId="{CC2BD7CA-75DC-4C32-B7F4-0EA6F39F4266}" destId="{8065DF51-A558-427C-9407-82315FE7AEA7}" srcOrd="0" destOrd="0" presId="urn:microsoft.com/office/officeart/2005/8/layout/vList5"/>
    <dgm:cxn modelId="{58A053E3-AC5B-4FD2-AEEA-104AD3610573}" type="presOf" srcId="{59B2FE48-ABDF-41CA-A96E-5596D05A9B84}" destId="{39D7FC40-22F7-483A-B270-7C6EB5E4F1DA}" srcOrd="0" destOrd="0" presId="urn:microsoft.com/office/officeart/2005/8/layout/vList5"/>
    <dgm:cxn modelId="{6D9A8AEA-7DCC-4934-8926-6DC0E106230F}" srcId="{59B2FE48-ABDF-41CA-A96E-5596D05A9B84}" destId="{8CD2CFE1-D126-40F4-8D24-8EE8F3DB99E4}" srcOrd="2" destOrd="0" parTransId="{CA98D894-1A56-4D40-BE24-8BD7C89D00C9}" sibTransId="{B7F1323A-BF21-4C5B-B970-3295BE175967}"/>
    <dgm:cxn modelId="{8325E1EA-1956-4D67-8841-03D6F24DA3D2}" type="presOf" srcId="{F58BBE60-240E-451E-A5B9-8CA7B1614A36}" destId="{FC280489-FE29-401F-ACD6-1BF47A79C184}" srcOrd="0" destOrd="0" presId="urn:microsoft.com/office/officeart/2005/8/layout/vList5"/>
    <dgm:cxn modelId="{2AAFDDFC-7E9D-41D3-8A65-A6FD9B4A802B}" type="presOf" srcId="{0F2A4962-E153-45EA-A544-03250A641A31}" destId="{AE50FECB-12A5-4D9A-ADC3-19DC62544D9D}" srcOrd="0" destOrd="0" presId="urn:microsoft.com/office/officeart/2005/8/layout/vList5"/>
    <dgm:cxn modelId="{2BDE5539-E084-4425-9A3C-A332736346FA}" type="presParOf" srcId="{39D7FC40-22F7-483A-B270-7C6EB5E4F1DA}" destId="{67B7A292-B317-419B-AFBA-6AFBE661369B}" srcOrd="0" destOrd="0" presId="urn:microsoft.com/office/officeart/2005/8/layout/vList5"/>
    <dgm:cxn modelId="{19F903B9-F367-4FE0-89BB-FA7C660B0B6F}" type="presParOf" srcId="{67B7A292-B317-419B-AFBA-6AFBE661369B}" destId="{41E9EDD4-115A-48BC-A4D4-3337E141AEDC}" srcOrd="0" destOrd="0" presId="urn:microsoft.com/office/officeart/2005/8/layout/vList5"/>
    <dgm:cxn modelId="{F8193402-0149-404E-AD87-75B11F0C65B0}" type="presParOf" srcId="{67B7A292-B317-419B-AFBA-6AFBE661369B}" destId="{2C3224C6-8271-465E-94A0-46D24D94766D}" srcOrd="1" destOrd="0" presId="urn:microsoft.com/office/officeart/2005/8/layout/vList5"/>
    <dgm:cxn modelId="{B1E50F7A-43B1-4CE9-8088-746D5F7C92D8}" type="presParOf" srcId="{39D7FC40-22F7-483A-B270-7C6EB5E4F1DA}" destId="{7672F1EB-58A1-4424-B32E-BAB950BD6AEC}" srcOrd="1" destOrd="0" presId="urn:microsoft.com/office/officeart/2005/8/layout/vList5"/>
    <dgm:cxn modelId="{C7A5DA81-2C16-4166-8F22-FF839D9A0361}" type="presParOf" srcId="{39D7FC40-22F7-483A-B270-7C6EB5E4F1DA}" destId="{5CA7389D-30C0-4D34-BE90-93632B7C5520}" srcOrd="2" destOrd="0" presId="urn:microsoft.com/office/officeart/2005/8/layout/vList5"/>
    <dgm:cxn modelId="{483BC192-2159-4D27-9A72-E5056512C439}" type="presParOf" srcId="{5CA7389D-30C0-4D34-BE90-93632B7C5520}" destId="{FC280489-FE29-401F-ACD6-1BF47A79C184}" srcOrd="0" destOrd="0" presId="urn:microsoft.com/office/officeart/2005/8/layout/vList5"/>
    <dgm:cxn modelId="{05D60172-5BDD-4A5E-8E77-067785ACFFA3}" type="presParOf" srcId="{5CA7389D-30C0-4D34-BE90-93632B7C5520}" destId="{912F21B4-D970-4494-813E-4641A1405FCB}" srcOrd="1" destOrd="0" presId="urn:microsoft.com/office/officeart/2005/8/layout/vList5"/>
    <dgm:cxn modelId="{285B311D-2473-46A9-8D23-838444D20E5D}" type="presParOf" srcId="{39D7FC40-22F7-483A-B270-7C6EB5E4F1DA}" destId="{F174433D-566B-4D2A-B623-10CC6CBC80D3}" srcOrd="3" destOrd="0" presId="urn:microsoft.com/office/officeart/2005/8/layout/vList5"/>
    <dgm:cxn modelId="{3361A5A0-EF71-4189-B013-21CB07D3640B}" type="presParOf" srcId="{39D7FC40-22F7-483A-B270-7C6EB5E4F1DA}" destId="{101BCDF3-0796-42CA-B603-8E6F6B263462}" srcOrd="4" destOrd="0" presId="urn:microsoft.com/office/officeart/2005/8/layout/vList5"/>
    <dgm:cxn modelId="{217A860B-52EC-40C1-9F03-22609FF14841}" type="presParOf" srcId="{101BCDF3-0796-42CA-B603-8E6F6B263462}" destId="{F7839F34-33F3-41D5-97E1-DF4FA942ED97}" srcOrd="0" destOrd="0" presId="urn:microsoft.com/office/officeart/2005/8/layout/vList5"/>
    <dgm:cxn modelId="{B6F5B1F1-AE03-4B82-BF91-53BD3981BFFA}" type="presParOf" srcId="{101BCDF3-0796-42CA-B603-8E6F6B263462}" destId="{BF5A38FA-02DC-4F57-90A4-05C180D55E07}" srcOrd="1" destOrd="0" presId="urn:microsoft.com/office/officeart/2005/8/layout/vList5"/>
    <dgm:cxn modelId="{503DF946-D2C6-4C82-9D5A-2033212ACE63}" type="presParOf" srcId="{39D7FC40-22F7-483A-B270-7C6EB5E4F1DA}" destId="{BDEDB48E-F96F-4C4E-A58F-C4A4257171E9}" srcOrd="5" destOrd="0" presId="urn:microsoft.com/office/officeart/2005/8/layout/vList5"/>
    <dgm:cxn modelId="{7DD9B029-396C-49D8-ACB6-91251E87BDDA}" type="presParOf" srcId="{39D7FC40-22F7-483A-B270-7C6EB5E4F1DA}" destId="{5BA17AB5-8C94-4D44-B05E-ED3BE8778CC7}" srcOrd="6" destOrd="0" presId="urn:microsoft.com/office/officeart/2005/8/layout/vList5"/>
    <dgm:cxn modelId="{CD0A3230-DF46-41FD-9791-EC7577B5E5A4}" type="presParOf" srcId="{5BA17AB5-8C94-4D44-B05E-ED3BE8778CC7}" destId="{B9300C0E-9E12-4855-A3F9-8C50E81025C5}" srcOrd="0" destOrd="0" presId="urn:microsoft.com/office/officeart/2005/8/layout/vList5"/>
    <dgm:cxn modelId="{D0D90034-737A-4F6D-9BA1-C518AC92D75D}" type="presParOf" srcId="{5BA17AB5-8C94-4D44-B05E-ED3BE8778CC7}" destId="{33FDE42C-CEC8-4A5C-AB3A-430BDFAE1F0D}" srcOrd="1" destOrd="0" presId="urn:microsoft.com/office/officeart/2005/8/layout/vList5"/>
    <dgm:cxn modelId="{C87BAADB-BDE5-42BC-A820-24B098592180}" type="presParOf" srcId="{39D7FC40-22F7-483A-B270-7C6EB5E4F1DA}" destId="{680E03EB-886C-498A-B977-B94BE4BE47CA}" srcOrd="7" destOrd="0" presId="urn:microsoft.com/office/officeart/2005/8/layout/vList5"/>
    <dgm:cxn modelId="{3E1A9EC6-DED7-4226-A112-454A451ED9D8}" type="presParOf" srcId="{39D7FC40-22F7-483A-B270-7C6EB5E4F1DA}" destId="{97BB487A-BF84-41F2-AAF3-6A8B4971EF14}" srcOrd="8" destOrd="0" presId="urn:microsoft.com/office/officeart/2005/8/layout/vList5"/>
    <dgm:cxn modelId="{5C0D89F8-AADB-4F2C-9589-E57356BE4F6F}" type="presParOf" srcId="{97BB487A-BF84-41F2-AAF3-6A8B4971EF14}" destId="{9A3749D4-0B53-43BC-BFCE-272A381F9726}" srcOrd="0" destOrd="0" presId="urn:microsoft.com/office/officeart/2005/8/layout/vList5"/>
    <dgm:cxn modelId="{E00345B3-D5BD-49D9-A0B7-16EA49A3FC3B}" type="presParOf" srcId="{97BB487A-BF84-41F2-AAF3-6A8B4971EF14}" destId="{D7FB54CB-FF78-4EE0-A27A-FCEE976AF390}" srcOrd="1" destOrd="0" presId="urn:microsoft.com/office/officeart/2005/8/layout/vList5"/>
    <dgm:cxn modelId="{21FA5045-C985-467E-8E5F-9E73F42BBAC8}" type="presParOf" srcId="{39D7FC40-22F7-483A-B270-7C6EB5E4F1DA}" destId="{9625D8E5-17FB-46F4-8834-53009CDF8D1F}" srcOrd="9" destOrd="0" presId="urn:microsoft.com/office/officeart/2005/8/layout/vList5"/>
    <dgm:cxn modelId="{EB792BD8-972E-42A9-A621-193524CE4662}" type="presParOf" srcId="{39D7FC40-22F7-483A-B270-7C6EB5E4F1DA}" destId="{245242CB-6ABD-4504-B7CD-FB331478A3FC}" srcOrd="10" destOrd="0" presId="urn:microsoft.com/office/officeart/2005/8/layout/vList5"/>
    <dgm:cxn modelId="{AA159AA1-BC5C-40C2-B2C1-96D6CDBDD9FA}" type="presParOf" srcId="{245242CB-6ABD-4504-B7CD-FB331478A3FC}" destId="{1F326EB2-481F-4EAD-B2D8-B8592BA8A6B6}" srcOrd="0" destOrd="0" presId="urn:microsoft.com/office/officeart/2005/8/layout/vList5"/>
    <dgm:cxn modelId="{F8BC0D6E-F2E4-480A-BDDC-735E485D63BE}" type="presParOf" srcId="{245242CB-6ABD-4504-B7CD-FB331478A3FC}" destId="{D4797F6A-2626-43D2-8CF3-F47D68C5412A}" srcOrd="1" destOrd="0" presId="urn:microsoft.com/office/officeart/2005/8/layout/vList5"/>
    <dgm:cxn modelId="{522F49BB-22FF-4D1D-BAB3-EF9CBADECD22}" type="presParOf" srcId="{39D7FC40-22F7-483A-B270-7C6EB5E4F1DA}" destId="{11FCD48D-FC3C-4905-B6B8-E515272734D2}" srcOrd="11" destOrd="0" presId="urn:microsoft.com/office/officeart/2005/8/layout/vList5"/>
    <dgm:cxn modelId="{6F639825-5276-4D3C-9CE5-3F5E60E00157}" type="presParOf" srcId="{39D7FC40-22F7-483A-B270-7C6EB5E4F1DA}" destId="{23FBF23D-5B03-4A24-8AB8-F4B061150B7A}" srcOrd="12" destOrd="0" presId="urn:microsoft.com/office/officeart/2005/8/layout/vList5"/>
    <dgm:cxn modelId="{D34E4689-453C-4BC3-AF44-298EDD6BBA91}" type="presParOf" srcId="{23FBF23D-5B03-4A24-8AB8-F4B061150B7A}" destId="{69B96305-F808-4FF4-8F76-A6B78090E502}" srcOrd="0" destOrd="0" presId="urn:microsoft.com/office/officeart/2005/8/layout/vList5"/>
    <dgm:cxn modelId="{6EA3098F-9F3D-4D39-B5B9-1B698B03425E}" type="presParOf" srcId="{23FBF23D-5B03-4A24-8AB8-F4B061150B7A}" destId="{8065DF51-A558-427C-9407-82315FE7AEA7}" srcOrd="1" destOrd="0" presId="urn:microsoft.com/office/officeart/2005/8/layout/vList5"/>
    <dgm:cxn modelId="{DE449E6D-3D00-484D-AD78-85BEA07BD419}" type="presParOf" srcId="{39D7FC40-22F7-483A-B270-7C6EB5E4F1DA}" destId="{BFFDDE87-F8E7-42C3-9AFB-3222C6015931}" srcOrd="13" destOrd="0" presId="urn:microsoft.com/office/officeart/2005/8/layout/vList5"/>
    <dgm:cxn modelId="{E5358FD7-0D90-4F72-BD6C-CA45DA6857AB}" type="presParOf" srcId="{39D7FC40-22F7-483A-B270-7C6EB5E4F1DA}" destId="{E4350233-D3F4-4470-8C73-65D299EDFD18}" srcOrd="14" destOrd="0" presId="urn:microsoft.com/office/officeart/2005/8/layout/vList5"/>
    <dgm:cxn modelId="{7FCA8F8D-E095-422D-A7D1-1688BB59FA25}" type="presParOf" srcId="{E4350233-D3F4-4470-8C73-65D299EDFD18}" destId="{E8BB3DDB-C2C9-4B13-95A8-B4BB74F9336B}" srcOrd="0" destOrd="0" presId="urn:microsoft.com/office/officeart/2005/8/layout/vList5"/>
    <dgm:cxn modelId="{903EC993-A870-4E3E-A5C5-72BD931724B8}" type="presParOf" srcId="{E4350233-D3F4-4470-8C73-65D299EDFD18}" destId="{627CE1EE-6B8A-4204-A451-228DC2100084}" srcOrd="1" destOrd="0" presId="urn:microsoft.com/office/officeart/2005/8/layout/vList5"/>
    <dgm:cxn modelId="{0CA81B4F-0714-40CD-BB52-7D8AA2B55AF0}" type="presParOf" srcId="{39D7FC40-22F7-483A-B270-7C6EB5E4F1DA}" destId="{D27D9687-44F6-48DF-A20F-D46053B020F5}" srcOrd="15" destOrd="0" presId="urn:microsoft.com/office/officeart/2005/8/layout/vList5"/>
    <dgm:cxn modelId="{2E095E39-23B2-4F83-A373-7FEEA76B33DF}" type="presParOf" srcId="{39D7FC40-22F7-483A-B270-7C6EB5E4F1DA}" destId="{3BAC743E-06DF-4945-9FCF-2AA4C8B5BB24}" srcOrd="16" destOrd="0" presId="urn:microsoft.com/office/officeart/2005/8/layout/vList5"/>
    <dgm:cxn modelId="{2059A093-814B-4583-8135-D7F85CE37C5B}" type="presParOf" srcId="{3BAC743E-06DF-4945-9FCF-2AA4C8B5BB24}" destId="{5D008CA9-C469-481A-9DC5-C7879730059D}" srcOrd="0" destOrd="0" presId="urn:microsoft.com/office/officeart/2005/8/layout/vList5"/>
    <dgm:cxn modelId="{C3D8E11C-960B-47B4-A31D-1FD338358FB3}" type="presParOf" srcId="{3BAC743E-06DF-4945-9FCF-2AA4C8B5BB24}" destId="{EDD36CD1-8CDC-444C-B640-D6D8094A6D7F}" srcOrd="1" destOrd="0" presId="urn:microsoft.com/office/officeart/2005/8/layout/vList5"/>
    <dgm:cxn modelId="{BDA29690-1BA5-4CF5-8227-316B935932D1}" type="presParOf" srcId="{39D7FC40-22F7-483A-B270-7C6EB5E4F1DA}" destId="{81F15019-03F1-419B-8858-8B8E9CECB68B}" srcOrd="17" destOrd="0" presId="urn:microsoft.com/office/officeart/2005/8/layout/vList5"/>
    <dgm:cxn modelId="{0557BE0D-C2CE-4CDC-932D-0346567108C3}" type="presParOf" srcId="{39D7FC40-22F7-483A-B270-7C6EB5E4F1DA}" destId="{9D79017E-D2E7-47B0-9022-860D4D0DB4F3}" srcOrd="18" destOrd="0" presId="urn:microsoft.com/office/officeart/2005/8/layout/vList5"/>
    <dgm:cxn modelId="{B5C5A348-B722-4656-8C1B-BA100961F987}" type="presParOf" srcId="{9D79017E-D2E7-47B0-9022-860D4D0DB4F3}" destId="{AE50FECB-12A5-4D9A-ADC3-19DC62544D9D}" srcOrd="0" destOrd="0" presId="urn:microsoft.com/office/officeart/2005/8/layout/vList5"/>
    <dgm:cxn modelId="{A64760F1-969B-4D1C-A86C-04463378B10F}" type="presParOf" srcId="{9D79017E-D2E7-47B0-9022-860D4D0DB4F3}" destId="{4CA7D39D-897E-447B-92CA-6E073535FD3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B2FE48-ABDF-41CA-A96E-5596D05A9B84}" type="doc">
      <dgm:prSet loTypeId="urn:microsoft.com/office/officeart/2005/8/layout/vList5" loCatId="list" qsTypeId="urn:microsoft.com/office/officeart/2005/8/quickstyle/simple1#6" qsCatId="simple" csTypeId="urn:microsoft.com/office/officeart/2005/8/colors/accent1_2#4" csCatId="accent1" phldr="1"/>
      <dgm:spPr/>
      <dgm:t>
        <a:bodyPr/>
        <a:lstStyle/>
        <a:p>
          <a:endParaRPr lang="en-US"/>
        </a:p>
      </dgm:t>
    </dgm:pt>
    <dgm:pt modelId="{41F5EEB8-0D18-477D-B3ED-574D3BA81D82}">
      <dgm:prSet phldrT="[Text]" phldr="0"/>
      <dgm:spPr>
        <a:solidFill>
          <a:schemeClr val="accent1">
            <a:lumMod val="75000"/>
          </a:schemeClr>
        </a:solidFill>
      </dgm:spPr>
      <dgm:t>
        <a:bodyPr/>
        <a:lstStyle/>
        <a:p>
          <a:pPr algn="l"/>
          <a:r>
            <a:rPr lang="en-US" dirty="0"/>
            <a:t>22. What other equipment is required for the Security Professionals?</a:t>
          </a:r>
        </a:p>
      </dgm:t>
    </dgm:pt>
    <dgm:pt modelId="{8E3436E1-1C96-4900-9A38-A85C99B21411}" type="parTrans" cxnId="{C4B5BADB-00E5-48CB-A7AE-7EF43833E533}">
      <dgm:prSet/>
      <dgm:spPr/>
      <dgm:t>
        <a:bodyPr/>
        <a:lstStyle/>
        <a:p>
          <a:endParaRPr lang="en-US"/>
        </a:p>
      </dgm:t>
    </dgm:pt>
    <dgm:pt modelId="{94702491-4DFE-4FF5-833C-D9E203FDCCC7}" type="sibTrans" cxnId="{C4B5BADB-00E5-48CB-A7AE-7EF43833E533}">
      <dgm:prSet/>
      <dgm:spPr/>
      <dgm:t>
        <a:bodyPr/>
        <a:lstStyle/>
        <a:p>
          <a:endParaRPr lang="en-US"/>
        </a:p>
      </dgm:t>
    </dgm:pt>
    <dgm:pt modelId="{CE0B1389-9ECB-4A91-8470-D32D6CF9CB3D}">
      <dgm:prSet phldrT="[Text]"/>
      <dgm:spPr>
        <a:solidFill>
          <a:schemeClr val="bg2">
            <a:lumMod val="90000"/>
            <a:alpha val="90000"/>
          </a:schemeClr>
        </a:solidFill>
      </dgm:spPr>
      <dgm:t>
        <a:bodyPr/>
        <a:lstStyle/>
        <a:p>
          <a:pPr algn="l"/>
          <a:r>
            <a:rPr lang="en-US" dirty="0"/>
            <a:t>Please refer to RFP 2026-06 Section 2.1.9. See Exhibit A, Attachment 1.</a:t>
          </a:r>
        </a:p>
      </dgm:t>
    </dgm:pt>
    <dgm:pt modelId="{198341B2-EAE8-4170-8222-EE1F77864B8F}" type="parTrans" cxnId="{0DEAD530-9016-4F29-AA22-D37D0879ABE5}">
      <dgm:prSet/>
      <dgm:spPr/>
      <dgm:t>
        <a:bodyPr/>
        <a:lstStyle/>
        <a:p>
          <a:endParaRPr lang="en-US"/>
        </a:p>
      </dgm:t>
    </dgm:pt>
    <dgm:pt modelId="{9FAF57F5-09F9-4532-A7F8-FEEFD5BC3105}" type="sibTrans" cxnId="{0DEAD530-9016-4F29-AA22-D37D0879ABE5}">
      <dgm:prSet/>
      <dgm:spPr/>
      <dgm:t>
        <a:bodyPr/>
        <a:lstStyle/>
        <a:p>
          <a:endParaRPr lang="en-US"/>
        </a:p>
      </dgm:t>
    </dgm:pt>
    <dgm:pt modelId="{F58BBE60-240E-451E-A5B9-8CA7B1614A36}">
      <dgm:prSet phldrT="[Text]"/>
      <dgm:spPr>
        <a:solidFill>
          <a:srgbClr val="00B0F0"/>
        </a:solidFill>
      </dgm:spPr>
      <dgm:t>
        <a:bodyPr/>
        <a:lstStyle/>
        <a:p>
          <a:pPr algn="l"/>
          <a:r>
            <a:rPr lang="en-US" dirty="0"/>
            <a:t>23. What is the State’s standard payment terms?</a:t>
          </a:r>
        </a:p>
      </dgm:t>
    </dgm:pt>
    <dgm:pt modelId="{199F4C85-5684-45A5-992B-5665A561D7D6}" type="parTrans" cxnId="{6B80C1C9-1570-4E5C-A7BC-FF93CF44B974}">
      <dgm:prSet/>
      <dgm:spPr/>
      <dgm:t>
        <a:bodyPr/>
        <a:lstStyle/>
        <a:p>
          <a:endParaRPr lang="en-US"/>
        </a:p>
      </dgm:t>
    </dgm:pt>
    <dgm:pt modelId="{0DB69377-D487-4EA1-A14A-D00BEB593D31}" type="sibTrans" cxnId="{6B80C1C9-1570-4E5C-A7BC-FF93CF44B974}">
      <dgm:prSet/>
      <dgm:spPr/>
      <dgm:t>
        <a:bodyPr/>
        <a:lstStyle/>
        <a:p>
          <a:endParaRPr lang="en-US"/>
        </a:p>
      </dgm:t>
    </dgm:pt>
    <dgm:pt modelId="{C05CD5DE-75C4-4396-8F93-312628DF2E11}">
      <dgm:prSet phldrT="[Text]"/>
      <dgm:spPr>
        <a:solidFill>
          <a:schemeClr val="accent4">
            <a:lumMod val="20000"/>
            <a:lumOff val="80000"/>
            <a:alpha val="90000"/>
          </a:schemeClr>
        </a:solidFill>
      </dgm:spPr>
      <dgm:t>
        <a:bodyPr/>
        <a:lstStyle/>
        <a:p>
          <a:pPr algn="l"/>
          <a:r>
            <a:rPr lang="en-US" dirty="0"/>
            <a:t>Please refer to Exhibit B of the Model Contract for detailed information about the State’s Payment Terms.</a:t>
          </a:r>
        </a:p>
      </dgm:t>
    </dgm:pt>
    <dgm:pt modelId="{4C801893-ADA1-4691-9037-32611FBCC8A5}" type="parTrans" cxnId="{8B88102E-7022-43AA-9D23-22D1DECBE1F5}">
      <dgm:prSet/>
      <dgm:spPr/>
      <dgm:t>
        <a:bodyPr/>
        <a:lstStyle/>
        <a:p>
          <a:endParaRPr lang="en-US"/>
        </a:p>
      </dgm:t>
    </dgm:pt>
    <dgm:pt modelId="{A3038D48-FE4B-42D4-94AB-A9882EFB623C}" type="sibTrans" cxnId="{8B88102E-7022-43AA-9D23-22D1DECBE1F5}">
      <dgm:prSet/>
      <dgm:spPr/>
      <dgm:t>
        <a:bodyPr/>
        <a:lstStyle/>
        <a:p>
          <a:endParaRPr lang="en-US"/>
        </a:p>
      </dgm:t>
    </dgm:pt>
    <dgm:pt modelId="{8CD2CFE1-D126-40F4-8D24-8EE8F3DB99E4}">
      <dgm:prSet phldrT="[Text]"/>
      <dgm:spPr>
        <a:solidFill>
          <a:schemeClr val="accent1">
            <a:lumMod val="75000"/>
          </a:schemeClr>
        </a:solidFill>
      </dgm:spPr>
      <dgm:t>
        <a:bodyPr/>
        <a:lstStyle/>
        <a:p>
          <a:pPr algn="l"/>
          <a:r>
            <a:rPr lang="en-US" dirty="0"/>
            <a:t>24. Is the State exempt from payment of state and local sales and use taxes?</a:t>
          </a:r>
        </a:p>
      </dgm:t>
    </dgm:pt>
    <dgm:pt modelId="{CA98D894-1A56-4D40-BE24-8BD7C89D00C9}" type="parTrans" cxnId="{6D9A8AEA-7DCC-4934-8926-6DC0E106230F}">
      <dgm:prSet/>
      <dgm:spPr/>
      <dgm:t>
        <a:bodyPr/>
        <a:lstStyle/>
        <a:p>
          <a:endParaRPr lang="en-US"/>
        </a:p>
      </dgm:t>
    </dgm:pt>
    <dgm:pt modelId="{B7F1323A-BF21-4C5B-B970-3295BE175967}" type="sibTrans" cxnId="{6D9A8AEA-7DCC-4934-8926-6DC0E106230F}">
      <dgm:prSet/>
      <dgm:spPr/>
      <dgm:t>
        <a:bodyPr/>
        <a:lstStyle/>
        <a:p>
          <a:endParaRPr lang="en-US"/>
        </a:p>
      </dgm:t>
    </dgm:pt>
    <dgm:pt modelId="{E1CF39C6-1D3B-4DBB-8370-6C7497A8FED6}">
      <dgm:prSet phldrT="[Text]"/>
      <dgm:spPr>
        <a:solidFill>
          <a:schemeClr val="bg2">
            <a:lumMod val="90000"/>
            <a:alpha val="90000"/>
          </a:schemeClr>
        </a:solidFill>
      </dgm:spPr>
      <dgm:t>
        <a:bodyPr/>
        <a:lstStyle/>
        <a:p>
          <a:pPr algn="l"/>
          <a:r>
            <a:rPr lang="en-US" dirty="0"/>
            <a:t>The rates are fully loaded rates, per the language in the model Contract, Exhibit B – Attachment 1.</a:t>
          </a:r>
        </a:p>
      </dgm:t>
    </dgm:pt>
    <dgm:pt modelId="{57A58C2B-5490-433D-B76D-5A098DD86CCF}" type="parTrans" cxnId="{93455A43-500B-45F6-94B4-12AF99E0A9DA}">
      <dgm:prSet/>
      <dgm:spPr/>
      <dgm:t>
        <a:bodyPr/>
        <a:lstStyle/>
        <a:p>
          <a:endParaRPr lang="en-US"/>
        </a:p>
      </dgm:t>
    </dgm:pt>
    <dgm:pt modelId="{8845F831-92E5-49CD-9832-A78657960A02}" type="sibTrans" cxnId="{93455A43-500B-45F6-94B4-12AF99E0A9DA}">
      <dgm:prSet/>
      <dgm:spPr/>
      <dgm:t>
        <a:bodyPr/>
        <a:lstStyle/>
        <a:p>
          <a:endParaRPr lang="en-US"/>
        </a:p>
      </dgm:t>
    </dgm:pt>
    <dgm:pt modelId="{2039DFB8-B3CD-4EC6-A20C-3CF4EAEB48FA}">
      <dgm:prSet phldrT="[Text]"/>
      <dgm:spPr>
        <a:solidFill>
          <a:srgbClr val="00B0F0"/>
        </a:solidFill>
      </dgm:spPr>
      <dgm:t>
        <a:bodyPr/>
        <a:lstStyle/>
        <a:p>
          <a:pPr algn="l"/>
          <a:r>
            <a:rPr lang="en-US" dirty="0"/>
            <a:t>25. What challenges is the State experiencing at two (2) locations?</a:t>
          </a:r>
        </a:p>
      </dgm:t>
    </dgm:pt>
    <dgm:pt modelId="{1136DDF9-2DFA-4DB7-85F7-CCE80E26AB06}" type="parTrans" cxnId="{05AD27BE-1D80-4068-B1FF-91A7691135CF}">
      <dgm:prSet/>
      <dgm:spPr/>
      <dgm:t>
        <a:bodyPr/>
        <a:lstStyle/>
        <a:p>
          <a:endParaRPr lang="en-US"/>
        </a:p>
      </dgm:t>
    </dgm:pt>
    <dgm:pt modelId="{970606FA-02CE-4793-8743-D65B18D2964E}" type="sibTrans" cxnId="{05AD27BE-1D80-4068-B1FF-91A7691135CF}">
      <dgm:prSet/>
      <dgm:spPr/>
      <dgm:t>
        <a:bodyPr/>
        <a:lstStyle/>
        <a:p>
          <a:endParaRPr lang="en-US"/>
        </a:p>
      </dgm:t>
    </dgm:pt>
    <dgm:pt modelId="{6ED0ADF0-80EC-4CB8-8664-D080477E9032}">
      <dgm:prSet phldrT="[Text]" phldr="0"/>
      <dgm:spPr>
        <a:solidFill>
          <a:schemeClr val="accent1">
            <a:lumMod val="75000"/>
          </a:schemeClr>
        </a:solidFill>
      </dgm:spPr>
      <dgm:t>
        <a:bodyPr/>
        <a:lstStyle/>
        <a:p>
          <a:pPr algn="l"/>
          <a:r>
            <a:rPr lang="en-US" dirty="0"/>
            <a:t>26. Does the State have a preference to retain incumbent employees that are in good standing and meet the hiring criteria of the Proposer?</a:t>
          </a:r>
        </a:p>
      </dgm:t>
    </dgm:pt>
    <dgm:pt modelId="{4821D468-EF30-4241-A441-76A0E1CBC814}" type="parTrans" cxnId="{C0F8A270-0CAF-43EB-A31D-506330FF0800}">
      <dgm:prSet/>
      <dgm:spPr/>
      <dgm:t>
        <a:bodyPr/>
        <a:lstStyle/>
        <a:p>
          <a:endParaRPr lang="en-US"/>
        </a:p>
      </dgm:t>
    </dgm:pt>
    <dgm:pt modelId="{4710B3EA-62E2-44B7-937F-0EFC5C2E7571}" type="sibTrans" cxnId="{C0F8A270-0CAF-43EB-A31D-506330FF0800}">
      <dgm:prSet/>
      <dgm:spPr/>
      <dgm:t>
        <a:bodyPr/>
        <a:lstStyle/>
        <a:p>
          <a:endParaRPr lang="en-US"/>
        </a:p>
      </dgm:t>
    </dgm:pt>
    <dgm:pt modelId="{4383921D-4DCF-4A25-B859-676E3D78EB76}">
      <dgm:prSet phldrT="[Text]"/>
      <dgm:spPr>
        <a:solidFill>
          <a:schemeClr val="accent4">
            <a:lumMod val="20000"/>
            <a:lumOff val="80000"/>
            <a:alpha val="90000"/>
          </a:schemeClr>
        </a:solidFill>
      </dgm:spPr>
      <dgm:t>
        <a:bodyPr/>
        <a:lstStyle/>
        <a:p>
          <a:pPr algn="l"/>
          <a:r>
            <a:rPr lang="en-US" dirty="0"/>
            <a:t>The biggest challenge has been maintaining a pool of security guards for each location that could be added to the rotation if a guard falls ill or the schedule needs additional guards (e.g., have been trained, passed background checks, etc.).</a:t>
          </a:r>
        </a:p>
      </dgm:t>
    </dgm:pt>
    <dgm:pt modelId="{7EF8064B-6596-4592-B962-080EE22520B4}" type="parTrans" cxnId="{F1D3D2CD-15F5-41B5-8093-55F6B0A2F567}">
      <dgm:prSet/>
      <dgm:spPr/>
      <dgm:t>
        <a:bodyPr/>
        <a:lstStyle/>
        <a:p>
          <a:endParaRPr lang="en-US"/>
        </a:p>
      </dgm:t>
    </dgm:pt>
    <dgm:pt modelId="{17B5BAD0-FC83-4F18-9EE9-B04E70C1035B}" type="sibTrans" cxnId="{F1D3D2CD-15F5-41B5-8093-55F6B0A2F567}">
      <dgm:prSet/>
      <dgm:spPr/>
      <dgm:t>
        <a:bodyPr/>
        <a:lstStyle/>
        <a:p>
          <a:endParaRPr lang="en-US"/>
        </a:p>
      </dgm:t>
    </dgm:pt>
    <dgm:pt modelId="{AD546DD3-76D8-44C8-8E69-31FD89758310}">
      <dgm:prSet phldrT="[Text]" phldr="0"/>
      <dgm:spPr>
        <a:solidFill>
          <a:schemeClr val="bg2">
            <a:lumMod val="90000"/>
            <a:alpha val="90000"/>
          </a:schemeClr>
        </a:solidFill>
      </dgm:spPr>
      <dgm:t>
        <a:bodyPr/>
        <a:lstStyle/>
        <a:p>
          <a:pPr algn="l"/>
          <a:r>
            <a:rPr lang="en-US" dirty="0"/>
            <a:t>There is no preference.</a:t>
          </a:r>
        </a:p>
      </dgm:t>
    </dgm:pt>
    <dgm:pt modelId="{9ECADFCC-E081-42E8-A8AC-B0FC2C49AF2B}" type="parTrans" cxnId="{19306880-E5BE-4B70-A925-E8332F2BFB0A}">
      <dgm:prSet/>
      <dgm:spPr/>
      <dgm:t>
        <a:bodyPr/>
        <a:lstStyle/>
        <a:p>
          <a:endParaRPr lang="en-US"/>
        </a:p>
      </dgm:t>
    </dgm:pt>
    <dgm:pt modelId="{6324D97D-30AE-4FA2-BCA8-60B59A225C64}" type="sibTrans" cxnId="{19306880-E5BE-4B70-A925-E8332F2BFB0A}">
      <dgm:prSet/>
      <dgm:spPr/>
      <dgm:t>
        <a:bodyPr/>
        <a:lstStyle/>
        <a:p>
          <a:endParaRPr lang="en-US"/>
        </a:p>
      </dgm:t>
    </dgm:pt>
    <dgm:pt modelId="{B0623E8F-CCD6-427E-879D-D9BEC2C561CE}">
      <dgm:prSet phldrT="[Text]" phldr="0"/>
      <dgm:spPr>
        <a:solidFill>
          <a:srgbClr val="00B0F0"/>
        </a:solidFill>
      </dgm:spPr>
      <dgm:t>
        <a:bodyPr/>
        <a:lstStyle/>
        <a:p>
          <a:pPr algn="l"/>
          <a:r>
            <a:rPr lang="en-US" dirty="0"/>
            <a:t>27. Are there restroom facilities in close proximity to all of the posts at all sites?</a:t>
          </a:r>
        </a:p>
      </dgm:t>
    </dgm:pt>
    <dgm:pt modelId="{3361EBD5-CA22-4C2F-A068-E6BEA5DD083C}" type="parTrans" cxnId="{388B362A-05AF-4AE0-AF95-AB00282DA674}">
      <dgm:prSet/>
      <dgm:spPr/>
      <dgm:t>
        <a:bodyPr/>
        <a:lstStyle/>
        <a:p>
          <a:endParaRPr lang="en-US"/>
        </a:p>
      </dgm:t>
    </dgm:pt>
    <dgm:pt modelId="{D96642DA-2298-4C71-846F-7800B92CDEA7}" type="sibTrans" cxnId="{388B362A-05AF-4AE0-AF95-AB00282DA674}">
      <dgm:prSet/>
      <dgm:spPr/>
      <dgm:t>
        <a:bodyPr/>
        <a:lstStyle/>
        <a:p>
          <a:endParaRPr lang="en-US"/>
        </a:p>
      </dgm:t>
    </dgm:pt>
    <dgm:pt modelId="{763380B0-60CE-4984-A398-83A5C0BCD5C4}">
      <dgm:prSet phldrT="[Text]" phldr="0"/>
      <dgm:spPr>
        <a:solidFill>
          <a:schemeClr val="accent4">
            <a:lumMod val="20000"/>
            <a:lumOff val="80000"/>
            <a:alpha val="90000"/>
          </a:schemeClr>
        </a:solidFill>
      </dgm:spPr>
      <dgm:t>
        <a:bodyPr/>
        <a:lstStyle/>
        <a:p>
          <a:pPr algn="l"/>
          <a:r>
            <a:rPr lang="en-US" dirty="0"/>
            <a:t>Yes.</a:t>
          </a:r>
        </a:p>
      </dgm:t>
    </dgm:pt>
    <dgm:pt modelId="{EAFD12D9-AFCF-4D99-956E-2ABDD37D6A74}" type="parTrans" cxnId="{9DF03A72-050A-4C9B-B537-933D5965730B}">
      <dgm:prSet/>
      <dgm:spPr/>
      <dgm:t>
        <a:bodyPr/>
        <a:lstStyle/>
        <a:p>
          <a:endParaRPr lang="en-US"/>
        </a:p>
      </dgm:t>
    </dgm:pt>
    <dgm:pt modelId="{32C9B78A-FE1C-4266-A3FC-D106A48DB68F}" type="sibTrans" cxnId="{9DF03A72-050A-4C9B-B537-933D5965730B}">
      <dgm:prSet/>
      <dgm:spPr/>
      <dgm:t>
        <a:bodyPr/>
        <a:lstStyle/>
        <a:p>
          <a:endParaRPr lang="en-US"/>
        </a:p>
      </dgm:t>
    </dgm:pt>
    <dgm:pt modelId="{39D7FC40-22F7-483A-B270-7C6EB5E4F1DA}" type="pres">
      <dgm:prSet presAssocID="{59B2FE48-ABDF-41CA-A96E-5596D05A9B84}" presName="Name0" presStyleCnt="0">
        <dgm:presLayoutVars>
          <dgm:dir/>
          <dgm:animLvl val="lvl"/>
          <dgm:resizeHandles val="exact"/>
        </dgm:presLayoutVars>
      </dgm:prSet>
      <dgm:spPr/>
    </dgm:pt>
    <dgm:pt modelId="{67B7A292-B317-419B-AFBA-6AFBE661369B}" type="pres">
      <dgm:prSet presAssocID="{41F5EEB8-0D18-477D-B3ED-574D3BA81D82}" presName="linNode" presStyleCnt="0"/>
      <dgm:spPr/>
    </dgm:pt>
    <dgm:pt modelId="{41E9EDD4-115A-48BC-A4D4-3337E141AEDC}" type="pres">
      <dgm:prSet presAssocID="{41F5EEB8-0D18-477D-B3ED-574D3BA81D82}" presName="parentText" presStyleLbl="node1" presStyleIdx="0" presStyleCnt="6">
        <dgm:presLayoutVars>
          <dgm:chMax val="1"/>
          <dgm:bulletEnabled val="1"/>
        </dgm:presLayoutVars>
      </dgm:prSet>
      <dgm:spPr/>
    </dgm:pt>
    <dgm:pt modelId="{6DDBDC68-8B08-4FC3-B1A6-616096AF6464}" type="pres">
      <dgm:prSet presAssocID="{41F5EEB8-0D18-477D-B3ED-574D3BA81D82}" presName="descendantText" presStyleLbl="alignAccFollowNode1" presStyleIdx="0" presStyleCnt="6">
        <dgm:presLayoutVars>
          <dgm:bulletEnabled val="1"/>
        </dgm:presLayoutVars>
      </dgm:prSet>
      <dgm:spPr/>
    </dgm:pt>
    <dgm:pt modelId="{7672F1EB-58A1-4424-B32E-BAB950BD6AEC}" type="pres">
      <dgm:prSet presAssocID="{94702491-4DFE-4FF5-833C-D9E203FDCCC7}" presName="sp" presStyleCnt="0"/>
      <dgm:spPr/>
    </dgm:pt>
    <dgm:pt modelId="{5CA7389D-30C0-4D34-BE90-93632B7C5520}" type="pres">
      <dgm:prSet presAssocID="{F58BBE60-240E-451E-A5B9-8CA7B1614A36}" presName="linNode" presStyleCnt="0"/>
      <dgm:spPr/>
    </dgm:pt>
    <dgm:pt modelId="{FC280489-FE29-401F-ACD6-1BF47A79C184}" type="pres">
      <dgm:prSet presAssocID="{F58BBE60-240E-451E-A5B9-8CA7B1614A36}" presName="parentText" presStyleLbl="node1" presStyleIdx="1" presStyleCnt="6">
        <dgm:presLayoutVars>
          <dgm:chMax val="1"/>
          <dgm:bulletEnabled val="1"/>
        </dgm:presLayoutVars>
      </dgm:prSet>
      <dgm:spPr/>
    </dgm:pt>
    <dgm:pt modelId="{912F21B4-D970-4494-813E-4641A1405FCB}" type="pres">
      <dgm:prSet presAssocID="{F58BBE60-240E-451E-A5B9-8CA7B1614A36}" presName="descendantText" presStyleLbl="alignAccFollowNode1" presStyleIdx="1" presStyleCnt="6">
        <dgm:presLayoutVars>
          <dgm:bulletEnabled val="1"/>
        </dgm:presLayoutVars>
      </dgm:prSet>
      <dgm:spPr/>
    </dgm:pt>
    <dgm:pt modelId="{F174433D-566B-4D2A-B623-10CC6CBC80D3}" type="pres">
      <dgm:prSet presAssocID="{0DB69377-D487-4EA1-A14A-D00BEB593D31}" presName="sp" presStyleCnt="0"/>
      <dgm:spPr/>
    </dgm:pt>
    <dgm:pt modelId="{101BCDF3-0796-42CA-B603-8E6F6B263462}" type="pres">
      <dgm:prSet presAssocID="{8CD2CFE1-D126-40F4-8D24-8EE8F3DB99E4}" presName="linNode" presStyleCnt="0"/>
      <dgm:spPr/>
    </dgm:pt>
    <dgm:pt modelId="{F7839F34-33F3-41D5-97E1-DF4FA942ED97}" type="pres">
      <dgm:prSet presAssocID="{8CD2CFE1-D126-40F4-8D24-8EE8F3DB99E4}" presName="parentText" presStyleLbl="node1" presStyleIdx="2" presStyleCnt="6">
        <dgm:presLayoutVars>
          <dgm:chMax val="1"/>
          <dgm:bulletEnabled val="1"/>
        </dgm:presLayoutVars>
      </dgm:prSet>
      <dgm:spPr/>
    </dgm:pt>
    <dgm:pt modelId="{BF5A38FA-02DC-4F57-90A4-05C180D55E07}" type="pres">
      <dgm:prSet presAssocID="{8CD2CFE1-D126-40F4-8D24-8EE8F3DB99E4}" presName="descendantText" presStyleLbl="alignAccFollowNode1" presStyleIdx="2" presStyleCnt="6">
        <dgm:presLayoutVars>
          <dgm:bulletEnabled val="1"/>
        </dgm:presLayoutVars>
      </dgm:prSet>
      <dgm:spPr/>
    </dgm:pt>
    <dgm:pt modelId="{BDEDB48E-F96F-4C4E-A58F-C4A4257171E9}" type="pres">
      <dgm:prSet presAssocID="{B7F1323A-BF21-4C5B-B970-3295BE175967}" presName="sp" presStyleCnt="0"/>
      <dgm:spPr/>
    </dgm:pt>
    <dgm:pt modelId="{5BA17AB5-8C94-4D44-B05E-ED3BE8778CC7}" type="pres">
      <dgm:prSet presAssocID="{2039DFB8-B3CD-4EC6-A20C-3CF4EAEB48FA}" presName="linNode" presStyleCnt="0"/>
      <dgm:spPr/>
    </dgm:pt>
    <dgm:pt modelId="{B9300C0E-9E12-4855-A3F9-8C50E81025C5}" type="pres">
      <dgm:prSet presAssocID="{2039DFB8-B3CD-4EC6-A20C-3CF4EAEB48FA}" presName="parentText" presStyleLbl="node1" presStyleIdx="3" presStyleCnt="6">
        <dgm:presLayoutVars>
          <dgm:chMax val="1"/>
          <dgm:bulletEnabled val="1"/>
        </dgm:presLayoutVars>
      </dgm:prSet>
      <dgm:spPr/>
    </dgm:pt>
    <dgm:pt modelId="{33FDE42C-CEC8-4A5C-AB3A-430BDFAE1F0D}" type="pres">
      <dgm:prSet presAssocID="{2039DFB8-B3CD-4EC6-A20C-3CF4EAEB48FA}" presName="descendantText" presStyleLbl="alignAccFollowNode1" presStyleIdx="3" presStyleCnt="6">
        <dgm:presLayoutVars>
          <dgm:bulletEnabled val="1"/>
        </dgm:presLayoutVars>
      </dgm:prSet>
      <dgm:spPr/>
    </dgm:pt>
    <dgm:pt modelId="{680E03EB-886C-498A-B977-B94BE4BE47CA}" type="pres">
      <dgm:prSet presAssocID="{970606FA-02CE-4793-8743-D65B18D2964E}" presName="sp" presStyleCnt="0"/>
      <dgm:spPr/>
    </dgm:pt>
    <dgm:pt modelId="{97BB487A-BF84-41F2-AAF3-6A8B4971EF14}" type="pres">
      <dgm:prSet presAssocID="{6ED0ADF0-80EC-4CB8-8664-D080477E9032}" presName="linNode" presStyleCnt="0"/>
      <dgm:spPr/>
    </dgm:pt>
    <dgm:pt modelId="{9A3749D4-0B53-43BC-BFCE-272A381F9726}" type="pres">
      <dgm:prSet presAssocID="{6ED0ADF0-80EC-4CB8-8664-D080477E9032}" presName="parentText" presStyleLbl="node1" presStyleIdx="4" presStyleCnt="6">
        <dgm:presLayoutVars>
          <dgm:chMax val="1"/>
          <dgm:bulletEnabled val="1"/>
        </dgm:presLayoutVars>
      </dgm:prSet>
      <dgm:spPr/>
    </dgm:pt>
    <dgm:pt modelId="{D7FB54CB-FF78-4EE0-A27A-FCEE976AF390}" type="pres">
      <dgm:prSet presAssocID="{6ED0ADF0-80EC-4CB8-8664-D080477E9032}" presName="descendantText" presStyleLbl="alignAccFollowNode1" presStyleIdx="4" presStyleCnt="6">
        <dgm:presLayoutVars>
          <dgm:bulletEnabled val="1"/>
        </dgm:presLayoutVars>
      </dgm:prSet>
      <dgm:spPr/>
    </dgm:pt>
    <dgm:pt modelId="{9625D8E5-17FB-46F4-8834-53009CDF8D1F}" type="pres">
      <dgm:prSet presAssocID="{4710B3EA-62E2-44B7-937F-0EFC5C2E7571}" presName="sp" presStyleCnt="0"/>
      <dgm:spPr/>
    </dgm:pt>
    <dgm:pt modelId="{245242CB-6ABD-4504-B7CD-FB331478A3FC}" type="pres">
      <dgm:prSet presAssocID="{B0623E8F-CCD6-427E-879D-D9BEC2C561CE}" presName="linNode" presStyleCnt="0"/>
      <dgm:spPr/>
    </dgm:pt>
    <dgm:pt modelId="{1F326EB2-481F-4EAD-B2D8-B8592BA8A6B6}" type="pres">
      <dgm:prSet presAssocID="{B0623E8F-CCD6-427E-879D-D9BEC2C561CE}" presName="parentText" presStyleLbl="node1" presStyleIdx="5" presStyleCnt="6">
        <dgm:presLayoutVars>
          <dgm:chMax val="1"/>
          <dgm:bulletEnabled val="1"/>
        </dgm:presLayoutVars>
      </dgm:prSet>
      <dgm:spPr/>
    </dgm:pt>
    <dgm:pt modelId="{D4797F6A-2626-43D2-8CF3-F47D68C5412A}" type="pres">
      <dgm:prSet presAssocID="{B0623E8F-CCD6-427E-879D-D9BEC2C561CE}" presName="descendantText" presStyleLbl="alignAccFollowNode1" presStyleIdx="5" presStyleCnt="6">
        <dgm:presLayoutVars>
          <dgm:bulletEnabled val="1"/>
        </dgm:presLayoutVars>
      </dgm:prSet>
      <dgm:spPr/>
    </dgm:pt>
  </dgm:ptLst>
  <dgm:cxnLst>
    <dgm:cxn modelId="{982C5E21-B45A-4BA3-8D88-3C011B39A532}" type="presOf" srcId="{E1CF39C6-1D3B-4DBB-8370-6C7497A8FED6}" destId="{BF5A38FA-02DC-4F57-90A4-05C180D55E07}" srcOrd="0" destOrd="0" presId="urn:microsoft.com/office/officeart/2005/8/layout/vList5"/>
    <dgm:cxn modelId="{388B362A-05AF-4AE0-AF95-AB00282DA674}" srcId="{59B2FE48-ABDF-41CA-A96E-5596D05A9B84}" destId="{B0623E8F-CCD6-427E-879D-D9BEC2C561CE}" srcOrd="5" destOrd="0" parTransId="{3361EBD5-CA22-4C2F-A068-E6BEA5DD083C}" sibTransId="{D96642DA-2298-4C71-846F-7800B92CDEA7}"/>
    <dgm:cxn modelId="{8B88102E-7022-43AA-9D23-22D1DECBE1F5}" srcId="{F58BBE60-240E-451E-A5B9-8CA7B1614A36}" destId="{C05CD5DE-75C4-4396-8F93-312628DF2E11}" srcOrd="0" destOrd="0" parTransId="{4C801893-ADA1-4691-9037-32611FBCC8A5}" sibTransId="{A3038D48-FE4B-42D4-94AB-A9882EFB623C}"/>
    <dgm:cxn modelId="{0DEAD530-9016-4F29-AA22-D37D0879ABE5}" srcId="{41F5EEB8-0D18-477D-B3ED-574D3BA81D82}" destId="{CE0B1389-9ECB-4A91-8470-D32D6CF9CB3D}" srcOrd="0" destOrd="0" parTransId="{198341B2-EAE8-4170-8222-EE1F77864B8F}" sibTransId="{9FAF57F5-09F9-4532-A7F8-FEEFD5BC3105}"/>
    <dgm:cxn modelId="{B2D4D133-E6E9-4E74-94F1-02422D3B8126}" type="presOf" srcId="{B0623E8F-CCD6-427E-879D-D9BEC2C561CE}" destId="{1F326EB2-481F-4EAD-B2D8-B8592BA8A6B6}" srcOrd="0" destOrd="0" presId="urn:microsoft.com/office/officeart/2005/8/layout/vList5"/>
    <dgm:cxn modelId="{5E8F1036-8E11-4246-8B21-84987AF5CD5F}" type="presOf" srcId="{6ED0ADF0-80EC-4CB8-8664-D080477E9032}" destId="{9A3749D4-0B53-43BC-BFCE-272A381F9726}" srcOrd="0" destOrd="0" presId="urn:microsoft.com/office/officeart/2005/8/layout/vList5"/>
    <dgm:cxn modelId="{05CE0B61-417D-47EE-BD69-0585B2A28533}" type="presOf" srcId="{F58BBE60-240E-451E-A5B9-8CA7B1614A36}" destId="{FC280489-FE29-401F-ACD6-1BF47A79C184}" srcOrd="0" destOrd="0" presId="urn:microsoft.com/office/officeart/2005/8/layout/vList5"/>
    <dgm:cxn modelId="{93455A43-500B-45F6-94B4-12AF99E0A9DA}" srcId="{8CD2CFE1-D126-40F4-8D24-8EE8F3DB99E4}" destId="{E1CF39C6-1D3B-4DBB-8370-6C7497A8FED6}" srcOrd="0" destOrd="0" parTransId="{57A58C2B-5490-433D-B76D-5A098DD86CCF}" sibTransId="{8845F831-92E5-49CD-9832-A78657960A02}"/>
    <dgm:cxn modelId="{E991316A-88FF-4E4B-A83A-0742326CDDDC}" type="presOf" srcId="{763380B0-60CE-4984-A398-83A5C0BCD5C4}" destId="{D4797F6A-2626-43D2-8CF3-F47D68C5412A}" srcOrd="0" destOrd="0" presId="urn:microsoft.com/office/officeart/2005/8/layout/vList5"/>
    <dgm:cxn modelId="{F2CB0850-C2C0-494C-9EA6-6143EC78F6BC}" type="presOf" srcId="{4383921D-4DCF-4A25-B859-676E3D78EB76}" destId="{33FDE42C-CEC8-4A5C-AB3A-430BDFAE1F0D}" srcOrd="0" destOrd="0" presId="urn:microsoft.com/office/officeart/2005/8/layout/vList5"/>
    <dgm:cxn modelId="{C0F8A270-0CAF-43EB-A31D-506330FF0800}" srcId="{59B2FE48-ABDF-41CA-A96E-5596D05A9B84}" destId="{6ED0ADF0-80EC-4CB8-8664-D080477E9032}" srcOrd="4" destOrd="0" parTransId="{4821D468-EF30-4241-A441-76A0E1CBC814}" sibTransId="{4710B3EA-62E2-44B7-937F-0EFC5C2E7571}"/>
    <dgm:cxn modelId="{9DF03A72-050A-4C9B-B537-933D5965730B}" srcId="{B0623E8F-CCD6-427E-879D-D9BEC2C561CE}" destId="{763380B0-60CE-4984-A398-83A5C0BCD5C4}" srcOrd="0" destOrd="0" parTransId="{EAFD12D9-AFCF-4D99-956E-2ABDD37D6A74}" sibTransId="{32C9B78A-FE1C-4266-A3FC-D106A48DB68F}"/>
    <dgm:cxn modelId="{19306880-E5BE-4B70-A925-E8332F2BFB0A}" srcId="{6ED0ADF0-80EC-4CB8-8664-D080477E9032}" destId="{AD546DD3-76D8-44C8-8E69-31FD89758310}" srcOrd="0" destOrd="0" parTransId="{9ECADFCC-E081-42E8-A8AC-B0FC2C49AF2B}" sibTransId="{6324D97D-30AE-4FA2-BCA8-60B59A225C64}"/>
    <dgm:cxn modelId="{2C9FF481-3877-44B4-9DC1-140E5257616C}" type="presOf" srcId="{C05CD5DE-75C4-4396-8F93-312628DF2E11}" destId="{912F21B4-D970-4494-813E-4641A1405FCB}" srcOrd="0" destOrd="0" presId="urn:microsoft.com/office/officeart/2005/8/layout/vList5"/>
    <dgm:cxn modelId="{C164D48E-DD6C-4FEA-B380-2721D3F9E974}" type="presOf" srcId="{2039DFB8-B3CD-4EC6-A20C-3CF4EAEB48FA}" destId="{B9300C0E-9E12-4855-A3F9-8C50E81025C5}" srcOrd="0" destOrd="0" presId="urn:microsoft.com/office/officeart/2005/8/layout/vList5"/>
    <dgm:cxn modelId="{05AD27BE-1D80-4068-B1FF-91A7691135CF}" srcId="{59B2FE48-ABDF-41CA-A96E-5596D05A9B84}" destId="{2039DFB8-B3CD-4EC6-A20C-3CF4EAEB48FA}" srcOrd="3" destOrd="0" parTransId="{1136DDF9-2DFA-4DB7-85F7-CCE80E26AB06}" sibTransId="{970606FA-02CE-4793-8743-D65B18D2964E}"/>
    <dgm:cxn modelId="{816B32C6-A689-4236-864D-45AFF78C17DB}" type="presOf" srcId="{AD546DD3-76D8-44C8-8E69-31FD89758310}" destId="{D7FB54CB-FF78-4EE0-A27A-FCEE976AF390}" srcOrd="0" destOrd="0" presId="urn:microsoft.com/office/officeart/2005/8/layout/vList5"/>
    <dgm:cxn modelId="{6B80C1C9-1570-4E5C-A7BC-FF93CF44B974}" srcId="{59B2FE48-ABDF-41CA-A96E-5596D05A9B84}" destId="{F58BBE60-240E-451E-A5B9-8CA7B1614A36}" srcOrd="1" destOrd="0" parTransId="{199F4C85-5684-45A5-992B-5665A561D7D6}" sibTransId="{0DB69377-D487-4EA1-A14A-D00BEB593D31}"/>
    <dgm:cxn modelId="{F1D3D2CD-15F5-41B5-8093-55F6B0A2F567}" srcId="{2039DFB8-B3CD-4EC6-A20C-3CF4EAEB48FA}" destId="{4383921D-4DCF-4A25-B859-676E3D78EB76}" srcOrd="0" destOrd="0" parTransId="{7EF8064B-6596-4592-B962-080EE22520B4}" sibTransId="{17B5BAD0-FC83-4F18-9EE9-B04E70C1035B}"/>
    <dgm:cxn modelId="{C4B5BADB-00E5-48CB-A7AE-7EF43833E533}" srcId="{59B2FE48-ABDF-41CA-A96E-5596D05A9B84}" destId="{41F5EEB8-0D18-477D-B3ED-574D3BA81D82}" srcOrd="0" destOrd="0" parTransId="{8E3436E1-1C96-4900-9A38-A85C99B21411}" sibTransId="{94702491-4DFE-4FF5-833C-D9E203FDCCC7}"/>
    <dgm:cxn modelId="{8A3CE9DE-E695-4196-A07A-84227318629A}" type="presOf" srcId="{8CD2CFE1-D126-40F4-8D24-8EE8F3DB99E4}" destId="{F7839F34-33F3-41D5-97E1-DF4FA942ED97}" srcOrd="0" destOrd="0" presId="urn:microsoft.com/office/officeart/2005/8/layout/vList5"/>
    <dgm:cxn modelId="{9A0C5DE3-9431-4059-B3F7-3E41F01BA23C}" type="presOf" srcId="{41F5EEB8-0D18-477D-B3ED-574D3BA81D82}" destId="{41E9EDD4-115A-48BC-A4D4-3337E141AEDC}" srcOrd="0" destOrd="0" presId="urn:microsoft.com/office/officeart/2005/8/layout/vList5"/>
    <dgm:cxn modelId="{58A053E3-AC5B-4FD2-AEEA-104AD3610573}" type="presOf" srcId="{59B2FE48-ABDF-41CA-A96E-5596D05A9B84}" destId="{39D7FC40-22F7-483A-B270-7C6EB5E4F1DA}" srcOrd="0" destOrd="0" presId="urn:microsoft.com/office/officeart/2005/8/layout/vList5"/>
    <dgm:cxn modelId="{6D9A8AEA-7DCC-4934-8926-6DC0E106230F}" srcId="{59B2FE48-ABDF-41CA-A96E-5596D05A9B84}" destId="{8CD2CFE1-D126-40F4-8D24-8EE8F3DB99E4}" srcOrd="2" destOrd="0" parTransId="{CA98D894-1A56-4D40-BE24-8BD7C89D00C9}" sibTransId="{B7F1323A-BF21-4C5B-B970-3295BE175967}"/>
    <dgm:cxn modelId="{8A0B55F3-5704-46CD-8010-808DAEDE5E71}" type="presOf" srcId="{CE0B1389-9ECB-4A91-8470-D32D6CF9CB3D}" destId="{6DDBDC68-8B08-4FC3-B1A6-616096AF6464}" srcOrd="0" destOrd="0" presId="urn:microsoft.com/office/officeart/2005/8/layout/vList5"/>
    <dgm:cxn modelId="{75123C04-5337-4572-B82F-729494622F81}" type="presParOf" srcId="{39D7FC40-22F7-483A-B270-7C6EB5E4F1DA}" destId="{67B7A292-B317-419B-AFBA-6AFBE661369B}" srcOrd="0" destOrd="0" presId="urn:microsoft.com/office/officeart/2005/8/layout/vList5"/>
    <dgm:cxn modelId="{5CAADCC6-4ECD-4EEF-B1A3-D6822167F62B}" type="presParOf" srcId="{67B7A292-B317-419B-AFBA-6AFBE661369B}" destId="{41E9EDD4-115A-48BC-A4D4-3337E141AEDC}" srcOrd="0" destOrd="0" presId="urn:microsoft.com/office/officeart/2005/8/layout/vList5"/>
    <dgm:cxn modelId="{96770250-0F0A-487B-8F8C-9C0FE9EFA2C3}" type="presParOf" srcId="{67B7A292-B317-419B-AFBA-6AFBE661369B}" destId="{6DDBDC68-8B08-4FC3-B1A6-616096AF6464}" srcOrd="1" destOrd="0" presId="urn:microsoft.com/office/officeart/2005/8/layout/vList5"/>
    <dgm:cxn modelId="{8F33692F-49D2-434C-90A8-12C4FABCE174}" type="presParOf" srcId="{39D7FC40-22F7-483A-B270-7C6EB5E4F1DA}" destId="{7672F1EB-58A1-4424-B32E-BAB950BD6AEC}" srcOrd="1" destOrd="0" presId="urn:microsoft.com/office/officeart/2005/8/layout/vList5"/>
    <dgm:cxn modelId="{638DA45E-7283-4FD8-9497-97CBE8614B06}" type="presParOf" srcId="{39D7FC40-22F7-483A-B270-7C6EB5E4F1DA}" destId="{5CA7389D-30C0-4D34-BE90-93632B7C5520}" srcOrd="2" destOrd="0" presId="urn:microsoft.com/office/officeart/2005/8/layout/vList5"/>
    <dgm:cxn modelId="{C3818AAA-026D-4BDF-9061-A03495C1DC77}" type="presParOf" srcId="{5CA7389D-30C0-4D34-BE90-93632B7C5520}" destId="{FC280489-FE29-401F-ACD6-1BF47A79C184}" srcOrd="0" destOrd="0" presId="urn:microsoft.com/office/officeart/2005/8/layout/vList5"/>
    <dgm:cxn modelId="{65E13B72-5626-4F62-8355-6D1185765925}" type="presParOf" srcId="{5CA7389D-30C0-4D34-BE90-93632B7C5520}" destId="{912F21B4-D970-4494-813E-4641A1405FCB}" srcOrd="1" destOrd="0" presId="urn:microsoft.com/office/officeart/2005/8/layout/vList5"/>
    <dgm:cxn modelId="{FD202998-9C53-4F2C-B0A6-BF0F86E223F2}" type="presParOf" srcId="{39D7FC40-22F7-483A-B270-7C6EB5E4F1DA}" destId="{F174433D-566B-4D2A-B623-10CC6CBC80D3}" srcOrd="3" destOrd="0" presId="urn:microsoft.com/office/officeart/2005/8/layout/vList5"/>
    <dgm:cxn modelId="{82DB62AF-C3C2-4601-80A3-23420C86A804}" type="presParOf" srcId="{39D7FC40-22F7-483A-B270-7C6EB5E4F1DA}" destId="{101BCDF3-0796-42CA-B603-8E6F6B263462}" srcOrd="4" destOrd="0" presId="urn:microsoft.com/office/officeart/2005/8/layout/vList5"/>
    <dgm:cxn modelId="{2B6F51CE-61E0-4165-986C-D1A444D4875D}" type="presParOf" srcId="{101BCDF3-0796-42CA-B603-8E6F6B263462}" destId="{F7839F34-33F3-41D5-97E1-DF4FA942ED97}" srcOrd="0" destOrd="0" presId="urn:microsoft.com/office/officeart/2005/8/layout/vList5"/>
    <dgm:cxn modelId="{44C4EB85-F3D6-4CFE-8941-628955575D30}" type="presParOf" srcId="{101BCDF3-0796-42CA-B603-8E6F6B263462}" destId="{BF5A38FA-02DC-4F57-90A4-05C180D55E07}" srcOrd="1" destOrd="0" presId="urn:microsoft.com/office/officeart/2005/8/layout/vList5"/>
    <dgm:cxn modelId="{1A3198CD-9313-4B32-B41F-3AE93F57E445}" type="presParOf" srcId="{39D7FC40-22F7-483A-B270-7C6EB5E4F1DA}" destId="{BDEDB48E-F96F-4C4E-A58F-C4A4257171E9}" srcOrd="5" destOrd="0" presId="urn:microsoft.com/office/officeart/2005/8/layout/vList5"/>
    <dgm:cxn modelId="{B53AD4F3-CACF-454C-8429-297B8DD96767}" type="presParOf" srcId="{39D7FC40-22F7-483A-B270-7C6EB5E4F1DA}" destId="{5BA17AB5-8C94-4D44-B05E-ED3BE8778CC7}" srcOrd="6" destOrd="0" presId="urn:microsoft.com/office/officeart/2005/8/layout/vList5"/>
    <dgm:cxn modelId="{49075B03-6EE9-4197-B55E-BAED284AF61F}" type="presParOf" srcId="{5BA17AB5-8C94-4D44-B05E-ED3BE8778CC7}" destId="{B9300C0E-9E12-4855-A3F9-8C50E81025C5}" srcOrd="0" destOrd="0" presId="urn:microsoft.com/office/officeart/2005/8/layout/vList5"/>
    <dgm:cxn modelId="{1A07717E-1B71-435C-B99B-5BD8E22FAA35}" type="presParOf" srcId="{5BA17AB5-8C94-4D44-B05E-ED3BE8778CC7}" destId="{33FDE42C-CEC8-4A5C-AB3A-430BDFAE1F0D}" srcOrd="1" destOrd="0" presId="urn:microsoft.com/office/officeart/2005/8/layout/vList5"/>
    <dgm:cxn modelId="{2C5AC5C2-7BD4-4F5F-836B-8B533562B6BB}" type="presParOf" srcId="{39D7FC40-22F7-483A-B270-7C6EB5E4F1DA}" destId="{680E03EB-886C-498A-B977-B94BE4BE47CA}" srcOrd="7" destOrd="0" presId="urn:microsoft.com/office/officeart/2005/8/layout/vList5"/>
    <dgm:cxn modelId="{E9C3F44C-31B6-4240-AC3E-932DB69AB15E}" type="presParOf" srcId="{39D7FC40-22F7-483A-B270-7C6EB5E4F1DA}" destId="{97BB487A-BF84-41F2-AAF3-6A8B4971EF14}" srcOrd="8" destOrd="0" presId="urn:microsoft.com/office/officeart/2005/8/layout/vList5"/>
    <dgm:cxn modelId="{1AC05E81-7E8D-45CB-9B9B-8C32D77BA6D8}" type="presParOf" srcId="{97BB487A-BF84-41F2-AAF3-6A8B4971EF14}" destId="{9A3749D4-0B53-43BC-BFCE-272A381F9726}" srcOrd="0" destOrd="0" presId="urn:microsoft.com/office/officeart/2005/8/layout/vList5"/>
    <dgm:cxn modelId="{C0E65230-4629-4B3C-A81C-BD81CB4C389B}" type="presParOf" srcId="{97BB487A-BF84-41F2-AAF3-6A8B4971EF14}" destId="{D7FB54CB-FF78-4EE0-A27A-FCEE976AF390}" srcOrd="1" destOrd="0" presId="urn:microsoft.com/office/officeart/2005/8/layout/vList5"/>
    <dgm:cxn modelId="{785193CC-88F4-42B5-8E7E-A3054375301B}" type="presParOf" srcId="{39D7FC40-22F7-483A-B270-7C6EB5E4F1DA}" destId="{9625D8E5-17FB-46F4-8834-53009CDF8D1F}" srcOrd="9" destOrd="0" presId="urn:microsoft.com/office/officeart/2005/8/layout/vList5"/>
    <dgm:cxn modelId="{5DEBB34D-8C29-4D1C-87DC-31C71EC97D43}" type="presParOf" srcId="{39D7FC40-22F7-483A-B270-7C6EB5E4F1DA}" destId="{245242CB-6ABD-4504-B7CD-FB331478A3FC}" srcOrd="10" destOrd="0" presId="urn:microsoft.com/office/officeart/2005/8/layout/vList5"/>
    <dgm:cxn modelId="{39A2952D-81E9-4B2A-893A-612733497FA5}" type="presParOf" srcId="{245242CB-6ABD-4504-B7CD-FB331478A3FC}" destId="{1F326EB2-481F-4EAD-B2D8-B8592BA8A6B6}" srcOrd="0" destOrd="0" presId="urn:microsoft.com/office/officeart/2005/8/layout/vList5"/>
    <dgm:cxn modelId="{D5FE4472-5C5D-4C55-9338-92D452FC72DE}" type="presParOf" srcId="{245242CB-6ABD-4504-B7CD-FB331478A3FC}" destId="{D4797F6A-2626-43D2-8CF3-F47D68C5412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9B2FE48-ABDF-41CA-A96E-5596D05A9B84}" type="doc">
      <dgm:prSet loTypeId="urn:microsoft.com/office/officeart/2005/8/layout/vList5" loCatId="list" qsTypeId="urn:microsoft.com/office/officeart/2005/8/quickstyle/simple1#7" qsCatId="simple" csTypeId="urn:microsoft.com/office/officeart/2005/8/colors/accent1_2#5" csCatId="accent1" phldr="1"/>
      <dgm:spPr/>
      <dgm:t>
        <a:bodyPr/>
        <a:lstStyle/>
        <a:p>
          <a:endParaRPr lang="en-US"/>
        </a:p>
      </dgm:t>
    </dgm:pt>
    <dgm:pt modelId="{41F5EEB8-0D18-477D-B3ED-574D3BA81D82}">
      <dgm:prSet phldrT="[Text]" phldr="0"/>
      <dgm:spPr>
        <a:solidFill>
          <a:schemeClr val="accent1">
            <a:lumMod val="75000"/>
          </a:schemeClr>
        </a:solidFill>
      </dgm:spPr>
      <dgm:t>
        <a:bodyPr/>
        <a:lstStyle/>
        <a:p>
          <a:pPr algn="l"/>
          <a:r>
            <a:rPr lang="en-US" dirty="0"/>
            <a:t>28. For inclement weather, is there shelter available for the security professionals at all sites?</a:t>
          </a:r>
        </a:p>
      </dgm:t>
    </dgm:pt>
    <dgm:pt modelId="{8E3436E1-1C96-4900-9A38-A85C99B21411}" type="parTrans" cxnId="{C4B5BADB-00E5-48CB-A7AE-7EF43833E533}">
      <dgm:prSet/>
      <dgm:spPr/>
      <dgm:t>
        <a:bodyPr/>
        <a:lstStyle/>
        <a:p>
          <a:endParaRPr lang="en-US"/>
        </a:p>
      </dgm:t>
    </dgm:pt>
    <dgm:pt modelId="{94702491-4DFE-4FF5-833C-D9E203FDCCC7}" type="sibTrans" cxnId="{C4B5BADB-00E5-48CB-A7AE-7EF43833E533}">
      <dgm:prSet/>
      <dgm:spPr/>
      <dgm:t>
        <a:bodyPr/>
        <a:lstStyle/>
        <a:p>
          <a:endParaRPr lang="en-US"/>
        </a:p>
      </dgm:t>
    </dgm:pt>
    <dgm:pt modelId="{CE0B1389-9ECB-4A91-8470-D32D6CF9CB3D}">
      <dgm:prSet phldrT="[Text]"/>
      <dgm:spPr>
        <a:solidFill>
          <a:schemeClr val="bg2">
            <a:lumMod val="90000"/>
            <a:alpha val="90000"/>
          </a:schemeClr>
        </a:solidFill>
      </dgm:spPr>
      <dgm:t>
        <a:bodyPr/>
        <a:lstStyle/>
        <a:p>
          <a:pPr algn="l"/>
          <a:r>
            <a:rPr lang="en-US" dirty="0"/>
            <a:t>Yes.</a:t>
          </a:r>
        </a:p>
      </dgm:t>
    </dgm:pt>
    <dgm:pt modelId="{198341B2-EAE8-4170-8222-EE1F77864B8F}" type="parTrans" cxnId="{0DEAD530-9016-4F29-AA22-D37D0879ABE5}">
      <dgm:prSet/>
      <dgm:spPr/>
      <dgm:t>
        <a:bodyPr/>
        <a:lstStyle/>
        <a:p>
          <a:endParaRPr lang="en-US"/>
        </a:p>
      </dgm:t>
    </dgm:pt>
    <dgm:pt modelId="{9FAF57F5-09F9-4532-A7F8-FEEFD5BC3105}" type="sibTrans" cxnId="{0DEAD530-9016-4F29-AA22-D37D0879ABE5}">
      <dgm:prSet/>
      <dgm:spPr/>
      <dgm:t>
        <a:bodyPr/>
        <a:lstStyle/>
        <a:p>
          <a:endParaRPr lang="en-US"/>
        </a:p>
      </dgm:t>
    </dgm:pt>
    <dgm:pt modelId="{F58BBE60-240E-451E-A5B9-8CA7B1614A36}">
      <dgm:prSet phldrT="[Text]"/>
      <dgm:spPr>
        <a:solidFill>
          <a:srgbClr val="00B0F0"/>
        </a:solidFill>
      </dgm:spPr>
      <dgm:t>
        <a:bodyPr/>
        <a:lstStyle/>
        <a:p>
          <a:pPr algn="l"/>
          <a:r>
            <a:rPr lang="en-US" dirty="0"/>
            <a:t>29. How are security officers relieved when taking required Rest and Meal Breaks?</a:t>
          </a:r>
        </a:p>
      </dgm:t>
    </dgm:pt>
    <dgm:pt modelId="{199F4C85-5684-45A5-992B-5665A561D7D6}" type="parTrans" cxnId="{6B80C1C9-1570-4E5C-A7BC-FF93CF44B974}">
      <dgm:prSet/>
      <dgm:spPr/>
      <dgm:t>
        <a:bodyPr/>
        <a:lstStyle/>
        <a:p>
          <a:endParaRPr lang="en-US"/>
        </a:p>
      </dgm:t>
    </dgm:pt>
    <dgm:pt modelId="{0DB69377-D487-4EA1-A14A-D00BEB593D31}" type="sibTrans" cxnId="{6B80C1C9-1570-4E5C-A7BC-FF93CF44B974}">
      <dgm:prSet/>
      <dgm:spPr/>
      <dgm:t>
        <a:bodyPr/>
        <a:lstStyle/>
        <a:p>
          <a:endParaRPr lang="en-US"/>
        </a:p>
      </dgm:t>
    </dgm:pt>
    <dgm:pt modelId="{C05CD5DE-75C4-4396-8F93-312628DF2E11}">
      <dgm:prSet phldrT="[Text]"/>
      <dgm:spPr>
        <a:solidFill>
          <a:schemeClr val="accent4">
            <a:lumMod val="20000"/>
            <a:lumOff val="80000"/>
            <a:alpha val="90000"/>
          </a:schemeClr>
        </a:solidFill>
      </dgm:spPr>
      <dgm:t>
        <a:bodyPr/>
        <a:lstStyle/>
        <a:p>
          <a:pPr algn="l"/>
          <a:r>
            <a:rPr lang="en-US" dirty="0"/>
            <a:t>Security officers are responsible for adhering to </a:t>
          </a:r>
          <a:r>
            <a:rPr lang="en-US" dirty="0" err="1"/>
            <a:t>CoveredCA’s</a:t>
          </a:r>
          <a:r>
            <a:rPr lang="en-US" dirty="0"/>
            <a:t> P.O.S.T. orders while onsite for relieving themselves for rest and meal breaks. There are security rooms and cafeterias for rest and meal breaks.</a:t>
          </a:r>
        </a:p>
      </dgm:t>
    </dgm:pt>
    <dgm:pt modelId="{4C801893-ADA1-4691-9037-32611FBCC8A5}" type="parTrans" cxnId="{8B88102E-7022-43AA-9D23-22D1DECBE1F5}">
      <dgm:prSet/>
      <dgm:spPr/>
      <dgm:t>
        <a:bodyPr/>
        <a:lstStyle/>
        <a:p>
          <a:endParaRPr lang="en-US"/>
        </a:p>
      </dgm:t>
    </dgm:pt>
    <dgm:pt modelId="{A3038D48-FE4B-42D4-94AB-A9882EFB623C}" type="sibTrans" cxnId="{8B88102E-7022-43AA-9D23-22D1DECBE1F5}">
      <dgm:prSet/>
      <dgm:spPr/>
      <dgm:t>
        <a:bodyPr/>
        <a:lstStyle/>
        <a:p>
          <a:endParaRPr lang="en-US"/>
        </a:p>
      </dgm:t>
    </dgm:pt>
    <dgm:pt modelId="{8CD2CFE1-D126-40F4-8D24-8EE8F3DB99E4}">
      <dgm:prSet phldrT="[Text]"/>
      <dgm:spPr>
        <a:solidFill>
          <a:schemeClr val="accent1">
            <a:lumMod val="75000"/>
          </a:schemeClr>
        </a:solidFill>
      </dgm:spPr>
      <dgm:t>
        <a:bodyPr/>
        <a:lstStyle/>
        <a:p>
          <a:pPr algn="l"/>
          <a:r>
            <a:rPr lang="en-US" dirty="0"/>
            <a:t>30. Are the security officers given 30 minutes unpaid or paid breaks?</a:t>
          </a:r>
        </a:p>
      </dgm:t>
    </dgm:pt>
    <dgm:pt modelId="{CA98D894-1A56-4D40-BE24-8BD7C89D00C9}" type="parTrans" cxnId="{6D9A8AEA-7DCC-4934-8926-6DC0E106230F}">
      <dgm:prSet/>
      <dgm:spPr/>
      <dgm:t>
        <a:bodyPr/>
        <a:lstStyle/>
        <a:p>
          <a:endParaRPr lang="en-US"/>
        </a:p>
      </dgm:t>
    </dgm:pt>
    <dgm:pt modelId="{B7F1323A-BF21-4C5B-B970-3295BE175967}" type="sibTrans" cxnId="{6D9A8AEA-7DCC-4934-8926-6DC0E106230F}">
      <dgm:prSet/>
      <dgm:spPr/>
      <dgm:t>
        <a:bodyPr/>
        <a:lstStyle/>
        <a:p>
          <a:endParaRPr lang="en-US"/>
        </a:p>
      </dgm:t>
    </dgm:pt>
    <dgm:pt modelId="{E1CF39C6-1D3B-4DBB-8370-6C7497A8FED6}">
      <dgm:prSet phldrT="[Text]"/>
      <dgm:spPr>
        <a:solidFill>
          <a:schemeClr val="bg2">
            <a:lumMod val="90000"/>
            <a:alpha val="90000"/>
          </a:schemeClr>
        </a:solidFill>
      </dgm:spPr>
      <dgm:t>
        <a:bodyPr/>
        <a:lstStyle/>
        <a:p>
          <a:pPr algn="l"/>
          <a:r>
            <a:rPr lang="en-US" dirty="0"/>
            <a:t>No, shifts include a paid 30-minute break.</a:t>
          </a:r>
        </a:p>
      </dgm:t>
    </dgm:pt>
    <dgm:pt modelId="{57A58C2B-5490-433D-B76D-5A098DD86CCF}" type="parTrans" cxnId="{93455A43-500B-45F6-94B4-12AF99E0A9DA}">
      <dgm:prSet/>
      <dgm:spPr/>
      <dgm:t>
        <a:bodyPr/>
        <a:lstStyle/>
        <a:p>
          <a:endParaRPr lang="en-US"/>
        </a:p>
      </dgm:t>
    </dgm:pt>
    <dgm:pt modelId="{8845F831-92E5-49CD-9832-A78657960A02}" type="sibTrans" cxnId="{93455A43-500B-45F6-94B4-12AF99E0A9DA}">
      <dgm:prSet/>
      <dgm:spPr/>
      <dgm:t>
        <a:bodyPr/>
        <a:lstStyle/>
        <a:p>
          <a:endParaRPr lang="en-US"/>
        </a:p>
      </dgm:t>
    </dgm:pt>
    <dgm:pt modelId="{2039DFB8-B3CD-4EC6-A20C-3CF4EAEB48FA}">
      <dgm:prSet phldrT="[Text]"/>
      <dgm:spPr>
        <a:solidFill>
          <a:srgbClr val="00B0F0"/>
        </a:solidFill>
      </dgm:spPr>
      <dgm:t>
        <a:bodyPr/>
        <a:lstStyle/>
        <a:p>
          <a:pPr algn="l"/>
          <a:r>
            <a:rPr lang="en-US" dirty="0"/>
            <a:t>31. Is the current security workforce covered by a collective bargaining agreement with their employer? If so, will a copy of the CBA be provided, since vendors may be legally bound to honor economic aspects of that CBA?</a:t>
          </a:r>
        </a:p>
      </dgm:t>
    </dgm:pt>
    <dgm:pt modelId="{1136DDF9-2DFA-4DB7-85F7-CCE80E26AB06}" type="parTrans" cxnId="{05AD27BE-1D80-4068-B1FF-91A7691135CF}">
      <dgm:prSet/>
      <dgm:spPr/>
      <dgm:t>
        <a:bodyPr/>
        <a:lstStyle/>
        <a:p>
          <a:endParaRPr lang="en-US"/>
        </a:p>
      </dgm:t>
    </dgm:pt>
    <dgm:pt modelId="{970606FA-02CE-4793-8743-D65B18D2964E}" type="sibTrans" cxnId="{05AD27BE-1D80-4068-B1FF-91A7691135CF}">
      <dgm:prSet/>
      <dgm:spPr/>
      <dgm:t>
        <a:bodyPr/>
        <a:lstStyle/>
        <a:p>
          <a:endParaRPr lang="en-US"/>
        </a:p>
      </dgm:t>
    </dgm:pt>
    <dgm:pt modelId="{6ED0ADF0-80EC-4CB8-8664-D080477E9032}">
      <dgm:prSet phldrT="[Text]" phldr="0"/>
      <dgm:spPr>
        <a:solidFill>
          <a:schemeClr val="accent1">
            <a:lumMod val="75000"/>
          </a:schemeClr>
        </a:solidFill>
      </dgm:spPr>
      <dgm:t>
        <a:bodyPr/>
        <a:lstStyle/>
        <a:p>
          <a:pPr algn="l"/>
          <a:r>
            <a:rPr lang="en-US" dirty="0"/>
            <a:t>32. What is the reason for going out to bid for security services?</a:t>
          </a:r>
        </a:p>
      </dgm:t>
    </dgm:pt>
    <dgm:pt modelId="{4821D468-EF30-4241-A441-76A0E1CBC814}" type="parTrans" cxnId="{C0F8A270-0CAF-43EB-A31D-506330FF0800}">
      <dgm:prSet/>
      <dgm:spPr/>
      <dgm:t>
        <a:bodyPr/>
        <a:lstStyle/>
        <a:p>
          <a:endParaRPr lang="en-US"/>
        </a:p>
      </dgm:t>
    </dgm:pt>
    <dgm:pt modelId="{4710B3EA-62E2-44B7-937F-0EFC5C2E7571}" type="sibTrans" cxnId="{C0F8A270-0CAF-43EB-A31D-506330FF0800}">
      <dgm:prSet/>
      <dgm:spPr/>
      <dgm:t>
        <a:bodyPr/>
        <a:lstStyle/>
        <a:p>
          <a:endParaRPr lang="en-US"/>
        </a:p>
      </dgm:t>
    </dgm:pt>
    <dgm:pt modelId="{4383921D-4DCF-4A25-B859-676E3D78EB76}">
      <dgm:prSet phldrT="[Text]"/>
      <dgm:spPr>
        <a:solidFill>
          <a:schemeClr val="accent4">
            <a:lumMod val="20000"/>
            <a:lumOff val="80000"/>
            <a:alpha val="90000"/>
          </a:schemeClr>
        </a:solidFill>
      </dgm:spPr>
      <dgm:t>
        <a:bodyPr/>
        <a:lstStyle/>
        <a:p>
          <a:pPr algn="l"/>
          <a:r>
            <a:rPr lang="en-US" dirty="0"/>
            <a:t>No.</a:t>
          </a:r>
        </a:p>
      </dgm:t>
    </dgm:pt>
    <dgm:pt modelId="{7EF8064B-6596-4592-B962-080EE22520B4}" type="parTrans" cxnId="{F1D3D2CD-15F5-41B5-8093-55F6B0A2F567}">
      <dgm:prSet/>
      <dgm:spPr/>
      <dgm:t>
        <a:bodyPr/>
        <a:lstStyle/>
        <a:p>
          <a:endParaRPr lang="en-US"/>
        </a:p>
      </dgm:t>
    </dgm:pt>
    <dgm:pt modelId="{17B5BAD0-FC83-4F18-9EE9-B04E70C1035B}" type="sibTrans" cxnId="{F1D3D2CD-15F5-41B5-8093-55F6B0A2F567}">
      <dgm:prSet/>
      <dgm:spPr/>
      <dgm:t>
        <a:bodyPr/>
        <a:lstStyle/>
        <a:p>
          <a:endParaRPr lang="en-US"/>
        </a:p>
      </dgm:t>
    </dgm:pt>
    <dgm:pt modelId="{AD546DD3-76D8-44C8-8E69-31FD89758310}">
      <dgm:prSet phldrT="[Text]" phldr="0"/>
      <dgm:spPr>
        <a:solidFill>
          <a:schemeClr val="bg2">
            <a:lumMod val="90000"/>
            <a:alpha val="90000"/>
          </a:schemeClr>
        </a:solidFill>
      </dgm:spPr>
      <dgm:t>
        <a:bodyPr/>
        <a:lstStyle/>
        <a:p>
          <a:pPr algn="l"/>
          <a:r>
            <a:rPr lang="en-US" dirty="0"/>
            <a:t>See response to Question #18.</a:t>
          </a:r>
        </a:p>
      </dgm:t>
    </dgm:pt>
    <dgm:pt modelId="{9ECADFCC-E081-42E8-A8AC-B0FC2C49AF2B}" type="parTrans" cxnId="{19306880-E5BE-4B70-A925-E8332F2BFB0A}">
      <dgm:prSet/>
      <dgm:spPr/>
      <dgm:t>
        <a:bodyPr/>
        <a:lstStyle/>
        <a:p>
          <a:endParaRPr lang="en-US"/>
        </a:p>
      </dgm:t>
    </dgm:pt>
    <dgm:pt modelId="{6324D97D-30AE-4FA2-BCA8-60B59A225C64}" type="sibTrans" cxnId="{19306880-E5BE-4B70-A925-E8332F2BFB0A}">
      <dgm:prSet/>
      <dgm:spPr/>
      <dgm:t>
        <a:bodyPr/>
        <a:lstStyle/>
        <a:p>
          <a:endParaRPr lang="en-US"/>
        </a:p>
      </dgm:t>
    </dgm:pt>
    <dgm:pt modelId="{B0623E8F-CCD6-427E-879D-D9BEC2C561CE}">
      <dgm:prSet phldrT="[Text]" phldr="0"/>
      <dgm:spPr>
        <a:solidFill>
          <a:srgbClr val="00B0F0"/>
        </a:solidFill>
      </dgm:spPr>
      <dgm:t>
        <a:bodyPr/>
        <a:lstStyle/>
        <a:p>
          <a:pPr algn="l"/>
          <a:r>
            <a:rPr lang="en-US" dirty="0"/>
            <a:t>33. Is employee parking available at both locations to the contractor’s employees? If so, is there a fee associated with parking?</a:t>
          </a:r>
        </a:p>
      </dgm:t>
    </dgm:pt>
    <dgm:pt modelId="{3361EBD5-CA22-4C2F-A068-E6BEA5DD083C}" type="parTrans" cxnId="{388B362A-05AF-4AE0-AF95-AB00282DA674}">
      <dgm:prSet/>
      <dgm:spPr/>
      <dgm:t>
        <a:bodyPr/>
        <a:lstStyle/>
        <a:p>
          <a:endParaRPr lang="en-US"/>
        </a:p>
      </dgm:t>
    </dgm:pt>
    <dgm:pt modelId="{D96642DA-2298-4C71-846F-7800B92CDEA7}" type="sibTrans" cxnId="{388B362A-05AF-4AE0-AF95-AB00282DA674}">
      <dgm:prSet/>
      <dgm:spPr/>
      <dgm:t>
        <a:bodyPr/>
        <a:lstStyle/>
        <a:p>
          <a:endParaRPr lang="en-US"/>
        </a:p>
      </dgm:t>
    </dgm:pt>
    <dgm:pt modelId="{763380B0-60CE-4984-A398-83A5C0BCD5C4}">
      <dgm:prSet phldrT="[Text]" phldr="0"/>
      <dgm:spPr>
        <a:solidFill>
          <a:schemeClr val="accent4">
            <a:lumMod val="20000"/>
            <a:lumOff val="80000"/>
            <a:alpha val="90000"/>
          </a:schemeClr>
        </a:solidFill>
      </dgm:spPr>
      <dgm:t>
        <a:bodyPr/>
        <a:lstStyle/>
        <a:p>
          <a:pPr algn="l"/>
          <a:r>
            <a:rPr lang="en-US" dirty="0"/>
            <a:t>Yes, parking is available to the contractor’s employees. There is no fee associated with parking.</a:t>
          </a:r>
        </a:p>
      </dgm:t>
    </dgm:pt>
    <dgm:pt modelId="{EAFD12D9-AFCF-4D99-956E-2ABDD37D6A74}" type="parTrans" cxnId="{9DF03A72-050A-4C9B-B537-933D5965730B}">
      <dgm:prSet/>
      <dgm:spPr/>
      <dgm:t>
        <a:bodyPr/>
        <a:lstStyle/>
        <a:p>
          <a:endParaRPr lang="en-US"/>
        </a:p>
      </dgm:t>
    </dgm:pt>
    <dgm:pt modelId="{32C9B78A-FE1C-4266-A3FC-D106A48DB68F}" type="sibTrans" cxnId="{9DF03A72-050A-4C9B-B537-933D5965730B}">
      <dgm:prSet/>
      <dgm:spPr/>
      <dgm:t>
        <a:bodyPr/>
        <a:lstStyle/>
        <a:p>
          <a:endParaRPr lang="en-US"/>
        </a:p>
      </dgm:t>
    </dgm:pt>
    <dgm:pt modelId="{4741E21F-16B8-4CB6-BA8D-00A6D431B233}">
      <dgm:prSet phldrT="[Text]" phldr="0"/>
      <dgm:spPr>
        <a:solidFill>
          <a:schemeClr val="accent1">
            <a:lumMod val="75000"/>
          </a:schemeClr>
        </a:solidFill>
      </dgm:spPr>
      <dgm:t>
        <a:bodyPr/>
        <a:lstStyle/>
        <a:p>
          <a:pPr algn="l"/>
          <a:r>
            <a:rPr lang="en-US" dirty="0"/>
            <a:t>34. Is there a place for the Security Professional to store and charge their contractor issued cell phone</a:t>
          </a:r>
        </a:p>
      </dgm:t>
    </dgm:pt>
    <dgm:pt modelId="{B162D65C-022D-445A-96B7-54AEA419E396}" type="parTrans" cxnId="{78B62BCA-EC33-4B9E-8CF1-E66496234288}">
      <dgm:prSet/>
      <dgm:spPr/>
      <dgm:t>
        <a:bodyPr/>
        <a:lstStyle/>
        <a:p>
          <a:endParaRPr lang="en-US"/>
        </a:p>
      </dgm:t>
    </dgm:pt>
    <dgm:pt modelId="{BF7CDB70-38B6-4480-AFD3-4C9DD6B8C3B8}" type="sibTrans" cxnId="{78B62BCA-EC33-4B9E-8CF1-E66496234288}">
      <dgm:prSet/>
      <dgm:spPr/>
      <dgm:t>
        <a:bodyPr/>
        <a:lstStyle/>
        <a:p>
          <a:endParaRPr lang="en-US"/>
        </a:p>
      </dgm:t>
    </dgm:pt>
    <dgm:pt modelId="{CC2BD7CA-75DC-4C32-B7F4-0EA6F39F4266}">
      <dgm:prSet phldrT="[Text]" phldr="0"/>
      <dgm:spPr>
        <a:solidFill>
          <a:schemeClr val="bg2">
            <a:lumMod val="90000"/>
            <a:alpha val="90000"/>
          </a:schemeClr>
        </a:solidFill>
      </dgm:spPr>
      <dgm:t>
        <a:bodyPr/>
        <a:lstStyle/>
        <a:p>
          <a:pPr algn="l"/>
          <a:r>
            <a:rPr lang="en-US" dirty="0"/>
            <a:t>Yes.</a:t>
          </a:r>
        </a:p>
      </dgm:t>
    </dgm:pt>
    <dgm:pt modelId="{A42F062C-33F8-4166-B891-734EB3FFC5D3}" type="parTrans" cxnId="{D24CF8B5-09E6-48A0-AE48-9C75CDE79686}">
      <dgm:prSet/>
      <dgm:spPr/>
      <dgm:t>
        <a:bodyPr/>
        <a:lstStyle/>
        <a:p>
          <a:endParaRPr lang="en-US"/>
        </a:p>
      </dgm:t>
    </dgm:pt>
    <dgm:pt modelId="{485FFAD8-B193-4856-AD06-4ADDB171ADB6}" type="sibTrans" cxnId="{D24CF8B5-09E6-48A0-AE48-9C75CDE79686}">
      <dgm:prSet/>
      <dgm:spPr/>
      <dgm:t>
        <a:bodyPr/>
        <a:lstStyle/>
        <a:p>
          <a:endParaRPr lang="en-US"/>
        </a:p>
      </dgm:t>
    </dgm:pt>
    <dgm:pt modelId="{39D7FC40-22F7-483A-B270-7C6EB5E4F1DA}" type="pres">
      <dgm:prSet presAssocID="{59B2FE48-ABDF-41CA-A96E-5596D05A9B84}" presName="Name0" presStyleCnt="0">
        <dgm:presLayoutVars>
          <dgm:dir/>
          <dgm:animLvl val="lvl"/>
          <dgm:resizeHandles val="exact"/>
        </dgm:presLayoutVars>
      </dgm:prSet>
      <dgm:spPr/>
    </dgm:pt>
    <dgm:pt modelId="{67B7A292-B317-419B-AFBA-6AFBE661369B}" type="pres">
      <dgm:prSet presAssocID="{41F5EEB8-0D18-477D-B3ED-574D3BA81D82}" presName="linNode" presStyleCnt="0"/>
      <dgm:spPr/>
    </dgm:pt>
    <dgm:pt modelId="{41E9EDD4-115A-48BC-A4D4-3337E141AEDC}" type="pres">
      <dgm:prSet presAssocID="{41F5EEB8-0D18-477D-B3ED-574D3BA81D82}" presName="parentText" presStyleLbl="node1" presStyleIdx="0" presStyleCnt="7">
        <dgm:presLayoutVars>
          <dgm:chMax val="1"/>
          <dgm:bulletEnabled val="1"/>
        </dgm:presLayoutVars>
      </dgm:prSet>
      <dgm:spPr/>
    </dgm:pt>
    <dgm:pt modelId="{6DDBDC68-8B08-4FC3-B1A6-616096AF6464}" type="pres">
      <dgm:prSet presAssocID="{41F5EEB8-0D18-477D-B3ED-574D3BA81D82}" presName="descendantText" presStyleLbl="alignAccFollowNode1" presStyleIdx="0" presStyleCnt="7">
        <dgm:presLayoutVars>
          <dgm:bulletEnabled val="1"/>
        </dgm:presLayoutVars>
      </dgm:prSet>
      <dgm:spPr/>
    </dgm:pt>
    <dgm:pt modelId="{7672F1EB-58A1-4424-B32E-BAB950BD6AEC}" type="pres">
      <dgm:prSet presAssocID="{94702491-4DFE-4FF5-833C-D9E203FDCCC7}" presName="sp" presStyleCnt="0"/>
      <dgm:spPr/>
    </dgm:pt>
    <dgm:pt modelId="{5CA7389D-30C0-4D34-BE90-93632B7C5520}" type="pres">
      <dgm:prSet presAssocID="{F58BBE60-240E-451E-A5B9-8CA7B1614A36}" presName="linNode" presStyleCnt="0"/>
      <dgm:spPr/>
    </dgm:pt>
    <dgm:pt modelId="{FC280489-FE29-401F-ACD6-1BF47A79C184}" type="pres">
      <dgm:prSet presAssocID="{F58BBE60-240E-451E-A5B9-8CA7B1614A36}" presName="parentText" presStyleLbl="node1" presStyleIdx="1" presStyleCnt="7">
        <dgm:presLayoutVars>
          <dgm:chMax val="1"/>
          <dgm:bulletEnabled val="1"/>
        </dgm:presLayoutVars>
      </dgm:prSet>
      <dgm:spPr/>
    </dgm:pt>
    <dgm:pt modelId="{912F21B4-D970-4494-813E-4641A1405FCB}" type="pres">
      <dgm:prSet presAssocID="{F58BBE60-240E-451E-A5B9-8CA7B1614A36}" presName="descendantText" presStyleLbl="alignAccFollowNode1" presStyleIdx="1" presStyleCnt="7">
        <dgm:presLayoutVars>
          <dgm:bulletEnabled val="1"/>
        </dgm:presLayoutVars>
      </dgm:prSet>
      <dgm:spPr/>
    </dgm:pt>
    <dgm:pt modelId="{F174433D-566B-4D2A-B623-10CC6CBC80D3}" type="pres">
      <dgm:prSet presAssocID="{0DB69377-D487-4EA1-A14A-D00BEB593D31}" presName="sp" presStyleCnt="0"/>
      <dgm:spPr/>
    </dgm:pt>
    <dgm:pt modelId="{101BCDF3-0796-42CA-B603-8E6F6B263462}" type="pres">
      <dgm:prSet presAssocID="{8CD2CFE1-D126-40F4-8D24-8EE8F3DB99E4}" presName="linNode" presStyleCnt="0"/>
      <dgm:spPr/>
    </dgm:pt>
    <dgm:pt modelId="{F7839F34-33F3-41D5-97E1-DF4FA942ED97}" type="pres">
      <dgm:prSet presAssocID="{8CD2CFE1-D126-40F4-8D24-8EE8F3DB99E4}" presName="parentText" presStyleLbl="node1" presStyleIdx="2" presStyleCnt="7">
        <dgm:presLayoutVars>
          <dgm:chMax val="1"/>
          <dgm:bulletEnabled val="1"/>
        </dgm:presLayoutVars>
      </dgm:prSet>
      <dgm:spPr/>
    </dgm:pt>
    <dgm:pt modelId="{BF5A38FA-02DC-4F57-90A4-05C180D55E07}" type="pres">
      <dgm:prSet presAssocID="{8CD2CFE1-D126-40F4-8D24-8EE8F3DB99E4}" presName="descendantText" presStyleLbl="alignAccFollowNode1" presStyleIdx="2" presStyleCnt="7">
        <dgm:presLayoutVars>
          <dgm:bulletEnabled val="1"/>
        </dgm:presLayoutVars>
      </dgm:prSet>
      <dgm:spPr/>
    </dgm:pt>
    <dgm:pt modelId="{BDEDB48E-F96F-4C4E-A58F-C4A4257171E9}" type="pres">
      <dgm:prSet presAssocID="{B7F1323A-BF21-4C5B-B970-3295BE175967}" presName="sp" presStyleCnt="0"/>
      <dgm:spPr/>
    </dgm:pt>
    <dgm:pt modelId="{5BA17AB5-8C94-4D44-B05E-ED3BE8778CC7}" type="pres">
      <dgm:prSet presAssocID="{2039DFB8-B3CD-4EC6-A20C-3CF4EAEB48FA}" presName="linNode" presStyleCnt="0"/>
      <dgm:spPr/>
    </dgm:pt>
    <dgm:pt modelId="{B9300C0E-9E12-4855-A3F9-8C50E81025C5}" type="pres">
      <dgm:prSet presAssocID="{2039DFB8-B3CD-4EC6-A20C-3CF4EAEB48FA}" presName="parentText" presStyleLbl="node1" presStyleIdx="3" presStyleCnt="7">
        <dgm:presLayoutVars>
          <dgm:chMax val="1"/>
          <dgm:bulletEnabled val="1"/>
        </dgm:presLayoutVars>
      </dgm:prSet>
      <dgm:spPr/>
    </dgm:pt>
    <dgm:pt modelId="{33FDE42C-CEC8-4A5C-AB3A-430BDFAE1F0D}" type="pres">
      <dgm:prSet presAssocID="{2039DFB8-B3CD-4EC6-A20C-3CF4EAEB48FA}" presName="descendantText" presStyleLbl="alignAccFollowNode1" presStyleIdx="3" presStyleCnt="7">
        <dgm:presLayoutVars>
          <dgm:bulletEnabled val="1"/>
        </dgm:presLayoutVars>
      </dgm:prSet>
      <dgm:spPr/>
    </dgm:pt>
    <dgm:pt modelId="{680E03EB-886C-498A-B977-B94BE4BE47CA}" type="pres">
      <dgm:prSet presAssocID="{970606FA-02CE-4793-8743-D65B18D2964E}" presName="sp" presStyleCnt="0"/>
      <dgm:spPr/>
    </dgm:pt>
    <dgm:pt modelId="{97BB487A-BF84-41F2-AAF3-6A8B4971EF14}" type="pres">
      <dgm:prSet presAssocID="{6ED0ADF0-80EC-4CB8-8664-D080477E9032}" presName="linNode" presStyleCnt="0"/>
      <dgm:spPr/>
    </dgm:pt>
    <dgm:pt modelId="{9A3749D4-0B53-43BC-BFCE-272A381F9726}" type="pres">
      <dgm:prSet presAssocID="{6ED0ADF0-80EC-4CB8-8664-D080477E9032}" presName="parentText" presStyleLbl="node1" presStyleIdx="4" presStyleCnt="7">
        <dgm:presLayoutVars>
          <dgm:chMax val="1"/>
          <dgm:bulletEnabled val="1"/>
        </dgm:presLayoutVars>
      </dgm:prSet>
      <dgm:spPr/>
    </dgm:pt>
    <dgm:pt modelId="{D7FB54CB-FF78-4EE0-A27A-FCEE976AF390}" type="pres">
      <dgm:prSet presAssocID="{6ED0ADF0-80EC-4CB8-8664-D080477E9032}" presName="descendantText" presStyleLbl="alignAccFollowNode1" presStyleIdx="4" presStyleCnt="7">
        <dgm:presLayoutVars>
          <dgm:bulletEnabled val="1"/>
        </dgm:presLayoutVars>
      </dgm:prSet>
      <dgm:spPr/>
    </dgm:pt>
    <dgm:pt modelId="{9625D8E5-17FB-46F4-8834-53009CDF8D1F}" type="pres">
      <dgm:prSet presAssocID="{4710B3EA-62E2-44B7-937F-0EFC5C2E7571}" presName="sp" presStyleCnt="0"/>
      <dgm:spPr/>
    </dgm:pt>
    <dgm:pt modelId="{245242CB-6ABD-4504-B7CD-FB331478A3FC}" type="pres">
      <dgm:prSet presAssocID="{B0623E8F-CCD6-427E-879D-D9BEC2C561CE}" presName="linNode" presStyleCnt="0"/>
      <dgm:spPr/>
    </dgm:pt>
    <dgm:pt modelId="{1F326EB2-481F-4EAD-B2D8-B8592BA8A6B6}" type="pres">
      <dgm:prSet presAssocID="{B0623E8F-CCD6-427E-879D-D9BEC2C561CE}" presName="parentText" presStyleLbl="node1" presStyleIdx="5" presStyleCnt="7">
        <dgm:presLayoutVars>
          <dgm:chMax val="1"/>
          <dgm:bulletEnabled val="1"/>
        </dgm:presLayoutVars>
      </dgm:prSet>
      <dgm:spPr/>
    </dgm:pt>
    <dgm:pt modelId="{D4797F6A-2626-43D2-8CF3-F47D68C5412A}" type="pres">
      <dgm:prSet presAssocID="{B0623E8F-CCD6-427E-879D-D9BEC2C561CE}" presName="descendantText" presStyleLbl="alignAccFollowNode1" presStyleIdx="5" presStyleCnt="7">
        <dgm:presLayoutVars>
          <dgm:bulletEnabled val="1"/>
        </dgm:presLayoutVars>
      </dgm:prSet>
      <dgm:spPr/>
    </dgm:pt>
    <dgm:pt modelId="{11FCD48D-FC3C-4905-B6B8-E515272734D2}" type="pres">
      <dgm:prSet presAssocID="{D96642DA-2298-4C71-846F-7800B92CDEA7}" presName="sp" presStyleCnt="0"/>
      <dgm:spPr/>
    </dgm:pt>
    <dgm:pt modelId="{23FBF23D-5B03-4A24-8AB8-F4B061150B7A}" type="pres">
      <dgm:prSet presAssocID="{4741E21F-16B8-4CB6-BA8D-00A6D431B233}" presName="linNode" presStyleCnt="0"/>
      <dgm:spPr/>
    </dgm:pt>
    <dgm:pt modelId="{69B96305-F808-4FF4-8F76-A6B78090E502}" type="pres">
      <dgm:prSet presAssocID="{4741E21F-16B8-4CB6-BA8D-00A6D431B233}" presName="parentText" presStyleLbl="node1" presStyleIdx="6" presStyleCnt="7">
        <dgm:presLayoutVars>
          <dgm:chMax val="1"/>
          <dgm:bulletEnabled val="1"/>
        </dgm:presLayoutVars>
      </dgm:prSet>
      <dgm:spPr/>
    </dgm:pt>
    <dgm:pt modelId="{8065DF51-A558-427C-9407-82315FE7AEA7}" type="pres">
      <dgm:prSet presAssocID="{4741E21F-16B8-4CB6-BA8D-00A6D431B233}" presName="descendantText" presStyleLbl="alignAccFollowNode1" presStyleIdx="6" presStyleCnt="7">
        <dgm:presLayoutVars>
          <dgm:bulletEnabled val="1"/>
        </dgm:presLayoutVars>
      </dgm:prSet>
      <dgm:spPr/>
    </dgm:pt>
  </dgm:ptLst>
  <dgm:cxnLst>
    <dgm:cxn modelId="{982C5E21-B45A-4BA3-8D88-3C011B39A532}" type="presOf" srcId="{E1CF39C6-1D3B-4DBB-8370-6C7497A8FED6}" destId="{BF5A38FA-02DC-4F57-90A4-05C180D55E07}" srcOrd="0" destOrd="0" presId="urn:microsoft.com/office/officeart/2005/8/layout/vList5"/>
    <dgm:cxn modelId="{388B362A-05AF-4AE0-AF95-AB00282DA674}" srcId="{59B2FE48-ABDF-41CA-A96E-5596D05A9B84}" destId="{B0623E8F-CCD6-427E-879D-D9BEC2C561CE}" srcOrd="5" destOrd="0" parTransId="{3361EBD5-CA22-4C2F-A068-E6BEA5DD083C}" sibTransId="{D96642DA-2298-4C71-846F-7800B92CDEA7}"/>
    <dgm:cxn modelId="{8B88102E-7022-43AA-9D23-22D1DECBE1F5}" srcId="{F58BBE60-240E-451E-A5B9-8CA7B1614A36}" destId="{C05CD5DE-75C4-4396-8F93-312628DF2E11}" srcOrd="0" destOrd="0" parTransId="{4C801893-ADA1-4691-9037-32611FBCC8A5}" sibTransId="{A3038D48-FE4B-42D4-94AB-A9882EFB623C}"/>
    <dgm:cxn modelId="{0DEAD530-9016-4F29-AA22-D37D0879ABE5}" srcId="{41F5EEB8-0D18-477D-B3ED-574D3BA81D82}" destId="{CE0B1389-9ECB-4A91-8470-D32D6CF9CB3D}" srcOrd="0" destOrd="0" parTransId="{198341B2-EAE8-4170-8222-EE1F77864B8F}" sibTransId="{9FAF57F5-09F9-4532-A7F8-FEEFD5BC3105}"/>
    <dgm:cxn modelId="{B2D4D133-E6E9-4E74-94F1-02422D3B8126}" type="presOf" srcId="{B0623E8F-CCD6-427E-879D-D9BEC2C561CE}" destId="{1F326EB2-481F-4EAD-B2D8-B8592BA8A6B6}" srcOrd="0" destOrd="0" presId="urn:microsoft.com/office/officeart/2005/8/layout/vList5"/>
    <dgm:cxn modelId="{5E8F1036-8E11-4246-8B21-84987AF5CD5F}" type="presOf" srcId="{6ED0ADF0-80EC-4CB8-8664-D080477E9032}" destId="{9A3749D4-0B53-43BC-BFCE-272A381F9726}" srcOrd="0" destOrd="0" presId="urn:microsoft.com/office/officeart/2005/8/layout/vList5"/>
    <dgm:cxn modelId="{05CE0B61-417D-47EE-BD69-0585B2A28533}" type="presOf" srcId="{F58BBE60-240E-451E-A5B9-8CA7B1614A36}" destId="{FC280489-FE29-401F-ACD6-1BF47A79C184}" srcOrd="0" destOrd="0" presId="urn:microsoft.com/office/officeart/2005/8/layout/vList5"/>
    <dgm:cxn modelId="{93455A43-500B-45F6-94B4-12AF99E0A9DA}" srcId="{8CD2CFE1-D126-40F4-8D24-8EE8F3DB99E4}" destId="{E1CF39C6-1D3B-4DBB-8370-6C7497A8FED6}" srcOrd="0" destOrd="0" parTransId="{57A58C2B-5490-433D-B76D-5A098DD86CCF}" sibTransId="{8845F831-92E5-49CD-9832-A78657960A02}"/>
    <dgm:cxn modelId="{C25C4566-16C8-4733-9F36-A613137328AD}" type="presOf" srcId="{CC2BD7CA-75DC-4C32-B7F4-0EA6F39F4266}" destId="{8065DF51-A558-427C-9407-82315FE7AEA7}" srcOrd="0" destOrd="0" presId="urn:microsoft.com/office/officeart/2005/8/layout/vList5"/>
    <dgm:cxn modelId="{E991316A-88FF-4E4B-A83A-0742326CDDDC}" type="presOf" srcId="{763380B0-60CE-4984-A398-83A5C0BCD5C4}" destId="{D4797F6A-2626-43D2-8CF3-F47D68C5412A}" srcOrd="0" destOrd="0" presId="urn:microsoft.com/office/officeart/2005/8/layout/vList5"/>
    <dgm:cxn modelId="{F2CB0850-C2C0-494C-9EA6-6143EC78F6BC}" type="presOf" srcId="{4383921D-4DCF-4A25-B859-676E3D78EB76}" destId="{33FDE42C-CEC8-4A5C-AB3A-430BDFAE1F0D}" srcOrd="0" destOrd="0" presId="urn:microsoft.com/office/officeart/2005/8/layout/vList5"/>
    <dgm:cxn modelId="{C0F8A270-0CAF-43EB-A31D-506330FF0800}" srcId="{59B2FE48-ABDF-41CA-A96E-5596D05A9B84}" destId="{6ED0ADF0-80EC-4CB8-8664-D080477E9032}" srcOrd="4" destOrd="0" parTransId="{4821D468-EF30-4241-A441-76A0E1CBC814}" sibTransId="{4710B3EA-62E2-44B7-937F-0EFC5C2E7571}"/>
    <dgm:cxn modelId="{9DF03A72-050A-4C9B-B537-933D5965730B}" srcId="{B0623E8F-CCD6-427E-879D-D9BEC2C561CE}" destId="{763380B0-60CE-4984-A398-83A5C0BCD5C4}" srcOrd="0" destOrd="0" parTransId="{EAFD12D9-AFCF-4D99-956E-2ABDD37D6A74}" sibTransId="{32C9B78A-FE1C-4266-A3FC-D106A48DB68F}"/>
    <dgm:cxn modelId="{19306880-E5BE-4B70-A925-E8332F2BFB0A}" srcId="{6ED0ADF0-80EC-4CB8-8664-D080477E9032}" destId="{AD546DD3-76D8-44C8-8E69-31FD89758310}" srcOrd="0" destOrd="0" parTransId="{9ECADFCC-E081-42E8-A8AC-B0FC2C49AF2B}" sibTransId="{6324D97D-30AE-4FA2-BCA8-60B59A225C64}"/>
    <dgm:cxn modelId="{2C9FF481-3877-44B4-9DC1-140E5257616C}" type="presOf" srcId="{C05CD5DE-75C4-4396-8F93-312628DF2E11}" destId="{912F21B4-D970-4494-813E-4641A1405FCB}" srcOrd="0" destOrd="0" presId="urn:microsoft.com/office/officeart/2005/8/layout/vList5"/>
    <dgm:cxn modelId="{7D34A689-69A3-4E4B-B0DE-40B2F64B618A}" type="presOf" srcId="{4741E21F-16B8-4CB6-BA8D-00A6D431B233}" destId="{69B96305-F808-4FF4-8F76-A6B78090E502}" srcOrd="0" destOrd="0" presId="urn:microsoft.com/office/officeart/2005/8/layout/vList5"/>
    <dgm:cxn modelId="{C164D48E-DD6C-4FEA-B380-2721D3F9E974}" type="presOf" srcId="{2039DFB8-B3CD-4EC6-A20C-3CF4EAEB48FA}" destId="{B9300C0E-9E12-4855-A3F9-8C50E81025C5}" srcOrd="0" destOrd="0" presId="urn:microsoft.com/office/officeart/2005/8/layout/vList5"/>
    <dgm:cxn modelId="{D24CF8B5-09E6-48A0-AE48-9C75CDE79686}" srcId="{4741E21F-16B8-4CB6-BA8D-00A6D431B233}" destId="{CC2BD7CA-75DC-4C32-B7F4-0EA6F39F4266}" srcOrd="0" destOrd="0" parTransId="{A42F062C-33F8-4166-B891-734EB3FFC5D3}" sibTransId="{485FFAD8-B193-4856-AD06-4ADDB171ADB6}"/>
    <dgm:cxn modelId="{05AD27BE-1D80-4068-B1FF-91A7691135CF}" srcId="{59B2FE48-ABDF-41CA-A96E-5596D05A9B84}" destId="{2039DFB8-B3CD-4EC6-A20C-3CF4EAEB48FA}" srcOrd="3" destOrd="0" parTransId="{1136DDF9-2DFA-4DB7-85F7-CCE80E26AB06}" sibTransId="{970606FA-02CE-4793-8743-D65B18D2964E}"/>
    <dgm:cxn modelId="{816B32C6-A689-4236-864D-45AFF78C17DB}" type="presOf" srcId="{AD546DD3-76D8-44C8-8E69-31FD89758310}" destId="{D7FB54CB-FF78-4EE0-A27A-FCEE976AF390}" srcOrd="0" destOrd="0" presId="urn:microsoft.com/office/officeart/2005/8/layout/vList5"/>
    <dgm:cxn modelId="{6B80C1C9-1570-4E5C-A7BC-FF93CF44B974}" srcId="{59B2FE48-ABDF-41CA-A96E-5596D05A9B84}" destId="{F58BBE60-240E-451E-A5B9-8CA7B1614A36}" srcOrd="1" destOrd="0" parTransId="{199F4C85-5684-45A5-992B-5665A561D7D6}" sibTransId="{0DB69377-D487-4EA1-A14A-D00BEB593D31}"/>
    <dgm:cxn modelId="{78B62BCA-EC33-4B9E-8CF1-E66496234288}" srcId="{59B2FE48-ABDF-41CA-A96E-5596D05A9B84}" destId="{4741E21F-16B8-4CB6-BA8D-00A6D431B233}" srcOrd="6" destOrd="0" parTransId="{B162D65C-022D-445A-96B7-54AEA419E396}" sibTransId="{BF7CDB70-38B6-4480-AFD3-4C9DD6B8C3B8}"/>
    <dgm:cxn modelId="{F1D3D2CD-15F5-41B5-8093-55F6B0A2F567}" srcId="{2039DFB8-B3CD-4EC6-A20C-3CF4EAEB48FA}" destId="{4383921D-4DCF-4A25-B859-676E3D78EB76}" srcOrd="0" destOrd="0" parTransId="{7EF8064B-6596-4592-B962-080EE22520B4}" sibTransId="{17B5BAD0-FC83-4F18-9EE9-B04E70C1035B}"/>
    <dgm:cxn modelId="{C4B5BADB-00E5-48CB-A7AE-7EF43833E533}" srcId="{59B2FE48-ABDF-41CA-A96E-5596D05A9B84}" destId="{41F5EEB8-0D18-477D-B3ED-574D3BA81D82}" srcOrd="0" destOrd="0" parTransId="{8E3436E1-1C96-4900-9A38-A85C99B21411}" sibTransId="{94702491-4DFE-4FF5-833C-D9E203FDCCC7}"/>
    <dgm:cxn modelId="{8A3CE9DE-E695-4196-A07A-84227318629A}" type="presOf" srcId="{8CD2CFE1-D126-40F4-8D24-8EE8F3DB99E4}" destId="{F7839F34-33F3-41D5-97E1-DF4FA942ED97}" srcOrd="0" destOrd="0" presId="urn:microsoft.com/office/officeart/2005/8/layout/vList5"/>
    <dgm:cxn modelId="{9A0C5DE3-9431-4059-B3F7-3E41F01BA23C}" type="presOf" srcId="{41F5EEB8-0D18-477D-B3ED-574D3BA81D82}" destId="{41E9EDD4-115A-48BC-A4D4-3337E141AEDC}" srcOrd="0" destOrd="0" presId="urn:microsoft.com/office/officeart/2005/8/layout/vList5"/>
    <dgm:cxn modelId="{58A053E3-AC5B-4FD2-AEEA-104AD3610573}" type="presOf" srcId="{59B2FE48-ABDF-41CA-A96E-5596D05A9B84}" destId="{39D7FC40-22F7-483A-B270-7C6EB5E4F1DA}" srcOrd="0" destOrd="0" presId="urn:microsoft.com/office/officeart/2005/8/layout/vList5"/>
    <dgm:cxn modelId="{6D9A8AEA-7DCC-4934-8926-6DC0E106230F}" srcId="{59B2FE48-ABDF-41CA-A96E-5596D05A9B84}" destId="{8CD2CFE1-D126-40F4-8D24-8EE8F3DB99E4}" srcOrd="2" destOrd="0" parTransId="{CA98D894-1A56-4D40-BE24-8BD7C89D00C9}" sibTransId="{B7F1323A-BF21-4C5B-B970-3295BE175967}"/>
    <dgm:cxn modelId="{8A0B55F3-5704-46CD-8010-808DAEDE5E71}" type="presOf" srcId="{CE0B1389-9ECB-4A91-8470-D32D6CF9CB3D}" destId="{6DDBDC68-8B08-4FC3-B1A6-616096AF6464}" srcOrd="0" destOrd="0" presId="urn:microsoft.com/office/officeart/2005/8/layout/vList5"/>
    <dgm:cxn modelId="{75123C04-5337-4572-B82F-729494622F81}" type="presParOf" srcId="{39D7FC40-22F7-483A-B270-7C6EB5E4F1DA}" destId="{67B7A292-B317-419B-AFBA-6AFBE661369B}" srcOrd="0" destOrd="0" presId="urn:microsoft.com/office/officeart/2005/8/layout/vList5"/>
    <dgm:cxn modelId="{5CAADCC6-4ECD-4EEF-B1A3-D6822167F62B}" type="presParOf" srcId="{67B7A292-B317-419B-AFBA-6AFBE661369B}" destId="{41E9EDD4-115A-48BC-A4D4-3337E141AEDC}" srcOrd="0" destOrd="0" presId="urn:microsoft.com/office/officeart/2005/8/layout/vList5"/>
    <dgm:cxn modelId="{96770250-0F0A-487B-8F8C-9C0FE9EFA2C3}" type="presParOf" srcId="{67B7A292-B317-419B-AFBA-6AFBE661369B}" destId="{6DDBDC68-8B08-4FC3-B1A6-616096AF6464}" srcOrd="1" destOrd="0" presId="urn:microsoft.com/office/officeart/2005/8/layout/vList5"/>
    <dgm:cxn modelId="{8F33692F-49D2-434C-90A8-12C4FABCE174}" type="presParOf" srcId="{39D7FC40-22F7-483A-B270-7C6EB5E4F1DA}" destId="{7672F1EB-58A1-4424-B32E-BAB950BD6AEC}" srcOrd="1" destOrd="0" presId="urn:microsoft.com/office/officeart/2005/8/layout/vList5"/>
    <dgm:cxn modelId="{638DA45E-7283-4FD8-9497-97CBE8614B06}" type="presParOf" srcId="{39D7FC40-22F7-483A-B270-7C6EB5E4F1DA}" destId="{5CA7389D-30C0-4D34-BE90-93632B7C5520}" srcOrd="2" destOrd="0" presId="urn:microsoft.com/office/officeart/2005/8/layout/vList5"/>
    <dgm:cxn modelId="{C3818AAA-026D-4BDF-9061-A03495C1DC77}" type="presParOf" srcId="{5CA7389D-30C0-4D34-BE90-93632B7C5520}" destId="{FC280489-FE29-401F-ACD6-1BF47A79C184}" srcOrd="0" destOrd="0" presId="urn:microsoft.com/office/officeart/2005/8/layout/vList5"/>
    <dgm:cxn modelId="{65E13B72-5626-4F62-8355-6D1185765925}" type="presParOf" srcId="{5CA7389D-30C0-4D34-BE90-93632B7C5520}" destId="{912F21B4-D970-4494-813E-4641A1405FCB}" srcOrd="1" destOrd="0" presId="urn:microsoft.com/office/officeart/2005/8/layout/vList5"/>
    <dgm:cxn modelId="{FD202998-9C53-4F2C-B0A6-BF0F86E223F2}" type="presParOf" srcId="{39D7FC40-22F7-483A-B270-7C6EB5E4F1DA}" destId="{F174433D-566B-4D2A-B623-10CC6CBC80D3}" srcOrd="3" destOrd="0" presId="urn:microsoft.com/office/officeart/2005/8/layout/vList5"/>
    <dgm:cxn modelId="{82DB62AF-C3C2-4601-80A3-23420C86A804}" type="presParOf" srcId="{39D7FC40-22F7-483A-B270-7C6EB5E4F1DA}" destId="{101BCDF3-0796-42CA-B603-8E6F6B263462}" srcOrd="4" destOrd="0" presId="urn:microsoft.com/office/officeart/2005/8/layout/vList5"/>
    <dgm:cxn modelId="{2B6F51CE-61E0-4165-986C-D1A444D4875D}" type="presParOf" srcId="{101BCDF3-0796-42CA-B603-8E6F6B263462}" destId="{F7839F34-33F3-41D5-97E1-DF4FA942ED97}" srcOrd="0" destOrd="0" presId="urn:microsoft.com/office/officeart/2005/8/layout/vList5"/>
    <dgm:cxn modelId="{44C4EB85-F3D6-4CFE-8941-628955575D30}" type="presParOf" srcId="{101BCDF3-0796-42CA-B603-8E6F6B263462}" destId="{BF5A38FA-02DC-4F57-90A4-05C180D55E07}" srcOrd="1" destOrd="0" presId="urn:microsoft.com/office/officeart/2005/8/layout/vList5"/>
    <dgm:cxn modelId="{1A3198CD-9313-4B32-B41F-3AE93F57E445}" type="presParOf" srcId="{39D7FC40-22F7-483A-B270-7C6EB5E4F1DA}" destId="{BDEDB48E-F96F-4C4E-A58F-C4A4257171E9}" srcOrd="5" destOrd="0" presId="urn:microsoft.com/office/officeart/2005/8/layout/vList5"/>
    <dgm:cxn modelId="{B53AD4F3-CACF-454C-8429-297B8DD96767}" type="presParOf" srcId="{39D7FC40-22F7-483A-B270-7C6EB5E4F1DA}" destId="{5BA17AB5-8C94-4D44-B05E-ED3BE8778CC7}" srcOrd="6" destOrd="0" presId="urn:microsoft.com/office/officeart/2005/8/layout/vList5"/>
    <dgm:cxn modelId="{49075B03-6EE9-4197-B55E-BAED284AF61F}" type="presParOf" srcId="{5BA17AB5-8C94-4D44-B05E-ED3BE8778CC7}" destId="{B9300C0E-9E12-4855-A3F9-8C50E81025C5}" srcOrd="0" destOrd="0" presId="urn:microsoft.com/office/officeart/2005/8/layout/vList5"/>
    <dgm:cxn modelId="{1A07717E-1B71-435C-B99B-5BD8E22FAA35}" type="presParOf" srcId="{5BA17AB5-8C94-4D44-B05E-ED3BE8778CC7}" destId="{33FDE42C-CEC8-4A5C-AB3A-430BDFAE1F0D}" srcOrd="1" destOrd="0" presId="urn:microsoft.com/office/officeart/2005/8/layout/vList5"/>
    <dgm:cxn modelId="{2C5AC5C2-7BD4-4F5F-836B-8B533562B6BB}" type="presParOf" srcId="{39D7FC40-22F7-483A-B270-7C6EB5E4F1DA}" destId="{680E03EB-886C-498A-B977-B94BE4BE47CA}" srcOrd="7" destOrd="0" presId="urn:microsoft.com/office/officeart/2005/8/layout/vList5"/>
    <dgm:cxn modelId="{E9C3F44C-31B6-4240-AC3E-932DB69AB15E}" type="presParOf" srcId="{39D7FC40-22F7-483A-B270-7C6EB5E4F1DA}" destId="{97BB487A-BF84-41F2-AAF3-6A8B4971EF14}" srcOrd="8" destOrd="0" presId="urn:microsoft.com/office/officeart/2005/8/layout/vList5"/>
    <dgm:cxn modelId="{1AC05E81-7E8D-45CB-9B9B-8C32D77BA6D8}" type="presParOf" srcId="{97BB487A-BF84-41F2-AAF3-6A8B4971EF14}" destId="{9A3749D4-0B53-43BC-BFCE-272A381F9726}" srcOrd="0" destOrd="0" presId="urn:microsoft.com/office/officeart/2005/8/layout/vList5"/>
    <dgm:cxn modelId="{C0E65230-4629-4B3C-A81C-BD81CB4C389B}" type="presParOf" srcId="{97BB487A-BF84-41F2-AAF3-6A8B4971EF14}" destId="{D7FB54CB-FF78-4EE0-A27A-FCEE976AF390}" srcOrd="1" destOrd="0" presId="urn:microsoft.com/office/officeart/2005/8/layout/vList5"/>
    <dgm:cxn modelId="{785193CC-88F4-42B5-8E7E-A3054375301B}" type="presParOf" srcId="{39D7FC40-22F7-483A-B270-7C6EB5E4F1DA}" destId="{9625D8E5-17FB-46F4-8834-53009CDF8D1F}" srcOrd="9" destOrd="0" presId="urn:microsoft.com/office/officeart/2005/8/layout/vList5"/>
    <dgm:cxn modelId="{5DEBB34D-8C29-4D1C-87DC-31C71EC97D43}" type="presParOf" srcId="{39D7FC40-22F7-483A-B270-7C6EB5E4F1DA}" destId="{245242CB-6ABD-4504-B7CD-FB331478A3FC}" srcOrd="10" destOrd="0" presId="urn:microsoft.com/office/officeart/2005/8/layout/vList5"/>
    <dgm:cxn modelId="{39A2952D-81E9-4B2A-893A-612733497FA5}" type="presParOf" srcId="{245242CB-6ABD-4504-B7CD-FB331478A3FC}" destId="{1F326EB2-481F-4EAD-B2D8-B8592BA8A6B6}" srcOrd="0" destOrd="0" presId="urn:microsoft.com/office/officeart/2005/8/layout/vList5"/>
    <dgm:cxn modelId="{D5FE4472-5C5D-4C55-9338-92D452FC72DE}" type="presParOf" srcId="{245242CB-6ABD-4504-B7CD-FB331478A3FC}" destId="{D4797F6A-2626-43D2-8CF3-F47D68C5412A}" srcOrd="1" destOrd="0" presId="urn:microsoft.com/office/officeart/2005/8/layout/vList5"/>
    <dgm:cxn modelId="{D5DAD515-2F19-47BD-87B1-470A0C95A779}" type="presParOf" srcId="{39D7FC40-22F7-483A-B270-7C6EB5E4F1DA}" destId="{11FCD48D-FC3C-4905-B6B8-E515272734D2}" srcOrd="11" destOrd="0" presId="urn:microsoft.com/office/officeart/2005/8/layout/vList5"/>
    <dgm:cxn modelId="{8F5E2BDB-6C39-40BF-B2AC-BE22C984E6BC}" type="presParOf" srcId="{39D7FC40-22F7-483A-B270-7C6EB5E4F1DA}" destId="{23FBF23D-5B03-4A24-8AB8-F4B061150B7A}" srcOrd="12" destOrd="0" presId="urn:microsoft.com/office/officeart/2005/8/layout/vList5"/>
    <dgm:cxn modelId="{CF182B5B-47F8-4CFB-B8DB-E93D58D71FCE}" type="presParOf" srcId="{23FBF23D-5B03-4A24-8AB8-F4B061150B7A}" destId="{69B96305-F808-4FF4-8F76-A6B78090E502}" srcOrd="0" destOrd="0" presId="urn:microsoft.com/office/officeart/2005/8/layout/vList5"/>
    <dgm:cxn modelId="{4D1155A2-B994-4716-BD00-BC1FD1EFA76B}" type="presParOf" srcId="{23FBF23D-5B03-4A24-8AB8-F4B061150B7A}" destId="{8065DF51-A558-427C-9407-82315FE7AEA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9B2FE48-ABDF-41CA-A96E-5596D05A9B84}" type="doc">
      <dgm:prSet loTypeId="urn:microsoft.com/office/officeart/2005/8/layout/vList5" loCatId="list" qsTypeId="urn:microsoft.com/office/officeart/2005/8/quickstyle/simple1#8" qsCatId="simple" csTypeId="urn:microsoft.com/office/officeart/2005/8/colors/accent1_2#6" csCatId="accent1" phldr="1"/>
      <dgm:spPr/>
      <dgm:t>
        <a:bodyPr/>
        <a:lstStyle/>
        <a:p>
          <a:endParaRPr lang="en-US"/>
        </a:p>
      </dgm:t>
    </dgm:pt>
    <dgm:pt modelId="{41F5EEB8-0D18-477D-B3ED-574D3BA81D82}">
      <dgm:prSet phldrT="[Text]" phldr="0"/>
      <dgm:spPr>
        <a:solidFill>
          <a:schemeClr val="accent1">
            <a:lumMod val="75000"/>
          </a:schemeClr>
        </a:solidFill>
      </dgm:spPr>
      <dgm:t>
        <a:bodyPr/>
        <a:lstStyle/>
        <a:p>
          <a:pPr algn="l"/>
          <a:r>
            <a:rPr lang="en-US" dirty="0"/>
            <a:t>35. On Exhibit B, Attachment 1, it states that contractors must provide two (2) hourly rates for each fiscal year. However, the example given shows an “Hourly Rate” and “Overtime Rate.” Shouldn’t the 2nd rate be labeled “2% increase Rate” instead of “Overtime Rate”, since overtime is paid at 1.5 of the regular rate and is already represented on the Cost Worksheet?</a:t>
          </a:r>
        </a:p>
      </dgm:t>
    </dgm:pt>
    <dgm:pt modelId="{8E3436E1-1C96-4900-9A38-A85C99B21411}" type="parTrans" cxnId="{C4B5BADB-00E5-48CB-A7AE-7EF43833E533}">
      <dgm:prSet/>
      <dgm:spPr/>
      <dgm:t>
        <a:bodyPr/>
        <a:lstStyle/>
        <a:p>
          <a:endParaRPr lang="en-US"/>
        </a:p>
      </dgm:t>
    </dgm:pt>
    <dgm:pt modelId="{94702491-4DFE-4FF5-833C-D9E203FDCCC7}" type="sibTrans" cxnId="{C4B5BADB-00E5-48CB-A7AE-7EF43833E533}">
      <dgm:prSet/>
      <dgm:spPr/>
      <dgm:t>
        <a:bodyPr/>
        <a:lstStyle/>
        <a:p>
          <a:endParaRPr lang="en-US"/>
        </a:p>
      </dgm:t>
    </dgm:pt>
    <dgm:pt modelId="{CE0B1389-9ECB-4A91-8470-D32D6CF9CB3D}">
      <dgm:prSet phldrT="[Text]"/>
      <dgm:spPr>
        <a:solidFill>
          <a:schemeClr val="bg2">
            <a:lumMod val="90000"/>
            <a:alpha val="90000"/>
          </a:schemeClr>
        </a:solidFill>
      </dgm:spPr>
      <dgm:t>
        <a:bodyPr/>
        <a:lstStyle/>
        <a:p>
          <a:pPr algn="l"/>
          <a:r>
            <a:rPr lang="en-US" dirty="0"/>
            <a:t>Please provide your actual hourly rates and overtime rates in the table provided.</a:t>
          </a:r>
        </a:p>
      </dgm:t>
    </dgm:pt>
    <dgm:pt modelId="{198341B2-EAE8-4170-8222-EE1F77864B8F}" type="parTrans" cxnId="{0DEAD530-9016-4F29-AA22-D37D0879ABE5}">
      <dgm:prSet/>
      <dgm:spPr/>
      <dgm:t>
        <a:bodyPr/>
        <a:lstStyle/>
        <a:p>
          <a:endParaRPr lang="en-US"/>
        </a:p>
      </dgm:t>
    </dgm:pt>
    <dgm:pt modelId="{9FAF57F5-09F9-4532-A7F8-FEEFD5BC3105}" type="sibTrans" cxnId="{0DEAD530-9016-4F29-AA22-D37D0879ABE5}">
      <dgm:prSet/>
      <dgm:spPr/>
      <dgm:t>
        <a:bodyPr/>
        <a:lstStyle/>
        <a:p>
          <a:endParaRPr lang="en-US"/>
        </a:p>
      </dgm:t>
    </dgm:pt>
    <dgm:pt modelId="{F58BBE60-240E-451E-A5B9-8CA7B1614A36}">
      <dgm:prSet phldrT="[Text]"/>
      <dgm:spPr>
        <a:solidFill>
          <a:srgbClr val="00B0F0"/>
        </a:solidFill>
      </dgm:spPr>
      <dgm:t>
        <a:bodyPr/>
        <a:lstStyle/>
        <a:p>
          <a:pPr algn="l"/>
          <a:r>
            <a:rPr lang="en-US" dirty="0"/>
            <a:t>36. On page 2 of Exhibit B, Attachment 1, the Cost Worksheet asks for “Total Contract Amount Not to Exceed” amount. Please confirm that this is the three (3) year total?</a:t>
          </a:r>
        </a:p>
      </dgm:t>
    </dgm:pt>
    <dgm:pt modelId="{199F4C85-5684-45A5-992B-5665A561D7D6}" type="parTrans" cxnId="{6B80C1C9-1570-4E5C-A7BC-FF93CF44B974}">
      <dgm:prSet/>
      <dgm:spPr/>
      <dgm:t>
        <a:bodyPr/>
        <a:lstStyle/>
        <a:p>
          <a:endParaRPr lang="en-US"/>
        </a:p>
      </dgm:t>
    </dgm:pt>
    <dgm:pt modelId="{0DB69377-D487-4EA1-A14A-D00BEB593D31}" type="sibTrans" cxnId="{6B80C1C9-1570-4E5C-A7BC-FF93CF44B974}">
      <dgm:prSet/>
      <dgm:spPr/>
      <dgm:t>
        <a:bodyPr/>
        <a:lstStyle/>
        <a:p>
          <a:endParaRPr lang="en-US"/>
        </a:p>
      </dgm:t>
    </dgm:pt>
    <dgm:pt modelId="{C05CD5DE-75C4-4396-8F93-312628DF2E11}">
      <dgm:prSet phldrT="[Text]"/>
      <dgm:spPr>
        <a:solidFill>
          <a:schemeClr val="accent4">
            <a:lumMod val="20000"/>
            <a:lumOff val="80000"/>
            <a:alpha val="90000"/>
          </a:schemeClr>
        </a:solidFill>
      </dgm:spPr>
      <dgm:t>
        <a:bodyPr/>
        <a:lstStyle/>
        <a:p>
          <a:pPr algn="l"/>
          <a:r>
            <a:rPr lang="en-US" dirty="0"/>
            <a:t>Yes. Please refer to Addendum #2, Exhibit B, Attachment 1- Cost Worksheet.</a:t>
          </a:r>
        </a:p>
      </dgm:t>
    </dgm:pt>
    <dgm:pt modelId="{4C801893-ADA1-4691-9037-32611FBCC8A5}" type="parTrans" cxnId="{8B88102E-7022-43AA-9D23-22D1DECBE1F5}">
      <dgm:prSet/>
      <dgm:spPr/>
      <dgm:t>
        <a:bodyPr/>
        <a:lstStyle/>
        <a:p>
          <a:endParaRPr lang="en-US"/>
        </a:p>
      </dgm:t>
    </dgm:pt>
    <dgm:pt modelId="{A3038D48-FE4B-42D4-94AB-A9882EFB623C}" type="sibTrans" cxnId="{8B88102E-7022-43AA-9D23-22D1DECBE1F5}">
      <dgm:prSet/>
      <dgm:spPr/>
      <dgm:t>
        <a:bodyPr/>
        <a:lstStyle/>
        <a:p>
          <a:endParaRPr lang="en-US"/>
        </a:p>
      </dgm:t>
    </dgm:pt>
    <dgm:pt modelId="{8CD2CFE1-D126-40F4-8D24-8EE8F3DB99E4}">
      <dgm:prSet phldrT="[Text]"/>
      <dgm:spPr>
        <a:solidFill>
          <a:schemeClr val="accent1">
            <a:lumMod val="75000"/>
          </a:schemeClr>
        </a:solidFill>
      </dgm:spPr>
      <dgm:t>
        <a:bodyPr/>
        <a:lstStyle/>
        <a:p>
          <a:pPr algn="l"/>
          <a:r>
            <a:rPr lang="en-US" dirty="0"/>
            <a:t>37. It is mentioned on Page 5 of Exhibit A, Attachment 1 that part of the Security Professional’s responsibilities include inspecting roofs to ensure they are secure. Can the State elaborate on exactly what the Security Professional how they are getting to the roof and what they are doing on the roof?</a:t>
          </a:r>
        </a:p>
      </dgm:t>
    </dgm:pt>
    <dgm:pt modelId="{CA98D894-1A56-4D40-BE24-8BD7C89D00C9}" type="parTrans" cxnId="{6D9A8AEA-7DCC-4934-8926-6DC0E106230F}">
      <dgm:prSet/>
      <dgm:spPr/>
      <dgm:t>
        <a:bodyPr/>
        <a:lstStyle/>
        <a:p>
          <a:endParaRPr lang="en-US"/>
        </a:p>
      </dgm:t>
    </dgm:pt>
    <dgm:pt modelId="{B7F1323A-BF21-4C5B-B970-3295BE175967}" type="sibTrans" cxnId="{6D9A8AEA-7DCC-4934-8926-6DC0E106230F}">
      <dgm:prSet/>
      <dgm:spPr/>
      <dgm:t>
        <a:bodyPr/>
        <a:lstStyle/>
        <a:p>
          <a:endParaRPr lang="en-US"/>
        </a:p>
      </dgm:t>
    </dgm:pt>
    <dgm:pt modelId="{E1CF39C6-1D3B-4DBB-8370-6C7497A8FED6}">
      <dgm:prSet phldrT="[Text]"/>
      <dgm:spPr>
        <a:solidFill>
          <a:schemeClr val="bg2">
            <a:lumMod val="90000"/>
            <a:alpha val="90000"/>
          </a:schemeClr>
        </a:solidFill>
      </dgm:spPr>
      <dgm:t>
        <a:bodyPr/>
        <a:lstStyle/>
        <a:p>
          <a:pPr algn="l"/>
          <a:r>
            <a:rPr lang="en-US" dirty="0"/>
            <a:t>This is a visual inspection of roof access doors, ensuring they are locked, or viewing the roof from the ground. There is no expectation for the guard to access the roof as it is not part of our leased space.</a:t>
          </a:r>
        </a:p>
      </dgm:t>
    </dgm:pt>
    <dgm:pt modelId="{57A58C2B-5490-433D-B76D-5A098DD86CCF}" type="parTrans" cxnId="{93455A43-500B-45F6-94B4-12AF99E0A9DA}">
      <dgm:prSet/>
      <dgm:spPr/>
      <dgm:t>
        <a:bodyPr/>
        <a:lstStyle/>
        <a:p>
          <a:endParaRPr lang="en-US"/>
        </a:p>
      </dgm:t>
    </dgm:pt>
    <dgm:pt modelId="{8845F831-92E5-49CD-9832-A78657960A02}" type="sibTrans" cxnId="{93455A43-500B-45F6-94B4-12AF99E0A9DA}">
      <dgm:prSet/>
      <dgm:spPr/>
      <dgm:t>
        <a:bodyPr/>
        <a:lstStyle/>
        <a:p>
          <a:endParaRPr lang="en-US"/>
        </a:p>
      </dgm:t>
    </dgm:pt>
    <dgm:pt modelId="{2039DFB8-B3CD-4EC6-A20C-3CF4EAEB48FA}">
      <dgm:prSet phldrT="[Text]"/>
      <dgm:spPr>
        <a:solidFill>
          <a:srgbClr val="00B0F0"/>
        </a:solidFill>
      </dgm:spPr>
      <dgm:t>
        <a:bodyPr/>
        <a:lstStyle/>
        <a:p>
          <a:pPr algn="l"/>
          <a:r>
            <a:rPr lang="en-US" dirty="0"/>
            <a:t>38. What are the safety procedures for security personnel securing the roof?</a:t>
          </a:r>
        </a:p>
      </dgm:t>
    </dgm:pt>
    <dgm:pt modelId="{1136DDF9-2DFA-4DB7-85F7-CCE80E26AB06}" type="parTrans" cxnId="{05AD27BE-1D80-4068-B1FF-91A7691135CF}">
      <dgm:prSet/>
      <dgm:spPr/>
      <dgm:t>
        <a:bodyPr/>
        <a:lstStyle/>
        <a:p>
          <a:endParaRPr lang="en-US"/>
        </a:p>
      </dgm:t>
    </dgm:pt>
    <dgm:pt modelId="{970606FA-02CE-4793-8743-D65B18D2964E}" type="sibTrans" cxnId="{05AD27BE-1D80-4068-B1FF-91A7691135CF}">
      <dgm:prSet/>
      <dgm:spPr/>
      <dgm:t>
        <a:bodyPr/>
        <a:lstStyle/>
        <a:p>
          <a:endParaRPr lang="en-US"/>
        </a:p>
      </dgm:t>
    </dgm:pt>
    <dgm:pt modelId="{6ED0ADF0-80EC-4CB8-8664-D080477E9032}">
      <dgm:prSet phldrT="[Text]" phldr="0"/>
      <dgm:spPr>
        <a:solidFill>
          <a:schemeClr val="accent1">
            <a:lumMod val="75000"/>
          </a:schemeClr>
        </a:solidFill>
      </dgm:spPr>
      <dgm:t>
        <a:bodyPr/>
        <a:lstStyle/>
        <a:p>
          <a:pPr algn="l"/>
          <a:r>
            <a:rPr lang="en-US" dirty="0"/>
            <a:t>39. What is the injury history of the security professional’s duties?</a:t>
          </a:r>
        </a:p>
      </dgm:t>
    </dgm:pt>
    <dgm:pt modelId="{4821D468-EF30-4241-A441-76A0E1CBC814}" type="parTrans" cxnId="{C0F8A270-0CAF-43EB-A31D-506330FF0800}">
      <dgm:prSet/>
      <dgm:spPr/>
      <dgm:t>
        <a:bodyPr/>
        <a:lstStyle/>
        <a:p>
          <a:endParaRPr lang="en-US"/>
        </a:p>
      </dgm:t>
    </dgm:pt>
    <dgm:pt modelId="{4710B3EA-62E2-44B7-937F-0EFC5C2E7571}" type="sibTrans" cxnId="{C0F8A270-0CAF-43EB-A31D-506330FF0800}">
      <dgm:prSet/>
      <dgm:spPr/>
      <dgm:t>
        <a:bodyPr/>
        <a:lstStyle/>
        <a:p>
          <a:endParaRPr lang="en-US"/>
        </a:p>
      </dgm:t>
    </dgm:pt>
    <dgm:pt modelId="{4383921D-4DCF-4A25-B859-676E3D78EB76}">
      <dgm:prSet phldrT="[Text]"/>
      <dgm:spPr>
        <a:solidFill>
          <a:schemeClr val="accent4">
            <a:lumMod val="20000"/>
            <a:lumOff val="80000"/>
            <a:alpha val="90000"/>
          </a:schemeClr>
        </a:solidFill>
      </dgm:spPr>
      <dgm:t>
        <a:bodyPr/>
        <a:lstStyle/>
        <a:p>
          <a:pPr algn="l"/>
          <a:r>
            <a:rPr lang="en-US" dirty="0"/>
            <a:t>See response to Question # 37.</a:t>
          </a:r>
        </a:p>
      </dgm:t>
    </dgm:pt>
    <dgm:pt modelId="{7EF8064B-6596-4592-B962-080EE22520B4}" type="parTrans" cxnId="{F1D3D2CD-15F5-41B5-8093-55F6B0A2F567}">
      <dgm:prSet/>
      <dgm:spPr/>
      <dgm:t>
        <a:bodyPr/>
        <a:lstStyle/>
        <a:p>
          <a:endParaRPr lang="en-US"/>
        </a:p>
      </dgm:t>
    </dgm:pt>
    <dgm:pt modelId="{17B5BAD0-FC83-4F18-9EE9-B04E70C1035B}" type="sibTrans" cxnId="{F1D3D2CD-15F5-41B5-8093-55F6B0A2F567}">
      <dgm:prSet/>
      <dgm:spPr/>
      <dgm:t>
        <a:bodyPr/>
        <a:lstStyle/>
        <a:p>
          <a:endParaRPr lang="en-US"/>
        </a:p>
      </dgm:t>
    </dgm:pt>
    <dgm:pt modelId="{AD546DD3-76D8-44C8-8E69-31FD89758310}">
      <dgm:prSet phldrT="[Text]" phldr="0"/>
      <dgm:spPr>
        <a:solidFill>
          <a:schemeClr val="bg2">
            <a:lumMod val="90000"/>
            <a:alpha val="90000"/>
          </a:schemeClr>
        </a:solidFill>
      </dgm:spPr>
      <dgm:t>
        <a:bodyPr/>
        <a:lstStyle/>
        <a:p>
          <a:pPr algn="l"/>
          <a:r>
            <a:rPr lang="en-US" dirty="0"/>
            <a:t>None to date.</a:t>
          </a:r>
        </a:p>
      </dgm:t>
    </dgm:pt>
    <dgm:pt modelId="{9ECADFCC-E081-42E8-A8AC-B0FC2C49AF2B}" type="parTrans" cxnId="{19306880-E5BE-4B70-A925-E8332F2BFB0A}">
      <dgm:prSet/>
      <dgm:spPr/>
      <dgm:t>
        <a:bodyPr/>
        <a:lstStyle/>
        <a:p>
          <a:endParaRPr lang="en-US"/>
        </a:p>
      </dgm:t>
    </dgm:pt>
    <dgm:pt modelId="{6324D97D-30AE-4FA2-BCA8-60B59A225C64}" type="sibTrans" cxnId="{19306880-E5BE-4B70-A925-E8332F2BFB0A}">
      <dgm:prSet/>
      <dgm:spPr/>
      <dgm:t>
        <a:bodyPr/>
        <a:lstStyle/>
        <a:p>
          <a:endParaRPr lang="en-US"/>
        </a:p>
      </dgm:t>
    </dgm:pt>
    <dgm:pt modelId="{39D7FC40-22F7-483A-B270-7C6EB5E4F1DA}" type="pres">
      <dgm:prSet presAssocID="{59B2FE48-ABDF-41CA-A96E-5596D05A9B84}" presName="Name0" presStyleCnt="0">
        <dgm:presLayoutVars>
          <dgm:dir/>
          <dgm:animLvl val="lvl"/>
          <dgm:resizeHandles val="exact"/>
        </dgm:presLayoutVars>
      </dgm:prSet>
      <dgm:spPr/>
    </dgm:pt>
    <dgm:pt modelId="{67B7A292-B317-419B-AFBA-6AFBE661369B}" type="pres">
      <dgm:prSet presAssocID="{41F5EEB8-0D18-477D-B3ED-574D3BA81D82}" presName="linNode" presStyleCnt="0"/>
      <dgm:spPr/>
    </dgm:pt>
    <dgm:pt modelId="{41E9EDD4-115A-48BC-A4D4-3337E141AEDC}" type="pres">
      <dgm:prSet presAssocID="{41F5EEB8-0D18-477D-B3ED-574D3BA81D82}" presName="parentText" presStyleLbl="node1" presStyleIdx="0" presStyleCnt="5">
        <dgm:presLayoutVars>
          <dgm:chMax val="1"/>
          <dgm:bulletEnabled val="1"/>
        </dgm:presLayoutVars>
      </dgm:prSet>
      <dgm:spPr/>
    </dgm:pt>
    <dgm:pt modelId="{6DDBDC68-8B08-4FC3-B1A6-616096AF6464}" type="pres">
      <dgm:prSet presAssocID="{41F5EEB8-0D18-477D-B3ED-574D3BA81D82}" presName="descendantText" presStyleLbl="alignAccFollowNode1" presStyleIdx="0" presStyleCnt="5">
        <dgm:presLayoutVars>
          <dgm:bulletEnabled val="1"/>
        </dgm:presLayoutVars>
      </dgm:prSet>
      <dgm:spPr/>
    </dgm:pt>
    <dgm:pt modelId="{7672F1EB-58A1-4424-B32E-BAB950BD6AEC}" type="pres">
      <dgm:prSet presAssocID="{94702491-4DFE-4FF5-833C-D9E203FDCCC7}" presName="sp" presStyleCnt="0"/>
      <dgm:spPr/>
    </dgm:pt>
    <dgm:pt modelId="{5CA7389D-30C0-4D34-BE90-93632B7C5520}" type="pres">
      <dgm:prSet presAssocID="{F58BBE60-240E-451E-A5B9-8CA7B1614A36}" presName="linNode" presStyleCnt="0"/>
      <dgm:spPr/>
    </dgm:pt>
    <dgm:pt modelId="{FC280489-FE29-401F-ACD6-1BF47A79C184}" type="pres">
      <dgm:prSet presAssocID="{F58BBE60-240E-451E-A5B9-8CA7B1614A36}" presName="parentText" presStyleLbl="node1" presStyleIdx="1" presStyleCnt="5">
        <dgm:presLayoutVars>
          <dgm:chMax val="1"/>
          <dgm:bulletEnabled val="1"/>
        </dgm:presLayoutVars>
      </dgm:prSet>
      <dgm:spPr/>
    </dgm:pt>
    <dgm:pt modelId="{912F21B4-D970-4494-813E-4641A1405FCB}" type="pres">
      <dgm:prSet presAssocID="{F58BBE60-240E-451E-A5B9-8CA7B1614A36}" presName="descendantText" presStyleLbl="alignAccFollowNode1" presStyleIdx="1" presStyleCnt="5">
        <dgm:presLayoutVars>
          <dgm:bulletEnabled val="1"/>
        </dgm:presLayoutVars>
      </dgm:prSet>
      <dgm:spPr/>
    </dgm:pt>
    <dgm:pt modelId="{F174433D-566B-4D2A-B623-10CC6CBC80D3}" type="pres">
      <dgm:prSet presAssocID="{0DB69377-D487-4EA1-A14A-D00BEB593D31}" presName="sp" presStyleCnt="0"/>
      <dgm:spPr/>
    </dgm:pt>
    <dgm:pt modelId="{101BCDF3-0796-42CA-B603-8E6F6B263462}" type="pres">
      <dgm:prSet presAssocID="{8CD2CFE1-D126-40F4-8D24-8EE8F3DB99E4}" presName="linNode" presStyleCnt="0"/>
      <dgm:spPr/>
    </dgm:pt>
    <dgm:pt modelId="{F7839F34-33F3-41D5-97E1-DF4FA942ED97}" type="pres">
      <dgm:prSet presAssocID="{8CD2CFE1-D126-40F4-8D24-8EE8F3DB99E4}" presName="parentText" presStyleLbl="node1" presStyleIdx="2" presStyleCnt="5">
        <dgm:presLayoutVars>
          <dgm:chMax val="1"/>
          <dgm:bulletEnabled val="1"/>
        </dgm:presLayoutVars>
      </dgm:prSet>
      <dgm:spPr/>
    </dgm:pt>
    <dgm:pt modelId="{BF5A38FA-02DC-4F57-90A4-05C180D55E07}" type="pres">
      <dgm:prSet presAssocID="{8CD2CFE1-D126-40F4-8D24-8EE8F3DB99E4}" presName="descendantText" presStyleLbl="alignAccFollowNode1" presStyleIdx="2" presStyleCnt="5">
        <dgm:presLayoutVars>
          <dgm:bulletEnabled val="1"/>
        </dgm:presLayoutVars>
      </dgm:prSet>
      <dgm:spPr/>
    </dgm:pt>
    <dgm:pt modelId="{BDEDB48E-F96F-4C4E-A58F-C4A4257171E9}" type="pres">
      <dgm:prSet presAssocID="{B7F1323A-BF21-4C5B-B970-3295BE175967}" presName="sp" presStyleCnt="0"/>
      <dgm:spPr/>
    </dgm:pt>
    <dgm:pt modelId="{5BA17AB5-8C94-4D44-B05E-ED3BE8778CC7}" type="pres">
      <dgm:prSet presAssocID="{2039DFB8-B3CD-4EC6-A20C-3CF4EAEB48FA}" presName="linNode" presStyleCnt="0"/>
      <dgm:spPr/>
    </dgm:pt>
    <dgm:pt modelId="{B9300C0E-9E12-4855-A3F9-8C50E81025C5}" type="pres">
      <dgm:prSet presAssocID="{2039DFB8-B3CD-4EC6-A20C-3CF4EAEB48FA}" presName="parentText" presStyleLbl="node1" presStyleIdx="3" presStyleCnt="5">
        <dgm:presLayoutVars>
          <dgm:chMax val="1"/>
          <dgm:bulletEnabled val="1"/>
        </dgm:presLayoutVars>
      </dgm:prSet>
      <dgm:spPr/>
    </dgm:pt>
    <dgm:pt modelId="{33FDE42C-CEC8-4A5C-AB3A-430BDFAE1F0D}" type="pres">
      <dgm:prSet presAssocID="{2039DFB8-B3CD-4EC6-A20C-3CF4EAEB48FA}" presName="descendantText" presStyleLbl="alignAccFollowNode1" presStyleIdx="3" presStyleCnt="5">
        <dgm:presLayoutVars>
          <dgm:bulletEnabled val="1"/>
        </dgm:presLayoutVars>
      </dgm:prSet>
      <dgm:spPr/>
    </dgm:pt>
    <dgm:pt modelId="{680E03EB-886C-498A-B977-B94BE4BE47CA}" type="pres">
      <dgm:prSet presAssocID="{970606FA-02CE-4793-8743-D65B18D2964E}" presName="sp" presStyleCnt="0"/>
      <dgm:spPr/>
    </dgm:pt>
    <dgm:pt modelId="{97BB487A-BF84-41F2-AAF3-6A8B4971EF14}" type="pres">
      <dgm:prSet presAssocID="{6ED0ADF0-80EC-4CB8-8664-D080477E9032}" presName="linNode" presStyleCnt="0"/>
      <dgm:spPr/>
    </dgm:pt>
    <dgm:pt modelId="{9A3749D4-0B53-43BC-BFCE-272A381F9726}" type="pres">
      <dgm:prSet presAssocID="{6ED0ADF0-80EC-4CB8-8664-D080477E9032}" presName="parentText" presStyleLbl="node1" presStyleIdx="4" presStyleCnt="5">
        <dgm:presLayoutVars>
          <dgm:chMax val="1"/>
          <dgm:bulletEnabled val="1"/>
        </dgm:presLayoutVars>
      </dgm:prSet>
      <dgm:spPr/>
    </dgm:pt>
    <dgm:pt modelId="{D7FB54CB-FF78-4EE0-A27A-FCEE976AF390}" type="pres">
      <dgm:prSet presAssocID="{6ED0ADF0-80EC-4CB8-8664-D080477E9032}" presName="descendantText" presStyleLbl="alignAccFollowNode1" presStyleIdx="4" presStyleCnt="5">
        <dgm:presLayoutVars>
          <dgm:bulletEnabled val="1"/>
        </dgm:presLayoutVars>
      </dgm:prSet>
      <dgm:spPr/>
    </dgm:pt>
  </dgm:ptLst>
  <dgm:cxnLst>
    <dgm:cxn modelId="{982C5E21-B45A-4BA3-8D88-3C011B39A532}" type="presOf" srcId="{E1CF39C6-1D3B-4DBB-8370-6C7497A8FED6}" destId="{BF5A38FA-02DC-4F57-90A4-05C180D55E07}" srcOrd="0" destOrd="0" presId="urn:microsoft.com/office/officeart/2005/8/layout/vList5"/>
    <dgm:cxn modelId="{8B88102E-7022-43AA-9D23-22D1DECBE1F5}" srcId="{F58BBE60-240E-451E-A5B9-8CA7B1614A36}" destId="{C05CD5DE-75C4-4396-8F93-312628DF2E11}" srcOrd="0" destOrd="0" parTransId="{4C801893-ADA1-4691-9037-32611FBCC8A5}" sibTransId="{A3038D48-FE4B-42D4-94AB-A9882EFB623C}"/>
    <dgm:cxn modelId="{0DEAD530-9016-4F29-AA22-D37D0879ABE5}" srcId="{41F5EEB8-0D18-477D-B3ED-574D3BA81D82}" destId="{CE0B1389-9ECB-4A91-8470-D32D6CF9CB3D}" srcOrd="0" destOrd="0" parTransId="{198341B2-EAE8-4170-8222-EE1F77864B8F}" sibTransId="{9FAF57F5-09F9-4532-A7F8-FEEFD5BC3105}"/>
    <dgm:cxn modelId="{5E8F1036-8E11-4246-8B21-84987AF5CD5F}" type="presOf" srcId="{6ED0ADF0-80EC-4CB8-8664-D080477E9032}" destId="{9A3749D4-0B53-43BC-BFCE-272A381F9726}" srcOrd="0" destOrd="0" presId="urn:microsoft.com/office/officeart/2005/8/layout/vList5"/>
    <dgm:cxn modelId="{05CE0B61-417D-47EE-BD69-0585B2A28533}" type="presOf" srcId="{F58BBE60-240E-451E-A5B9-8CA7B1614A36}" destId="{FC280489-FE29-401F-ACD6-1BF47A79C184}" srcOrd="0" destOrd="0" presId="urn:microsoft.com/office/officeart/2005/8/layout/vList5"/>
    <dgm:cxn modelId="{93455A43-500B-45F6-94B4-12AF99E0A9DA}" srcId="{8CD2CFE1-D126-40F4-8D24-8EE8F3DB99E4}" destId="{E1CF39C6-1D3B-4DBB-8370-6C7497A8FED6}" srcOrd="0" destOrd="0" parTransId="{57A58C2B-5490-433D-B76D-5A098DD86CCF}" sibTransId="{8845F831-92E5-49CD-9832-A78657960A02}"/>
    <dgm:cxn modelId="{F2CB0850-C2C0-494C-9EA6-6143EC78F6BC}" type="presOf" srcId="{4383921D-4DCF-4A25-B859-676E3D78EB76}" destId="{33FDE42C-CEC8-4A5C-AB3A-430BDFAE1F0D}" srcOrd="0" destOrd="0" presId="urn:microsoft.com/office/officeart/2005/8/layout/vList5"/>
    <dgm:cxn modelId="{C0F8A270-0CAF-43EB-A31D-506330FF0800}" srcId="{59B2FE48-ABDF-41CA-A96E-5596D05A9B84}" destId="{6ED0ADF0-80EC-4CB8-8664-D080477E9032}" srcOrd="4" destOrd="0" parTransId="{4821D468-EF30-4241-A441-76A0E1CBC814}" sibTransId="{4710B3EA-62E2-44B7-937F-0EFC5C2E7571}"/>
    <dgm:cxn modelId="{19306880-E5BE-4B70-A925-E8332F2BFB0A}" srcId="{6ED0ADF0-80EC-4CB8-8664-D080477E9032}" destId="{AD546DD3-76D8-44C8-8E69-31FD89758310}" srcOrd="0" destOrd="0" parTransId="{9ECADFCC-E081-42E8-A8AC-B0FC2C49AF2B}" sibTransId="{6324D97D-30AE-4FA2-BCA8-60B59A225C64}"/>
    <dgm:cxn modelId="{2C9FF481-3877-44B4-9DC1-140E5257616C}" type="presOf" srcId="{C05CD5DE-75C4-4396-8F93-312628DF2E11}" destId="{912F21B4-D970-4494-813E-4641A1405FCB}" srcOrd="0" destOrd="0" presId="urn:microsoft.com/office/officeart/2005/8/layout/vList5"/>
    <dgm:cxn modelId="{C164D48E-DD6C-4FEA-B380-2721D3F9E974}" type="presOf" srcId="{2039DFB8-B3CD-4EC6-A20C-3CF4EAEB48FA}" destId="{B9300C0E-9E12-4855-A3F9-8C50E81025C5}" srcOrd="0" destOrd="0" presId="urn:microsoft.com/office/officeart/2005/8/layout/vList5"/>
    <dgm:cxn modelId="{05AD27BE-1D80-4068-B1FF-91A7691135CF}" srcId="{59B2FE48-ABDF-41CA-A96E-5596D05A9B84}" destId="{2039DFB8-B3CD-4EC6-A20C-3CF4EAEB48FA}" srcOrd="3" destOrd="0" parTransId="{1136DDF9-2DFA-4DB7-85F7-CCE80E26AB06}" sibTransId="{970606FA-02CE-4793-8743-D65B18D2964E}"/>
    <dgm:cxn modelId="{816B32C6-A689-4236-864D-45AFF78C17DB}" type="presOf" srcId="{AD546DD3-76D8-44C8-8E69-31FD89758310}" destId="{D7FB54CB-FF78-4EE0-A27A-FCEE976AF390}" srcOrd="0" destOrd="0" presId="urn:microsoft.com/office/officeart/2005/8/layout/vList5"/>
    <dgm:cxn modelId="{6B80C1C9-1570-4E5C-A7BC-FF93CF44B974}" srcId="{59B2FE48-ABDF-41CA-A96E-5596D05A9B84}" destId="{F58BBE60-240E-451E-A5B9-8CA7B1614A36}" srcOrd="1" destOrd="0" parTransId="{199F4C85-5684-45A5-992B-5665A561D7D6}" sibTransId="{0DB69377-D487-4EA1-A14A-D00BEB593D31}"/>
    <dgm:cxn modelId="{F1D3D2CD-15F5-41B5-8093-55F6B0A2F567}" srcId="{2039DFB8-B3CD-4EC6-A20C-3CF4EAEB48FA}" destId="{4383921D-4DCF-4A25-B859-676E3D78EB76}" srcOrd="0" destOrd="0" parTransId="{7EF8064B-6596-4592-B962-080EE22520B4}" sibTransId="{17B5BAD0-FC83-4F18-9EE9-B04E70C1035B}"/>
    <dgm:cxn modelId="{C4B5BADB-00E5-48CB-A7AE-7EF43833E533}" srcId="{59B2FE48-ABDF-41CA-A96E-5596D05A9B84}" destId="{41F5EEB8-0D18-477D-B3ED-574D3BA81D82}" srcOrd="0" destOrd="0" parTransId="{8E3436E1-1C96-4900-9A38-A85C99B21411}" sibTransId="{94702491-4DFE-4FF5-833C-D9E203FDCCC7}"/>
    <dgm:cxn modelId="{8A3CE9DE-E695-4196-A07A-84227318629A}" type="presOf" srcId="{8CD2CFE1-D126-40F4-8D24-8EE8F3DB99E4}" destId="{F7839F34-33F3-41D5-97E1-DF4FA942ED97}" srcOrd="0" destOrd="0" presId="urn:microsoft.com/office/officeart/2005/8/layout/vList5"/>
    <dgm:cxn modelId="{9A0C5DE3-9431-4059-B3F7-3E41F01BA23C}" type="presOf" srcId="{41F5EEB8-0D18-477D-B3ED-574D3BA81D82}" destId="{41E9EDD4-115A-48BC-A4D4-3337E141AEDC}" srcOrd="0" destOrd="0" presId="urn:microsoft.com/office/officeart/2005/8/layout/vList5"/>
    <dgm:cxn modelId="{58A053E3-AC5B-4FD2-AEEA-104AD3610573}" type="presOf" srcId="{59B2FE48-ABDF-41CA-A96E-5596D05A9B84}" destId="{39D7FC40-22F7-483A-B270-7C6EB5E4F1DA}" srcOrd="0" destOrd="0" presId="urn:microsoft.com/office/officeart/2005/8/layout/vList5"/>
    <dgm:cxn modelId="{6D9A8AEA-7DCC-4934-8926-6DC0E106230F}" srcId="{59B2FE48-ABDF-41CA-A96E-5596D05A9B84}" destId="{8CD2CFE1-D126-40F4-8D24-8EE8F3DB99E4}" srcOrd="2" destOrd="0" parTransId="{CA98D894-1A56-4D40-BE24-8BD7C89D00C9}" sibTransId="{B7F1323A-BF21-4C5B-B970-3295BE175967}"/>
    <dgm:cxn modelId="{8A0B55F3-5704-46CD-8010-808DAEDE5E71}" type="presOf" srcId="{CE0B1389-9ECB-4A91-8470-D32D6CF9CB3D}" destId="{6DDBDC68-8B08-4FC3-B1A6-616096AF6464}" srcOrd="0" destOrd="0" presId="urn:microsoft.com/office/officeart/2005/8/layout/vList5"/>
    <dgm:cxn modelId="{75123C04-5337-4572-B82F-729494622F81}" type="presParOf" srcId="{39D7FC40-22F7-483A-B270-7C6EB5E4F1DA}" destId="{67B7A292-B317-419B-AFBA-6AFBE661369B}" srcOrd="0" destOrd="0" presId="urn:microsoft.com/office/officeart/2005/8/layout/vList5"/>
    <dgm:cxn modelId="{5CAADCC6-4ECD-4EEF-B1A3-D6822167F62B}" type="presParOf" srcId="{67B7A292-B317-419B-AFBA-6AFBE661369B}" destId="{41E9EDD4-115A-48BC-A4D4-3337E141AEDC}" srcOrd="0" destOrd="0" presId="urn:microsoft.com/office/officeart/2005/8/layout/vList5"/>
    <dgm:cxn modelId="{96770250-0F0A-487B-8F8C-9C0FE9EFA2C3}" type="presParOf" srcId="{67B7A292-B317-419B-AFBA-6AFBE661369B}" destId="{6DDBDC68-8B08-4FC3-B1A6-616096AF6464}" srcOrd="1" destOrd="0" presId="urn:microsoft.com/office/officeart/2005/8/layout/vList5"/>
    <dgm:cxn modelId="{8F33692F-49D2-434C-90A8-12C4FABCE174}" type="presParOf" srcId="{39D7FC40-22F7-483A-B270-7C6EB5E4F1DA}" destId="{7672F1EB-58A1-4424-B32E-BAB950BD6AEC}" srcOrd="1" destOrd="0" presId="urn:microsoft.com/office/officeart/2005/8/layout/vList5"/>
    <dgm:cxn modelId="{638DA45E-7283-4FD8-9497-97CBE8614B06}" type="presParOf" srcId="{39D7FC40-22F7-483A-B270-7C6EB5E4F1DA}" destId="{5CA7389D-30C0-4D34-BE90-93632B7C5520}" srcOrd="2" destOrd="0" presId="urn:microsoft.com/office/officeart/2005/8/layout/vList5"/>
    <dgm:cxn modelId="{C3818AAA-026D-4BDF-9061-A03495C1DC77}" type="presParOf" srcId="{5CA7389D-30C0-4D34-BE90-93632B7C5520}" destId="{FC280489-FE29-401F-ACD6-1BF47A79C184}" srcOrd="0" destOrd="0" presId="urn:microsoft.com/office/officeart/2005/8/layout/vList5"/>
    <dgm:cxn modelId="{65E13B72-5626-4F62-8355-6D1185765925}" type="presParOf" srcId="{5CA7389D-30C0-4D34-BE90-93632B7C5520}" destId="{912F21B4-D970-4494-813E-4641A1405FCB}" srcOrd="1" destOrd="0" presId="urn:microsoft.com/office/officeart/2005/8/layout/vList5"/>
    <dgm:cxn modelId="{FD202998-9C53-4F2C-B0A6-BF0F86E223F2}" type="presParOf" srcId="{39D7FC40-22F7-483A-B270-7C6EB5E4F1DA}" destId="{F174433D-566B-4D2A-B623-10CC6CBC80D3}" srcOrd="3" destOrd="0" presId="urn:microsoft.com/office/officeart/2005/8/layout/vList5"/>
    <dgm:cxn modelId="{82DB62AF-C3C2-4601-80A3-23420C86A804}" type="presParOf" srcId="{39D7FC40-22F7-483A-B270-7C6EB5E4F1DA}" destId="{101BCDF3-0796-42CA-B603-8E6F6B263462}" srcOrd="4" destOrd="0" presId="urn:microsoft.com/office/officeart/2005/8/layout/vList5"/>
    <dgm:cxn modelId="{2B6F51CE-61E0-4165-986C-D1A444D4875D}" type="presParOf" srcId="{101BCDF3-0796-42CA-B603-8E6F6B263462}" destId="{F7839F34-33F3-41D5-97E1-DF4FA942ED97}" srcOrd="0" destOrd="0" presId="urn:microsoft.com/office/officeart/2005/8/layout/vList5"/>
    <dgm:cxn modelId="{44C4EB85-F3D6-4CFE-8941-628955575D30}" type="presParOf" srcId="{101BCDF3-0796-42CA-B603-8E6F6B263462}" destId="{BF5A38FA-02DC-4F57-90A4-05C180D55E07}" srcOrd="1" destOrd="0" presId="urn:microsoft.com/office/officeart/2005/8/layout/vList5"/>
    <dgm:cxn modelId="{1A3198CD-9313-4B32-B41F-3AE93F57E445}" type="presParOf" srcId="{39D7FC40-22F7-483A-B270-7C6EB5E4F1DA}" destId="{BDEDB48E-F96F-4C4E-A58F-C4A4257171E9}" srcOrd="5" destOrd="0" presId="urn:microsoft.com/office/officeart/2005/8/layout/vList5"/>
    <dgm:cxn modelId="{B53AD4F3-CACF-454C-8429-297B8DD96767}" type="presParOf" srcId="{39D7FC40-22F7-483A-B270-7C6EB5E4F1DA}" destId="{5BA17AB5-8C94-4D44-B05E-ED3BE8778CC7}" srcOrd="6" destOrd="0" presId="urn:microsoft.com/office/officeart/2005/8/layout/vList5"/>
    <dgm:cxn modelId="{49075B03-6EE9-4197-B55E-BAED284AF61F}" type="presParOf" srcId="{5BA17AB5-8C94-4D44-B05E-ED3BE8778CC7}" destId="{B9300C0E-9E12-4855-A3F9-8C50E81025C5}" srcOrd="0" destOrd="0" presId="urn:microsoft.com/office/officeart/2005/8/layout/vList5"/>
    <dgm:cxn modelId="{1A07717E-1B71-435C-B99B-5BD8E22FAA35}" type="presParOf" srcId="{5BA17AB5-8C94-4D44-B05E-ED3BE8778CC7}" destId="{33FDE42C-CEC8-4A5C-AB3A-430BDFAE1F0D}" srcOrd="1" destOrd="0" presId="urn:microsoft.com/office/officeart/2005/8/layout/vList5"/>
    <dgm:cxn modelId="{2C5AC5C2-7BD4-4F5F-836B-8B533562B6BB}" type="presParOf" srcId="{39D7FC40-22F7-483A-B270-7C6EB5E4F1DA}" destId="{680E03EB-886C-498A-B977-B94BE4BE47CA}" srcOrd="7" destOrd="0" presId="urn:microsoft.com/office/officeart/2005/8/layout/vList5"/>
    <dgm:cxn modelId="{E9C3F44C-31B6-4240-AC3E-932DB69AB15E}" type="presParOf" srcId="{39D7FC40-22F7-483A-B270-7C6EB5E4F1DA}" destId="{97BB487A-BF84-41F2-AAF3-6A8B4971EF14}" srcOrd="8" destOrd="0" presId="urn:microsoft.com/office/officeart/2005/8/layout/vList5"/>
    <dgm:cxn modelId="{1AC05E81-7E8D-45CB-9B9B-8C32D77BA6D8}" type="presParOf" srcId="{97BB487A-BF84-41F2-AAF3-6A8B4971EF14}" destId="{9A3749D4-0B53-43BC-BFCE-272A381F9726}" srcOrd="0" destOrd="0" presId="urn:microsoft.com/office/officeart/2005/8/layout/vList5"/>
    <dgm:cxn modelId="{C0E65230-4629-4B3C-A81C-BD81CB4C389B}" type="presParOf" srcId="{97BB487A-BF84-41F2-AAF3-6A8B4971EF14}" destId="{D7FB54CB-FF78-4EE0-A27A-FCEE976AF39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290D8F-1849-4DE4-9E60-735A6CACEE31}">
      <dsp:nvSpPr>
        <dsp:cNvPr id="0" name=""/>
        <dsp:cNvSpPr/>
      </dsp:nvSpPr>
      <dsp:spPr>
        <a:xfrm>
          <a:off x="295547" y="65468"/>
          <a:ext cx="913570" cy="9135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777F8D-3E92-4013-9212-A4D6FDCB023A}">
      <dsp:nvSpPr>
        <dsp:cNvPr id="0" name=""/>
        <dsp:cNvSpPr/>
      </dsp:nvSpPr>
      <dsp:spPr>
        <a:xfrm>
          <a:off x="490243" y="260164"/>
          <a:ext cx="524179" cy="52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4ED4A2-54FC-4CF6-8828-C56C10830555}">
      <dsp:nvSpPr>
        <dsp:cNvPr id="0" name=""/>
        <dsp:cNvSpPr/>
      </dsp:nvSpPr>
      <dsp:spPr>
        <a:xfrm>
          <a:off x="3504" y="1263593"/>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baseline="0"/>
            <a:t>Request for Proposal Release </a:t>
          </a:r>
          <a:r>
            <a:rPr lang="en-US" sz="1100" b="1" kern="1200">
              <a:latin typeface="Aptos Display" panose="02110004020202020204"/>
            </a:rPr>
            <a:t>September 4, 2026</a:t>
          </a:r>
          <a:endParaRPr lang="en-US" sz="1100" kern="1200"/>
        </a:p>
      </dsp:txBody>
      <dsp:txXfrm>
        <a:off x="3504" y="1263593"/>
        <a:ext cx="1497656" cy="599062"/>
      </dsp:txXfrm>
    </dsp:sp>
    <dsp:sp modelId="{53DDD638-4E3E-494B-A3F1-9B09C2258F3C}">
      <dsp:nvSpPr>
        <dsp:cNvPr id="0" name=""/>
        <dsp:cNvSpPr/>
      </dsp:nvSpPr>
      <dsp:spPr>
        <a:xfrm>
          <a:off x="2055293" y="65468"/>
          <a:ext cx="913570" cy="9135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87A2F8-F31D-43CF-A8ED-AB6502615977}">
      <dsp:nvSpPr>
        <dsp:cNvPr id="0" name=""/>
        <dsp:cNvSpPr/>
      </dsp:nvSpPr>
      <dsp:spPr>
        <a:xfrm>
          <a:off x="2249989" y="260164"/>
          <a:ext cx="524179" cy="52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B895E3-6756-4C7A-9AA8-8E610F586972}">
      <dsp:nvSpPr>
        <dsp:cNvPr id="0" name=""/>
        <dsp:cNvSpPr/>
      </dsp:nvSpPr>
      <dsp:spPr>
        <a:xfrm>
          <a:off x="1763250" y="1263593"/>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baseline="0"/>
            <a:t>RFP Questions Due</a:t>
          </a:r>
          <a:r>
            <a:rPr lang="en-US" sz="1100" b="1" i="0" kern="1200" baseline="0">
              <a:latin typeface="Aptos Display" panose="02110004020202020204"/>
            </a:rPr>
            <a:t> September</a:t>
          </a:r>
          <a:r>
            <a:rPr lang="en-US" sz="1100" b="1" i="0" kern="1200" baseline="0"/>
            <a:t> 10, </a:t>
          </a:r>
          <a:r>
            <a:rPr lang="en-US" sz="1100" b="1" i="0" kern="1200" baseline="0">
              <a:latin typeface="Aptos Display" panose="02110004020202020204"/>
            </a:rPr>
            <a:t>2026</a:t>
          </a:r>
          <a:r>
            <a:rPr lang="en-US" sz="1100" b="1" i="0" kern="1200" baseline="0"/>
            <a:t>, by 12:00 PM</a:t>
          </a:r>
          <a:endParaRPr lang="en-US" sz="1100" kern="1200"/>
        </a:p>
      </dsp:txBody>
      <dsp:txXfrm>
        <a:off x="1763250" y="1263593"/>
        <a:ext cx="1497656" cy="599062"/>
      </dsp:txXfrm>
    </dsp:sp>
    <dsp:sp modelId="{AEAAA01D-BFB6-4A81-8373-4BE82F393A5F}">
      <dsp:nvSpPr>
        <dsp:cNvPr id="0" name=""/>
        <dsp:cNvSpPr/>
      </dsp:nvSpPr>
      <dsp:spPr>
        <a:xfrm>
          <a:off x="3815039" y="65468"/>
          <a:ext cx="913570" cy="9135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BDF088-C451-4258-AE09-704EA8F3ED22}">
      <dsp:nvSpPr>
        <dsp:cNvPr id="0" name=""/>
        <dsp:cNvSpPr/>
      </dsp:nvSpPr>
      <dsp:spPr>
        <a:xfrm>
          <a:off x="4009735" y="260164"/>
          <a:ext cx="524179" cy="52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E38566-7C26-4450-9914-2826296F0577}">
      <dsp:nvSpPr>
        <dsp:cNvPr id="0" name=""/>
        <dsp:cNvSpPr/>
      </dsp:nvSpPr>
      <dsp:spPr>
        <a:xfrm>
          <a:off x="3522996" y="1263593"/>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baseline="0"/>
            <a:t>Responses to Questions </a:t>
          </a:r>
          <a:r>
            <a:rPr lang="en-US" sz="1100" b="1" i="0" kern="1200" baseline="0">
              <a:latin typeface="Aptos Display" panose="02110004020202020204"/>
            </a:rPr>
            <a:t>September 24</a:t>
          </a:r>
          <a:r>
            <a:rPr lang="en-US" sz="1100" b="1" i="0" kern="1200" baseline="0"/>
            <a:t>, </a:t>
          </a:r>
          <a:r>
            <a:rPr lang="en-US" sz="1100" b="1" i="0" kern="1200" baseline="0">
              <a:latin typeface="Aptos Display" panose="02110004020202020204"/>
            </a:rPr>
            <a:t>2026</a:t>
          </a:r>
          <a:endParaRPr lang="en-US" sz="1100" kern="1200"/>
        </a:p>
      </dsp:txBody>
      <dsp:txXfrm>
        <a:off x="3522996" y="1263593"/>
        <a:ext cx="1497656" cy="599062"/>
      </dsp:txXfrm>
    </dsp:sp>
    <dsp:sp modelId="{E4CE7C1A-87C7-4213-B321-5F7389FA7EE4}">
      <dsp:nvSpPr>
        <dsp:cNvPr id="0" name=""/>
        <dsp:cNvSpPr/>
      </dsp:nvSpPr>
      <dsp:spPr>
        <a:xfrm>
          <a:off x="5574785" y="65468"/>
          <a:ext cx="913570" cy="9135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406B64-EB1F-4B53-AC39-9326AC545C62}">
      <dsp:nvSpPr>
        <dsp:cNvPr id="0" name=""/>
        <dsp:cNvSpPr/>
      </dsp:nvSpPr>
      <dsp:spPr>
        <a:xfrm>
          <a:off x="5769481" y="260164"/>
          <a:ext cx="524179" cy="52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7C4F3C-FC1F-46E1-B318-32A14A294F09}">
      <dsp:nvSpPr>
        <dsp:cNvPr id="0" name=""/>
        <dsp:cNvSpPr/>
      </dsp:nvSpPr>
      <dsp:spPr>
        <a:xfrm>
          <a:off x="5282743" y="1263593"/>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baseline="0" dirty="0"/>
            <a:t>Proposers’ Conference </a:t>
          </a:r>
          <a:r>
            <a:rPr lang="en-US" sz="1100" b="1" i="0" kern="1200" baseline="0" dirty="0">
              <a:latin typeface="Aptos Display" panose="02110004020202020204"/>
            </a:rPr>
            <a:t>October 16</a:t>
          </a:r>
          <a:r>
            <a:rPr lang="en-US" sz="1100" b="1" i="0" kern="1200" baseline="0" dirty="0"/>
            <a:t>, </a:t>
          </a:r>
          <a:r>
            <a:rPr lang="en-US" sz="1100" b="1" i="0" kern="1200" baseline="0" dirty="0">
              <a:latin typeface="Aptos Display" panose="02110004020202020204"/>
            </a:rPr>
            <a:t>2026, </a:t>
          </a:r>
          <a:br>
            <a:rPr lang="en-US" sz="1100" b="1" i="0" kern="1200" baseline="0" dirty="0">
              <a:latin typeface="Aptos Display" panose="02110004020202020204"/>
            </a:rPr>
          </a:br>
          <a:r>
            <a:rPr lang="en-US" sz="1100" b="1" i="0" kern="1200" baseline="0" dirty="0"/>
            <a:t>10 AM – </a:t>
          </a:r>
          <a:r>
            <a:rPr lang="en-US" sz="1100" b="1" i="0" kern="1200" baseline="0" dirty="0">
              <a:latin typeface="Aptos Display" panose="02110004020202020204"/>
            </a:rPr>
            <a:t>12 AM</a:t>
          </a:r>
          <a:endParaRPr lang="en-US" sz="1100" kern="1200" dirty="0"/>
        </a:p>
      </dsp:txBody>
      <dsp:txXfrm>
        <a:off x="5282743" y="1263593"/>
        <a:ext cx="1497656" cy="599062"/>
      </dsp:txXfrm>
    </dsp:sp>
    <dsp:sp modelId="{43B8239C-E0A8-4079-A344-7440AC995905}">
      <dsp:nvSpPr>
        <dsp:cNvPr id="0" name=""/>
        <dsp:cNvSpPr/>
      </dsp:nvSpPr>
      <dsp:spPr>
        <a:xfrm>
          <a:off x="1175420" y="2238139"/>
          <a:ext cx="913570" cy="9135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967FBD-D033-4B79-82FF-866B96629A50}">
      <dsp:nvSpPr>
        <dsp:cNvPr id="0" name=""/>
        <dsp:cNvSpPr/>
      </dsp:nvSpPr>
      <dsp:spPr>
        <a:xfrm>
          <a:off x="1370116" y="2432835"/>
          <a:ext cx="524179" cy="52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3C2E40-9A5A-4228-A581-D09A650487D4}">
      <dsp:nvSpPr>
        <dsp:cNvPr id="0" name=""/>
        <dsp:cNvSpPr/>
      </dsp:nvSpPr>
      <dsp:spPr>
        <a:xfrm>
          <a:off x="883377" y="3438403"/>
          <a:ext cx="1497656" cy="594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baseline="0" dirty="0"/>
            <a:t>Proposal Due </a:t>
          </a:r>
          <a:r>
            <a:rPr lang="en-US" sz="1100" b="1" i="0" kern="1200" baseline="0" dirty="0">
              <a:latin typeface="Aptos Display" panose="02110004020202020204"/>
            </a:rPr>
            <a:t>October 29</a:t>
          </a:r>
          <a:r>
            <a:rPr lang="en-US" sz="1100" b="1" i="0" kern="1200" baseline="0" dirty="0"/>
            <a:t>,</a:t>
          </a:r>
          <a:r>
            <a:rPr lang="en-US" sz="1100" b="1" i="0" kern="1200" baseline="0" dirty="0">
              <a:latin typeface="Aptos Display" panose="02110004020202020204"/>
            </a:rPr>
            <a:t> 2026, by</a:t>
          </a:r>
          <a:r>
            <a:rPr lang="en-US" sz="1100" b="1" i="0" kern="1200" baseline="0" dirty="0"/>
            <a:t> 12:00 PM</a:t>
          </a:r>
          <a:endParaRPr lang="en-US" sz="1100" kern="1200" dirty="0"/>
        </a:p>
      </dsp:txBody>
      <dsp:txXfrm>
        <a:off x="883377" y="3438403"/>
        <a:ext cx="1497656" cy="594785"/>
      </dsp:txXfrm>
    </dsp:sp>
    <dsp:sp modelId="{0B7497B2-2418-49D5-8B54-89D71D5B0AD1}">
      <dsp:nvSpPr>
        <dsp:cNvPr id="0" name=""/>
        <dsp:cNvSpPr/>
      </dsp:nvSpPr>
      <dsp:spPr>
        <a:xfrm>
          <a:off x="2935166" y="2237070"/>
          <a:ext cx="913570" cy="9135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3E0835-0E84-437B-8669-B90FDFC15405}">
      <dsp:nvSpPr>
        <dsp:cNvPr id="0" name=""/>
        <dsp:cNvSpPr/>
      </dsp:nvSpPr>
      <dsp:spPr>
        <a:xfrm>
          <a:off x="3129862" y="2431765"/>
          <a:ext cx="524179" cy="52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78E572-A286-4E50-896E-7FEC14FD0162}">
      <dsp:nvSpPr>
        <dsp:cNvPr id="0" name=""/>
        <dsp:cNvSpPr/>
      </dsp:nvSpPr>
      <dsp:spPr>
        <a:xfrm>
          <a:off x="2643123" y="3435195"/>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defRPr cap="all"/>
          </a:pPr>
          <a:r>
            <a:rPr lang="en-US" sz="1100" b="1" i="0" kern="1200" baseline="0" dirty="0"/>
            <a:t>Notice of Intent to Award Week of </a:t>
          </a:r>
          <a:r>
            <a:rPr lang="en-US" sz="1100" b="1" kern="1200" dirty="0">
              <a:latin typeface="Aptos Display" panose="02110004020202020204"/>
            </a:rPr>
            <a:t>November 16, 2026</a:t>
          </a:r>
          <a:endParaRPr lang="en-US" sz="1100" b="0" i="0" kern="1200" baseline="0" dirty="0">
            <a:latin typeface="Aptos Display" panose="02110004020202020204"/>
          </a:endParaRPr>
        </a:p>
      </dsp:txBody>
      <dsp:txXfrm>
        <a:off x="2643123" y="3435195"/>
        <a:ext cx="1497656" cy="599062"/>
      </dsp:txXfrm>
    </dsp:sp>
    <dsp:sp modelId="{8E56938D-F04B-4683-BBD4-AD972FE4FD30}">
      <dsp:nvSpPr>
        <dsp:cNvPr id="0" name=""/>
        <dsp:cNvSpPr/>
      </dsp:nvSpPr>
      <dsp:spPr>
        <a:xfrm>
          <a:off x="4694912" y="2237070"/>
          <a:ext cx="913570" cy="9135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C5DD75-3D73-4569-A281-F7C579610107}">
      <dsp:nvSpPr>
        <dsp:cNvPr id="0" name=""/>
        <dsp:cNvSpPr/>
      </dsp:nvSpPr>
      <dsp:spPr>
        <a:xfrm>
          <a:off x="4889608" y="2431765"/>
          <a:ext cx="524179" cy="52417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516FE1-09B3-4692-9A39-810249061EAF}">
      <dsp:nvSpPr>
        <dsp:cNvPr id="0" name=""/>
        <dsp:cNvSpPr/>
      </dsp:nvSpPr>
      <dsp:spPr>
        <a:xfrm>
          <a:off x="4402869" y="3435195"/>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defRPr cap="all"/>
          </a:pPr>
          <a:r>
            <a:rPr lang="en-US" sz="1100" b="1" i="0" kern="1200" baseline="0" dirty="0"/>
            <a:t>Anticipated Contract Term:</a:t>
          </a:r>
          <a:r>
            <a:rPr lang="en-US" sz="1100" b="1" i="0" kern="1200" baseline="0" dirty="0">
              <a:latin typeface="Aptos Display" panose="02110004020202020204"/>
            </a:rPr>
            <a:t> JANUARY 1, 2027</a:t>
          </a:r>
          <a:r>
            <a:rPr lang="en-US" sz="1100" b="1" i="0" kern="1200" baseline="0" dirty="0"/>
            <a:t> </a:t>
          </a:r>
          <a:r>
            <a:rPr lang="en-US" sz="1100" b="1" i="0" kern="1200" baseline="0" dirty="0">
              <a:latin typeface="Aptos Display" panose="02110004020202020204"/>
            </a:rPr>
            <a:t>through</a:t>
          </a:r>
          <a:r>
            <a:rPr lang="en-US" sz="1100" b="1" i="0" kern="1200" baseline="0" dirty="0"/>
            <a:t> </a:t>
          </a:r>
          <a:r>
            <a:rPr lang="en-US" sz="1100" b="1" kern="1200" dirty="0">
              <a:latin typeface="Aptos Display" panose="02110004020202020204"/>
            </a:rPr>
            <a:t>June 30, 2029</a:t>
          </a:r>
          <a:endParaRPr lang="en-US" sz="1100" kern="1200" dirty="0"/>
        </a:p>
      </dsp:txBody>
      <dsp:txXfrm>
        <a:off x="4402869" y="3435195"/>
        <a:ext cx="1497656" cy="5990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6AC491-93C5-4FE2-A888-6725E59AEB64}">
      <dsp:nvSpPr>
        <dsp:cNvPr id="0" name=""/>
        <dsp:cNvSpPr/>
      </dsp:nvSpPr>
      <dsp:spPr>
        <a:xfrm>
          <a:off x="5527" y="100307"/>
          <a:ext cx="1097489" cy="10554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98A2FC-F28E-4D30-9898-E88494B76D96}">
      <dsp:nvSpPr>
        <dsp:cNvPr id="0" name=""/>
        <dsp:cNvSpPr/>
      </dsp:nvSpPr>
      <dsp:spPr>
        <a:xfrm>
          <a:off x="5527" y="1372238"/>
          <a:ext cx="3135684" cy="452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b="1"/>
          </a:pPr>
          <a:r>
            <a:rPr lang="en-US" sz="1600" b="0" i="0" kern="1200"/>
            <a:t>Mandatory Insurance Documents</a:t>
          </a:r>
          <a:endParaRPr lang="en-US" sz="1600" kern="1200"/>
        </a:p>
      </dsp:txBody>
      <dsp:txXfrm>
        <a:off x="5527" y="1372238"/>
        <a:ext cx="3135684" cy="452329"/>
      </dsp:txXfrm>
    </dsp:sp>
    <dsp:sp modelId="{3EC071CD-49AB-4639-86EE-B194E518A8E6}">
      <dsp:nvSpPr>
        <dsp:cNvPr id="0" name=""/>
        <dsp:cNvSpPr/>
      </dsp:nvSpPr>
      <dsp:spPr>
        <a:xfrm>
          <a:off x="5527" y="1925263"/>
          <a:ext cx="3135684" cy="3209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100000"/>
            </a:lnSpc>
            <a:spcBef>
              <a:spcPct val="0"/>
            </a:spcBef>
            <a:spcAft>
              <a:spcPct val="35000"/>
            </a:spcAft>
            <a:buNone/>
          </a:pPr>
          <a:r>
            <a:rPr lang="en-US" sz="1200" b="0" i="0" kern="1200"/>
            <a:t>Certificate of Liability Insurance with coverage of at least $1,000,000.00.</a:t>
          </a:r>
          <a:endParaRPr lang="en-US" sz="1200" kern="1200"/>
        </a:p>
        <a:p>
          <a:pPr marL="0" lvl="0" indent="0" algn="l" defTabSz="533400">
            <a:lnSpc>
              <a:spcPct val="100000"/>
            </a:lnSpc>
            <a:spcBef>
              <a:spcPct val="0"/>
            </a:spcBef>
            <a:spcAft>
              <a:spcPct val="35000"/>
            </a:spcAft>
            <a:buNone/>
          </a:pPr>
          <a:r>
            <a:rPr lang="en-US" sz="1200" b="0" i="0" kern="1200"/>
            <a:t>Workers’ Compensation Liability Insurance evidence.</a:t>
          </a:r>
          <a:endParaRPr lang="en-US" sz="1200" kern="1200"/>
        </a:p>
        <a:p>
          <a:pPr marL="0" lvl="0" indent="0" algn="l" defTabSz="533400">
            <a:lnSpc>
              <a:spcPct val="100000"/>
            </a:lnSpc>
            <a:spcBef>
              <a:spcPct val="0"/>
            </a:spcBef>
            <a:spcAft>
              <a:spcPct val="35000"/>
            </a:spcAft>
            <a:buNone/>
          </a:pPr>
          <a:r>
            <a:rPr lang="en-US" sz="1200" b="0" i="0" kern="1200"/>
            <a:t>Automobile Liability Insurance proof, including coverage for non-owned vehicles, with a minimum of $1,000,000.00 per occurrence for individuals performing services under this contract.</a:t>
          </a:r>
          <a:endParaRPr lang="en-US" sz="1200" kern="1200"/>
        </a:p>
        <a:p>
          <a:pPr marL="0" lvl="0" indent="0" algn="l" defTabSz="533400">
            <a:lnSpc>
              <a:spcPct val="100000"/>
            </a:lnSpc>
            <a:spcBef>
              <a:spcPct val="0"/>
            </a:spcBef>
            <a:spcAft>
              <a:spcPct val="35000"/>
            </a:spcAft>
            <a:buNone/>
          </a:pPr>
          <a:r>
            <a:rPr lang="en-US" sz="1200" b="0" i="0" kern="1200"/>
            <a:t>Professional Liability Insurance proof.</a:t>
          </a:r>
          <a:endParaRPr lang="en-US" sz="1200" kern="1200"/>
        </a:p>
      </dsp:txBody>
      <dsp:txXfrm>
        <a:off x="5527" y="1925263"/>
        <a:ext cx="3135684" cy="3209832"/>
      </dsp:txXfrm>
    </dsp:sp>
    <dsp:sp modelId="{D9B738A1-E695-47C0-90D4-C9A1AAA44AEE}">
      <dsp:nvSpPr>
        <dsp:cNvPr id="0" name=""/>
        <dsp:cNvSpPr/>
      </dsp:nvSpPr>
      <dsp:spPr>
        <a:xfrm>
          <a:off x="3689957" y="100307"/>
          <a:ext cx="1097489" cy="10554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A79F8F-BA5C-4469-8BF2-AC57665800A6}">
      <dsp:nvSpPr>
        <dsp:cNvPr id="0" name=""/>
        <dsp:cNvSpPr/>
      </dsp:nvSpPr>
      <dsp:spPr>
        <a:xfrm>
          <a:off x="3689957" y="1372238"/>
          <a:ext cx="3135684" cy="452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b="1"/>
          </a:pPr>
          <a:r>
            <a:rPr lang="en-US" sz="1600" b="0" i="0" kern="1200"/>
            <a:t>Compliance and Exceptions</a:t>
          </a:r>
          <a:endParaRPr lang="en-US" sz="1600" kern="1200"/>
        </a:p>
      </dsp:txBody>
      <dsp:txXfrm>
        <a:off x="3689957" y="1372238"/>
        <a:ext cx="3135684" cy="452329"/>
      </dsp:txXfrm>
    </dsp:sp>
    <dsp:sp modelId="{5D86B152-A191-4153-8C2E-37EC85B500DD}">
      <dsp:nvSpPr>
        <dsp:cNvPr id="0" name=""/>
        <dsp:cNvSpPr/>
      </dsp:nvSpPr>
      <dsp:spPr>
        <a:xfrm>
          <a:off x="3689957" y="1925263"/>
          <a:ext cx="3135684" cy="3209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100000"/>
            </a:lnSpc>
            <a:spcBef>
              <a:spcPct val="0"/>
            </a:spcBef>
            <a:spcAft>
              <a:spcPct val="35000"/>
            </a:spcAft>
            <a:buNone/>
          </a:pPr>
          <a:r>
            <a:rPr lang="en-US" sz="1200" b="0" i="0" kern="1200"/>
            <a:t>Proposers unable to furnish any of the required insurance certificates or proofs at the time of proposal submission must provide a comprehensive written rationale for such non-compliance.</a:t>
          </a:r>
          <a:endParaRPr lang="en-US" sz="1200" kern="1200"/>
        </a:p>
        <a:p>
          <a:pPr marL="0" lvl="0" indent="0" algn="l" defTabSz="533400">
            <a:lnSpc>
              <a:spcPct val="100000"/>
            </a:lnSpc>
            <a:spcBef>
              <a:spcPct val="0"/>
            </a:spcBef>
            <a:spcAft>
              <a:spcPct val="35000"/>
            </a:spcAft>
            <a:buNone/>
          </a:pPr>
          <a:r>
            <a:rPr lang="en-US" sz="1200" b="0" i="0" kern="1200"/>
            <a:t>Covered California reserves the right to consider accepting proposals lacking the specified insurance documents, contingent upon the proposer’s valid explanation for the omission and a commitment to furnish the requisite certificates prior to the finalization of the contract.</a:t>
          </a:r>
          <a:endParaRPr lang="en-US" sz="1200" kern="1200"/>
        </a:p>
        <a:p>
          <a:pPr marL="0" lvl="0" indent="0" algn="l" defTabSz="533400">
            <a:lnSpc>
              <a:spcPct val="100000"/>
            </a:lnSpc>
            <a:spcBef>
              <a:spcPct val="0"/>
            </a:spcBef>
            <a:spcAft>
              <a:spcPct val="35000"/>
            </a:spcAft>
            <a:buNone/>
          </a:pPr>
          <a:r>
            <a:rPr lang="en-US" sz="1200" b="0" i="0" kern="1200"/>
            <a:t>A contract will not be executed without the acquisition of the essential insurance certificates. Failure to provide the necessary documents before contract execution will lead to the contract being awarded to the next highest-scored proposer.</a:t>
          </a:r>
          <a:endParaRPr lang="en-US" sz="1200" kern="1200"/>
        </a:p>
      </dsp:txBody>
      <dsp:txXfrm>
        <a:off x="3689957" y="1925263"/>
        <a:ext cx="3135684" cy="3209832"/>
      </dsp:txXfrm>
    </dsp:sp>
    <dsp:sp modelId="{97694F52-8FC1-44D2-95F3-7DA1F969ED3D}">
      <dsp:nvSpPr>
        <dsp:cNvPr id="0" name=""/>
        <dsp:cNvSpPr/>
      </dsp:nvSpPr>
      <dsp:spPr>
        <a:xfrm>
          <a:off x="7374387" y="100307"/>
          <a:ext cx="1097489" cy="10554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62E3E1-7D70-4E8A-94D4-A06CAE4BDAC7}">
      <dsp:nvSpPr>
        <dsp:cNvPr id="0" name=""/>
        <dsp:cNvSpPr/>
      </dsp:nvSpPr>
      <dsp:spPr>
        <a:xfrm>
          <a:off x="7374387" y="1372238"/>
          <a:ext cx="3135684" cy="452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defRPr b="1"/>
          </a:pPr>
          <a:r>
            <a:rPr lang="en-US" sz="1600" b="0" i="0" kern="1200"/>
            <a:t>Corporate Proposer Requirements</a:t>
          </a:r>
          <a:endParaRPr lang="en-US" sz="1600" kern="1200"/>
        </a:p>
      </dsp:txBody>
      <dsp:txXfrm>
        <a:off x="7374387" y="1372238"/>
        <a:ext cx="3135684" cy="452329"/>
      </dsp:txXfrm>
    </dsp:sp>
    <dsp:sp modelId="{0EB9D811-2E7F-4F92-ADDD-931B5A13E191}">
      <dsp:nvSpPr>
        <dsp:cNvPr id="0" name=""/>
        <dsp:cNvSpPr/>
      </dsp:nvSpPr>
      <dsp:spPr>
        <a:xfrm>
          <a:off x="7374387" y="1925263"/>
          <a:ext cx="3135684" cy="3209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100000"/>
            </a:lnSpc>
            <a:spcBef>
              <a:spcPct val="0"/>
            </a:spcBef>
            <a:spcAft>
              <a:spcPct val="35000"/>
            </a:spcAft>
            <a:buNone/>
          </a:pPr>
          <a:r>
            <a:rPr lang="en-US" sz="1200" b="0" i="0" kern="1200"/>
            <a:t>Incorporated proposer organizations must demonstrate their Active status with the California Secretary of State (SOS) by providing either: a. A current Certificate of Status issued by the SOS. b. A copy of the proposer’s Entity Detail page from the SOS’s Business Search website.</a:t>
          </a:r>
          <a:endParaRPr lang="en-US" sz="1200" kern="1200"/>
        </a:p>
      </dsp:txBody>
      <dsp:txXfrm>
        <a:off x="7374387" y="1925263"/>
        <a:ext cx="3135684" cy="32098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F9BEBA-7F41-4924-8BAD-84370520E1C6}">
      <dsp:nvSpPr>
        <dsp:cNvPr id="0" name=""/>
        <dsp:cNvSpPr/>
      </dsp:nvSpPr>
      <dsp:spPr>
        <a:xfrm>
          <a:off x="694967" y="209693"/>
          <a:ext cx="1955812" cy="1955812"/>
        </a:xfrm>
        <a:prstGeom prst="ellipse">
          <a:avLst/>
        </a:prstGeom>
        <a:solidFill>
          <a:schemeClr val="accent1">
            <a:lumMod val="60000"/>
            <a:lumOff val="40000"/>
          </a:schemeClr>
        </a:solidFill>
        <a:ln>
          <a:solidFill>
            <a:srgbClr val="00B0F0"/>
          </a:solidFill>
        </a:ln>
        <a:effectLst/>
      </dsp:spPr>
      <dsp:style>
        <a:lnRef idx="0">
          <a:scrgbClr r="0" g="0" b="0"/>
        </a:lnRef>
        <a:fillRef idx="1">
          <a:scrgbClr r="0" g="0" b="0"/>
        </a:fillRef>
        <a:effectRef idx="0">
          <a:scrgbClr r="0" g="0" b="0"/>
        </a:effectRef>
        <a:fontRef idx="minor"/>
      </dsp:style>
    </dsp:sp>
    <dsp:sp modelId="{3F9A85C4-C68D-41D1-B6B5-225ACE820FEB}">
      <dsp:nvSpPr>
        <dsp:cNvPr id="0" name=""/>
        <dsp:cNvSpPr/>
      </dsp:nvSpPr>
      <dsp:spPr>
        <a:xfrm>
          <a:off x="1111780" y="626506"/>
          <a:ext cx="1122187" cy="11221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4D6A58-803D-41DC-B974-CCC016C6BFB1}">
      <dsp:nvSpPr>
        <dsp:cNvPr id="0" name=""/>
        <dsp:cNvSpPr/>
      </dsp:nvSpPr>
      <dsp:spPr>
        <a:xfrm>
          <a:off x="69749" y="2774693"/>
          <a:ext cx="3206250" cy="19570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Using the Model Contract Exhibit A – Scope of Work and Exhibit A, Attachment 1 – Work Authorization provided, include a revised Exhibit A – Scope of Work with suggested tracked changes in Microsoft® Word®.</a:t>
          </a:r>
        </a:p>
      </dsp:txBody>
      <dsp:txXfrm>
        <a:off x="69749" y="2774693"/>
        <a:ext cx="3206250" cy="1957066"/>
      </dsp:txXfrm>
    </dsp:sp>
    <dsp:sp modelId="{25CAB395-BDF2-4799-9325-5BE94ABC65A7}">
      <dsp:nvSpPr>
        <dsp:cNvPr id="0" name=""/>
        <dsp:cNvSpPr/>
      </dsp:nvSpPr>
      <dsp:spPr>
        <a:xfrm>
          <a:off x="4462311" y="209693"/>
          <a:ext cx="1955812" cy="1955812"/>
        </a:xfrm>
        <a:prstGeom prst="ellipse">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dsp:style>
    </dsp:sp>
    <dsp:sp modelId="{62C0735B-7C4E-447D-AD9F-8C1252133700}">
      <dsp:nvSpPr>
        <dsp:cNvPr id="0" name=""/>
        <dsp:cNvSpPr/>
      </dsp:nvSpPr>
      <dsp:spPr>
        <a:xfrm>
          <a:off x="4879124" y="626506"/>
          <a:ext cx="1122187" cy="11221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CAC596-6791-4CA9-8D72-8078B18E5CEB}">
      <dsp:nvSpPr>
        <dsp:cNvPr id="0" name=""/>
        <dsp:cNvSpPr/>
      </dsp:nvSpPr>
      <dsp:spPr>
        <a:xfrm>
          <a:off x="3837093" y="2774693"/>
          <a:ext cx="3206250" cy="19570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Using the Model Contract Exhibit B – Budget Detail and Payment Provisions and Exhibit B, Attachment 1 – Cost Worksheet provided, include a revised Exhibit B – Budget Detail and Payment Provisions with suggested tracked changes in Microsoft® Word®.</a:t>
          </a:r>
        </a:p>
      </dsp:txBody>
      <dsp:txXfrm>
        <a:off x="3837093" y="2774693"/>
        <a:ext cx="3206250" cy="1957066"/>
      </dsp:txXfrm>
    </dsp:sp>
    <dsp:sp modelId="{C2436667-8E24-4279-8E39-0AC1E3CF6B74}">
      <dsp:nvSpPr>
        <dsp:cNvPr id="0" name=""/>
        <dsp:cNvSpPr/>
      </dsp:nvSpPr>
      <dsp:spPr>
        <a:xfrm>
          <a:off x="8229655" y="209693"/>
          <a:ext cx="1955812" cy="1955812"/>
        </a:xfrm>
        <a:prstGeom prst="ellipse">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dsp:style>
    </dsp:sp>
    <dsp:sp modelId="{12B90FA6-2271-438A-BC01-3016DD5DC0D0}">
      <dsp:nvSpPr>
        <dsp:cNvPr id="0" name=""/>
        <dsp:cNvSpPr/>
      </dsp:nvSpPr>
      <dsp:spPr>
        <a:xfrm>
          <a:off x="8646468" y="626506"/>
          <a:ext cx="1122187" cy="11221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822E15-8311-42B2-A010-A011058E8A47}">
      <dsp:nvSpPr>
        <dsp:cNvPr id="0" name=""/>
        <dsp:cNvSpPr/>
      </dsp:nvSpPr>
      <dsp:spPr>
        <a:xfrm>
          <a:off x="7604436" y="2774693"/>
          <a:ext cx="3206250" cy="19570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Using the Model Contract Exhibit C – General Terms and Conditions provided, include a revised Exhibit C – General Terms and Conditions with suggested tracked changes in Microsoft® Word</a:t>
          </a:r>
          <a:r>
            <a:rPr lang="en-US" sz="1100" kern="1200"/>
            <a:t>®.</a:t>
          </a:r>
        </a:p>
      </dsp:txBody>
      <dsp:txXfrm>
        <a:off x="7604436" y="2774693"/>
        <a:ext cx="3206250" cy="19570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CE3C0E-9010-43D7-AF03-EF1F86D1AA68}">
      <dsp:nvSpPr>
        <dsp:cNvPr id="0" name=""/>
        <dsp:cNvSpPr/>
      </dsp:nvSpPr>
      <dsp:spPr>
        <a:xfrm rot="16200000">
          <a:off x="-630051" y="631254"/>
          <a:ext cx="2965847" cy="1703337"/>
        </a:xfrm>
        <a:prstGeom prst="flowChartManualOperation">
          <a:avLst/>
        </a:prstGeom>
        <a:solidFill>
          <a:schemeClr val="accent4">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US" sz="1600" kern="1200"/>
            <a:t>Understanding and Approach </a:t>
          </a:r>
        </a:p>
        <a:p>
          <a:pPr marL="0" lvl="0" indent="0" algn="ctr" defTabSz="711200">
            <a:lnSpc>
              <a:spcPct val="90000"/>
            </a:lnSpc>
            <a:spcBef>
              <a:spcPct val="0"/>
            </a:spcBef>
            <a:spcAft>
              <a:spcPct val="35000"/>
            </a:spcAft>
            <a:buNone/>
          </a:pPr>
          <a:r>
            <a:rPr lang="en-US" sz="1200" kern="1200"/>
            <a:t>(no more than 5 pages)</a:t>
          </a:r>
          <a:endParaRPr lang="en-US" sz="1600" kern="1200"/>
        </a:p>
      </dsp:txBody>
      <dsp:txXfrm rot="5400000">
        <a:off x="1204" y="593168"/>
        <a:ext cx="1703337" cy="1779509"/>
      </dsp:txXfrm>
    </dsp:sp>
    <dsp:sp modelId="{CB7FDC65-06F5-4351-AAE5-391F900DAE27}">
      <dsp:nvSpPr>
        <dsp:cNvPr id="0" name=""/>
        <dsp:cNvSpPr/>
      </dsp:nvSpPr>
      <dsp:spPr>
        <a:xfrm rot="16200000">
          <a:off x="1201037" y="631254"/>
          <a:ext cx="2965847" cy="1703337"/>
        </a:xfrm>
        <a:prstGeom prst="flowChartManualOperation">
          <a:avLst/>
        </a:prstGeom>
        <a:solidFill>
          <a:schemeClr val="accent4">
            <a:shade val="50000"/>
            <a:hueOff val="243813"/>
            <a:satOff val="-14088"/>
            <a:lumOff val="1949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US" sz="1600" kern="1200"/>
            <a:t>Corporate Qualifications </a:t>
          </a:r>
        </a:p>
        <a:p>
          <a:pPr marL="0" lvl="0" indent="0" algn="ctr" defTabSz="711200">
            <a:lnSpc>
              <a:spcPct val="90000"/>
            </a:lnSpc>
            <a:spcBef>
              <a:spcPct val="0"/>
            </a:spcBef>
            <a:spcAft>
              <a:spcPct val="35000"/>
            </a:spcAft>
            <a:buNone/>
          </a:pPr>
          <a:r>
            <a:rPr lang="en-US" sz="1200" kern="1200"/>
            <a:t>(no more than 5 pages)</a:t>
          </a:r>
          <a:endParaRPr lang="en-US" sz="1600" kern="1200"/>
        </a:p>
      </dsp:txBody>
      <dsp:txXfrm rot="5400000">
        <a:off x="1832292" y="593168"/>
        <a:ext cx="1703337" cy="1779509"/>
      </dsp:txXfrm>
    </dsp:sp>
    <dsp:sp modelId="{43A2E80D-8053-49B6-8E95-B8FEBD0EDAA7}">
      <dsp:nvSpPr>
        <dsp:cNvPr id="0" name=""/>
        <dsp:cNvSpPr/>
      </dsp:nvSpPr>
      <dsp:spPr>
        <a:xfrm rot="16200000">
          <a:off x="3032125" y="631254"/>
          <a:ext cx="2965847" cy="1703337"/>
        </a:xfrm>
        <a:prstGeom prst="flowChartManualOperation">
          <a:avLst/>
        </a:prstGeom>
        <a:solidFill>
          <a:schemeClr val="accent4">
            <a:shade val="50000"/>
            <a:hueOff val="487627"/>
            <a:satOff val="-28175"/>
            <a:lumOff val="3898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US" sz="1600" kern="1200"/>
            <a:t>Project Team Qualifications </a:t>
          </a:r>
        </a:p>
        <a:p>
          <a:pPr marL="0" lvl="0" indent="0" algn="ctr" defTabSz="711200">
            <a:lnSpc>
              <a:spcPct val="90000"/>
            </a:lnSpc>
            <a:spcBef>
              <a:spcPct val="0"/>
            </a:spcBef>
            <a:spcAft>
              <a:spcPct val="35000"/>
            </a:spcAft>
            <a:buNone/>
          </a:pPr>
          <a:r>
            <a:rPr lang="en-US" sz="1200" kern="1200"/>
            <a:t>(no more than 5 pages) *Resume for project team</a:t>
          </a:r>
          <a:endParaRPr lang="en-US" sz="1600" kern="1200"/>
        </a:p>
      </dsp:txBody>
      <dsp:txXfrm rot="5400000">
        <a:off x="3663380" y="593168"/>
        <a:ext cx="1703337" cy="1779509"/>
      </dsp:txXfrm>
    </dsp:sp>
    <dsp:sp modelId="{22E718FA-A308-48B0-9C26-A70682AC0E4F}">
      <dsp:nvSpPr>
        <dsp:cNvPr id="0" name=""/>
        <dsp:cNvSpPr/>
      </dsp:nvSpPr>
      <dsp:spPr>
        <a:xfrm rot="16200000">
          <a:off x="4920164" y="574303"/>
          <a:ext cx="2965847" cy="1817240"/>
        </a:xfrm>
        <a:prstGeom prst="flowChartManualOperation">
          <a:avLst/>
        </a:prstGeom>
        <a:solidFill>
          <a:schemeClr val="accent4">
            <a:shade val="50000"/>
            <a:hueOff val="487627"/>
            <a:satOff val="-28175"/>
            <a:lumOff val="3898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US" sz="1600" kern="1200"/>
            <a:t>Past Projects Completed</a:t>
          </a:r>
        </a:p>
        <a:p>
          <a:pPr marL="0" lvl="0" indent="0" algn="ctr" defTabSz="711200">
            <a:lnSpc>
              <a:spcPct val="90000"/>
            </a:lnSpc>
            <a:spcBef>
              <a:spcPct val="0"/>
            </a:spcBef>
            <a:spcAft>
              <a:spcPct val="35000"/>
            </a:spcAft>
            <a:buNone/>
          </a:pPr>
          <a:r>
            <a:rPr lang="en-US" sz="1200" kern="1200"/>
            <a:t>(no more than 5 pages)</a:t>
          </a:r>
          <a:endParaRPr lang="en-US" sz="2000" kern="1200"/>
        </a:p>
      </dsp:txBody>
      <dsp:txXfrm rot="5400000">
        <a:off x="5494468" y="593168"/>
        <a:ext cx="1817240" cy="1779509"/>
      </dsp:txXfrm>
    </dsp:sp>
    <dsp:sp modelId="{1A97DC34-C9D1-42F7-921F-83DB8362EA90}">
      <dsp:nvSpPr>
        <dsp:cNvPr id="0" name=""/>
        <dsp:cNvSpPr/>
      </dsp:nvSpPr>
      <dsp:spPr>
        <a:xfrm rot="16200000">
          <a:off x="6808204" y="631254"/>
          <a:ext cx="2965847" cy="1703337"/>
        </a:xfrm>
        <a:prstGeom prst="flowChartManualOperation">
          <a:avLst/>
        </a:prstGeom>
        <a:solidFill>
          <a:schemeClr val="accent4">
            <a:shade val="50000"/>
            <a:hueOff val="243813"/>
            <a:satOff val="-14088"/>
            <a:lumOff val="1949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n-US" sz="1600" kern="1200"/>
            <a:t>Project Assumptions</a:t>
          </a:r>
        </a:p>
        <a:p>
          <a:pPr marL="0" lvl="0" indent="0" algn="ctr" defTabSz="711200">
            <a:lnSpc>
              <a:spcPct val="90000"/>
            </a:lnSpc>
            <a:spcBef>
              <a:spcPct val="0"/>
            </a:spcBef>
            <a:spcAft>
              <a:spcPct val="35000"/>
            </a:spcAft>
            <a:buNone/>
          </a:pPr>
          <a:r>
            <a:rPr lang="en-US" sz="1200" kern="1200"/>
            <a:t>(no more than 5 page)</a:t>
          </a:r>
          <a:endParaRPr lang="en-US" sz="2000" kern="1200"/>
        </a:p>
      </dsp:txBody>
      <dsp:txXfrm rot="5400000">
        <a:off x="7439459" y="593168"/>
        <a:ext cx="1703337" cy="17795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BDC68-8B08-4FC3-B1A6-616096AF6464}">
      <dsp:nvSpPr>
        <dsp:cNvPr id="0" name=""/>
        <dsp:cNvSpPr/>
      </dsp:nvSpPr>
      <dsp:spPr>
        <a:xfrm rot="5400000">
          <a:off x="7444949" y="-3364976"/>
          <a:ext cx="352295"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Attendance for the in-person Proposer’s Conference is optional and does not affect proposal responsiveness or eligibility.</a:t>
          </a:r>
        </a:p>
      </dsp:txBody>
      <dsp:txXfrm rot="-5400000">
        <a:off x="4034698" y="62473"/>
        <a:ext cx="7155599" cy="317899"/>
      </dsp:txXfrm>
    </dsp:sp>
    <dsp:sp modelId="{41E9EDD4-115A-48BC-A4D4-3337E141AEDC}">
      <dsp:nvSpPr>
        <dsp:cNvPr id="0" name=""/>
        <dsp:cNvSpPr/>
      </dsp:nvSpPr>
      <dsp:spPr>
        <a:xfrm>
          <a:off x="0" y="1236"/>
          <a:ext cx="4034698" cy="440369"/>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 Is attendance at </a:t>
          </a:r>
          <a:r>
            <a:rPr lang="en-US" sz="600" kern="1200"/>
            <a:t>the October, </a:t>
          </a:r>
          <a:r>
            <a:rPr lang="en-US" sz="600" kern="1200" dirty="0"/>
            <a:t>2026 in-person Proposers’ Conference optional, and will non-attendance affect proposal responsiveness or eligibility?</a:t>
          </a:r>
        </a:p>
      </dsp:txBody>
      <dsp:txXfrm>
        <a:off x="21497" y="22733"/>
        <a:ext cx="3991704" cy="397375"/>
      </dsp:txXfrm>
    </dsp:sp>
    <dsp:sp modelId="{912F21B4-D970-4494-813E-4641A1405FCB}">
      <dsp:nvSpPr>
        <dsp:cNvPr id="0" name=""/>
        <dsp:cNvSpPr/>
      </dsp:nvSpPr>
      <dsp:spPr>
        <a:xfrm rot="5400000">
          <a:off x="7444949" y="-2902588"/>
          <a:ext cx="352295"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Yes, Proposers are expected to provide security coverage at both worksites.</a:t>
          </a:r>
        </a:p>
      </dsp:txBody>
      <dsp:txXfrm rot="-5400000">
        <a:off x="4034698" y="524861"/>
        <a:ext cx="7155599" cy="317899"/>
      </dsp:txXfrm>
    </dsp:sp>
    <dsp:sp modelId="{FC280489-FE29-401F-ACD6-1BF47A79C184}">
      <dsp:nvSpPr>
        <dsp:cNvPr id="0" name=""/>
        <dsp:cNvSpPr/>
      </dsp:nvSpPr>
      <dsp:spPr>
        <a:xfrm>
          <a:off x="0" y="463625"/>
          <a:ext cx="4034698" cy="440369"/>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2. Section 2.1, item 10 states that the proposer must “provide offices/security” at both 1601 Exposition Boulevard in Sacramento and 247 E. Nees Avenue in Fresno. Please confirm whether this means providing security coverage at both worksites, rather than maintaining contractor offices at both locations.</a:t>
          </a:r>
        </a:p>
      </dsp:txBody>
      <dsp:txXfrm>
        <a:off x="21497" y="485122"/>
        <a:ext cx="3991704" cy="397375"/>
      </dsp:txXfrm>
    </dsp:sp>
    <dsp:sp modelId="{BF5A38FA-02DC-4F57-90A4-05C180D55E07}">
      <dsp:nvSpPr>
        <dsp:cNvPr id="0" name=""/>
        <dsp:cNvSpPr/>
      </dsp:nvSpPr>
      <dsp:spPr>
        <a:xfrm rot="5400000">
          <a:off x="7444949" y="-2440199"/>
          <a:ext cx="352295"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The 6,100 hours, 100 overtime hours are the estimate hours needed annually per worksite under this contract. They are not guaranteed minimums, but align with estimates. Overtime is not a guarantee but has been used on occasion.</a:t>
          </a:r>
        </a:p>
      </dsp:txBody>
      <dsp:txXfrm rot="-5400000">
        <a:off x="4034698" y="987250"/>
        <a:ext cx="7155599" cy="317899"/>
      </dsp:txXfrm>
    </dsp:sp>
    <dsp:sp modelId="{F7839F34-33F3-41D5-97E1-DF4FA942ED97}">
      <dsp:nvSpPr>
        <dsp:cNvPr id="0" name=""/>
        <dsp:cNvSpPr/>
      </dsp:nvSpPr>
      <dsp:spPr>
        <a:xfrm>
          <a:off x="0" y="926013"/>
          <a:ext cx="4034698" cy="440369"/>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3. Please confirm whether scheduled hours or quantities in the Model Contract are estimates only or guaranteed minimums, and whether the cost worksheet must include all relief/replacement coverage with no separately reimbursable overtime.</a:t>
          </a:r>
        </a:p>
      </dsp:txBody>
      <dsp:txXfrm>
        <a:off x="21497" y="947510"/>
        <a:ext cx="3991704" cy="397375"/>
      </dsp:txXfrm>
    </dsp:sp>
    <dsp:sp modelId="{33FDE42C-CEC8-4A5C-AB3A-430BDFAE1F0D}">
      <dsp:nvSpPr>
        <dsp:cNvPr id="0" name=""/>
        <dsp:cNvSpPr/>
      </dsp:nvSpPr>
      <dsp:spPr>
        <a:xfrm rot="5400000">
          <a:off x="7444949" y="-1977811"/>
          <a:ext cx="352295"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The current incumbent is American Global Security, Inc. They have been servicing Covered CA for one year and six months.</a:t>
          </a:r>
        </a:p>
      </dsp:txBody>
      <dsp:txXfrm rot="-5400000">
        <a:off x="4034698" y="1449638"/>
        <a:ext cx="7155599" cy="317899"/>
      </dsp:txXfrm>
    </dsp:sp>
    <dsp:sp modelId="{B9300C0E-9E12-4855-A3F9-8C50E81025C5}">
      <dsp:nvSpPr>
        <dsp:cNvPr id="0" name=""/>
        <dsp:cNvSpPr/>
      </dsp:nvSpPr>
      <dsp:spPr>
        <a:xfrm>
          <a:off x="0" y="1388402"/>
          <a:ext cx="4034698" cy="440369"/>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4. Who is the current incumbent and how long have they serviced Covered California?</a:t>
          </a:r>
        </a:p>
      </dsp:txBody>
      <dsp:txXfrm>
        <a:off x="21497" y="1409899"/>
        <a:ext cx="3991704" cy="397375"/>
      </dsp:txXfrm>
    </dsp:sp>
    <dsp:sp modelId="{D7FB54CB-FF78-4EE0-A27A-FCEE976AF390}">
      <dsp:nvSpPr>
        <dsp:cNvPr id="0" name=""/>
        <dsp:cNvSpPr/>
      </dsp:nvSpPr>
      <dsp:spPr>
        <a:xfrm rot="5400000">
          <a:off x="7444949" y="-1515423"/>
          <a:ext cx="352295"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See response to Question #4.</a:t>
          </a:r>
        </a:p>
      </dsp:txBody>
      <dsp:txXfrm rot="-5400000">
        <a:off x="4034698" y="1912026"/>
        <a:ext cx="7155599" cy="317899"/>
      </dsp:txXfrm>
    </dsp:sp>
    <dsp:sp modelId="{9A3749D4-0B53-43BC-BFCE-272A381F9726}">
      <dsp:nvSpPr>
        <dsp:cNvPr id="0" name=""/>
        <dsp:cNvSpPr/>
      </dsp:nvSpPr>
      <dsp:spPr>
        <a:xfrm>
          <a:off x="0" y="1850790"/>
          <a:ext cx="4034698" cy="440369"/>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5. Who is the current incumbent?</a:t>
          </a:r>
        </a:p>
      </dsp:txBody>
      <dsp:txXfrm>
        <a:off x="21497" y="1872287"/>
        <a:ext cx="3991704" cy="397375"/>
      </dsp:txXfrm>
    </dsp:sp>
    <dsp:sp modelId="{D4797F6A-2626-43D2-8CF3-F47D68C5412A}">
      <dsp:nvSpPr>
        <dsp:cNvPr id="0" name=""/>
        <dsp:cNvSpPr/>
      </dsp:nvSpPr>
      <dsp:spPr>
        <a:xfrm rot="5400000">
          <a:off x="7444949" y="-1053034"/>
          <a:ext cx="352295"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The current agreement was awarded on January 23, 2025. In accordance with state law exempting applicable Covered California information from disclosure under the PRA (GC Section 100508): If you wish to file a PRA request for a copy of the records, you are free to do so but should expect that the request will likely be denied. Please send your request for documents to </a:t>
          </a:r>
          <a:r>
            <a:rPr lang="en-US" sz="600" kern="1200" dirty="0">
              <a:hlinkClick xmlns:r="http://schemas.openxmlformats.org/officeDocument/2006/relationships" r:id="rId1"/>
            </a:rPr>
            <a:t>PRA@covered.ca.gov</a:t>
          </a:r>
          <a:r>
            <a:rPr lang="en-US" sz="600" kern="1200" dirty="0"/>
            <a:t>.</a:t>
          </a:r>
        </a:p>
      </dsp:txBody>
      <dsp:txXfrm rot="-5400000">
        <a:off x="4034698" y="2374415"/>
        <a:ext cx="7155599" cy="317899"/>
      </dsp:txXfrm>
    </dsp:sp>
    <dsp:sp modelId="{1F326EB2-481F-4EAD-B2D8-B8592BA8A6B6}">
      <dsp:nvSpPr>
        <dsp:cNvPr id="0" name=""/>
        <dsp:cNvSpPr/>
      </dsp:nvSpPr>
      <dsp:spPr>
        <a:xfrm>
          <a:off x="0" y="2313179"/>
          <a:ext cx="4034698" cy="440369"/>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6. When was the current contract awarded, and could you please provide a copy of the contract?</a:t>
          </a:r>
        </a:p>
      </dsp:txBody>
      <dsp:txXfrm>
        <a:off x="21497" y="2334676"/>
        <a:ext cx="3991704" cy="397375"/>
      </dsp:txXfrm>
    </dsp:sp>
    <dsp:sp modelId="{8065DF51-A558-427C-9407-82315FE7AEA7}">
      <dsp:nvSpPr>
        <dsp:cNvPr id="0" name=""/>
        <dsp:cNvSpPr/>
      </dsp:nvSpPr>
      <dsp:spPr>
        <a:xfrm rot="5400000">
          <a:off x="7444949" y="-590646"/>
          <a:ext cx="352295"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$285,639.91 for the past 12 months. Recent monthly spend was $24,142.10.</a:t>
          </a:r>
        </a:p>
      </dsp:txBody>
      <dsp:txXfrm rot="-5400000">
        <a:off x="4034698" y="2836803"/>
        <a:ext cx="7155599" cy="317899"/>
      </dsp:txXfrm>
    </dsp:sp>
    <dsp:sp modelId="{69B96305-F808-4FF4-8F76-A6B78090E502}">
      <dsp:nvSpPr>
        <dsp:cNvPr id="0" name=""/>
        <dsp:cNvSpPr/>
      </dsp:nvSpPr>
      <dsp:spPr>
        <a:xfrm>
          <a:off x="0" y="2775567"/>
          <a:ext cx="4034698" cy="440369"/>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7. What was the total amount spent on the contract over the past 12 months, and what was the most recent monthly spend?</a:t>
          </a:r>
        </a:p>
      </dsp:txBody>
      <dsp:txXfrm>
        <a:off x="21497" y="2797064"/>
        <a:ext cx="3991704" cy="397375"/>
      </dsp:txXfrm>
    </dsp:sp>
    <dsp:sp modelId="{627CE1EE-6B8A-4204-A451-228DC2100084}">
      <dsp:nvSpPr>
        <dsp:cNvPr id="0" name=""/>
        <dsp:cNvSpPr/>
      </dsp:nvSpPr>
      <dsp:spPr>
        <a:xfrm rot="5400000">
          <a:off x="7444949" y="-128257"/>
          <a:ext cx="352295"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The rates are fully loaded rates, per the language in the model Contract, Exhibit B – Attachment 1. The rates must include all expenses.</a:t>
          </a:r>
        </a:p>
      </dsp:txBody>
      <dsp:txXfrm rot="-5400000">
        <a:off x="4034698" y="3299192"/>
        <a:ext cx="7155599" cy="317899"/>
      </dsp:txXfrm>
    </dsp:sp>
    <dsp:sp modelId="{E8BB3DDB-C2C9-4B13-95A8-B4BB74F9336B}">
      <dsp:nvSpPr>
        <dsp:cNvPr id="0" name=""/>
        <dsp:cNvSpPr/>
      </dsp:nvSpPr>
      <dsp:spPr>
        <a:xfrm>
          <a:off x="0" y="3237955"/>
          <a:ext cx="4034698" cy="440369"/>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8. Are there any separately billable items or reimbursable expenses (e.g., vehicles, equipment, or supplies)?</a:t>
          </a:r>
        </a:p>
      </dsp:txBody>
      <dsp:txXfrm>
        <a:off x="21497" y="3259452"/>
        <a:ext cx="3991704" cy="397375"/>
      </dsp:txXfrm>
    </dsp:sp>
    <dsp:sp modelId="{EDD36CD1-8CDC-444C-B640-D6D8094A6D7F}">
      <dsp:nvSpPr>
        <dsp:cNvPr id="0" name=""/>
        <dsp:cNvSpPr/>
      </dsp:nvSpPr>
      <dsp:spPr>
        <a:xfrm rot="5400000">
          <a:off x="7444949" y="334130"/>
          <a:ext cx="352295"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No changes.</a:t>
          </a:r>
        </a:p>
      </dsp:txBody>
      <dsp:txXfrm rot="-5400000">
        <a:off x="4034698" y="3761579"/>
        <a:ext cx="7155599" cy="317899"/>
      </dsp:txXfrm>
    </dsp:sp>
    <dsp:sp modelId="{5D008CA9-C469-481A-9DC5-C7879730059D}">
      <dsp:nvSpPr>
        <dsp:cNvPr id="0" name=""/>
        <dsp:cNvSpPr/>
      </dsp:nvSpPr>
      <dsp:spPr>
        <a:xfrm>
          <a:off x="0" y="3700344"/>
          <a:ext cx="4034698" cy="440369"/>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9. Have there been any significant changes from the previous contract to the current one (e.g., increased/decreased hours, changes in staffing levels, armed vs. unarmed services, additional sites, or expanded scope)?</a:t>
          </a:r>
        </a:p>
      </dsp:txBody>
      <dsp:txXfrm>
        <a:off x="21497" y="3721841"/>
        <a:ext cx="3991704" cy="397375"/>
      </dsp:txXfrm>
    </dsp:sp>
    <dsp:sp modelId="{4CA7D39D-897E-447B-92CA-6E073535FD38}">
      <dsp:nvSpPr>
        <dsp:cNvPr id="0" name=""/>
        <dsp:cNvSpPr/>
      </dsp:nvSpPr>
      <dsp:spPr>
        <a:xfrm rot="5400000">
          <a:off x="7444949" y="796518"/>
          <a:ext cx="352295"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No. All of the required services are outlined in Exhibit A of the Model Contract.</a:t>
          </a:r>
        </a:p>
      </dsp:txBody>
      <dsp:txXfrm rot="-5400000">
        <a:off x="4034698" y="4223967"/>
        <a:ext cx="7155599" cy="317899"/>
      </dsp:txXfrm>
    </dsp:sp>
    <dsp:sp modelId="{AE50FECB-12A5-4D9A-ADC3-19DC62544D9D}">
      <dsp:nvSpPr>
        <dsp:cNvPr id="0" name=""/>
        <dsp:cNvSpPr/>
      </dsp:nvSpPr>
      <dsp:spPr>
        <a:xfrm>
          <a:off x="0" y="4162732"/>
          <a:ext cx="4034698" cy="440369"/>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10. Are there any anticipated services or requirements not identified in the RFP that the successful contractor should be prepared to provide (e.g., seasonal coverage, special events, or future site additions)?</a:t>
          </a:r>
        </a:p>
      </dsp:txBody>
      <dsp:txXfrm>
        <a:off x="21497" y="4184229"/>
        <a:ext cx="3991704" cy="397375"/>
      </dsp:txXfrm>
    </dsp:sp>
    <dsp:sp modelId="{D6BBAF03-BA0B-47BF-9EFC-2057A8622DC7}">
      <dsp:nvSpPr>
        <dsp:cNvPr id="0" name=""/>
        <dsp:cNvSpPr/>
      </dsp:nvSpPr>
      <dsp:spPr>
        <a:xfrm rot="5400000">
          <a:off x="7444949" y="1258907"/>
          <a:ext cx="352295"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22860" bIns="11430" numCol="1" spcCol="1270" anchor="ctr" anchorCtr="0">
          <a:noAutofit/>
        </a:bodyPr>
        <a:lstStyle/>
        <a:p>
          <a:pPr marL="57150" lvl="1" indent="-57150" algn="l" defTabSz="266700">
            <a:lnSpc>
              <a:spcPct val="90000"/>
            </a:lnSpc>
            <a:spcBef>
              <a:spcPct val="0"/>
            </a:spcBef>
            <a:spcAft>
              <a:spcPct val="15000"/>
            </a:spcAft>
            <a:buChar char="•"/>
          </a:pPr>
          <a:r>
            <a:rPr lang="en-US" sz="600" kern="1200" dirty="0"/>
            <a:t>Contractor is responsible for this knowledge and must comply with any wage, hour, and employment requirements applicable by law, including any requirements that become applicable based on the location or manner in which services are performed. Per Exhibit B, Attachment 1 – Cost Worksheet, the California Department of Human Resources maintains the minimum hourly rates for Security Guards: </a:t>
          </a:r>
          <a:r>
            <a:rPr lang="en-US" sz="600" kern="1200" dirty="0">
              <a:hlinkClick xmlns:r="http://schemas.openxmlformats.org/officeDocument/2006/relationships" r:id="rId2"/>
            </a:rPr>
            <a:t>https://www.calhr.ca.gov/wp-content/uploads/sites/361/2025/07/2024-Personal-Service-Contract-Rates.pdf</a:t>
          </a:r>
          <a:endParaRPr lang="en-US" sz="600" kern="1200" dirty="0"/>
        </a:p>
      </dsp:txBody>
      <dsp:txXfrm rot="-5400000">
        <a:off x="4034698" y="4686356"/>
        <a:ext cx="7155599" cy="317899"/>
      </dsp:txXfrm>
    </dsp:sp>
    <dsp:sp modelId="{4CAC369D-0386-4A97-A927-8B5305530C54}">
      <dsp:nvSpPr>
        <dsp:cNvPr id="0" name=""/>
        <dsp:cNvSpPr/>
      </dsp:nvSpPr>
      <dsp:spPr>
        <a:xfrm>
          <a:off x="0" y="4625121"/>
          <a:ext cx="4034698" cy="440369"/>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11. Beyond applicable state and federal minimum wage requirements, are there any prevailing wage, living wage, local ordinance, or contract-specific wage requirements?</a:t>
          </a:r>
        </a:p>
      </dsp:txBody>
      <dsp:txXfrm>
        <a:off x="21497" y="4646618"/>
        <a:ext cx="3991704" cy="3973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224C6-8271-465E-94A0-46D24D94766D}">
      <dsp:nvSpPr>
        <dsp:cNvPr id="0" name=""/>
        <dsp:cNvSpPr/>
      </dsp:nvSpPr>
      <dsp:spPr>
        <a:xfrm rot="5400000">
          <a:off x="7427383" y="-3341272"/>
          <a:ext cx="387426"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We are looking for your actual, fully loaded rates, aligned with the </a:t>
          </a:r>
          <a:r>
            <a:rPr lang="en-US" sz="900" kern="1200" dirty="0" err="1"/>
            <a:t>CalHR</a:t>
          </a:r>
          <a:r>
            <a:rPr lang="en-US" sz="900" kern="1200" dirty="0"/>
            <a:t> requirements. If this exceeds the total allowable cost per the agreement, we will accept the bid.</a:t>
          </a:r>
        </a:p>
      </dsp:txBody>
      <dsp:txXfrm rot="-5400000">
        <a:off x="4034698" y="70326"/>
        <a:ext cx="7153884" cy="349600"/>
      </dsp:txXfrm>
    </dsp:sp>
    <dsp:sp modelId="{41E9EDD4-115A-48BC-A4D4-3337E141AEDC}">
      <dsp:nvSpPr>
        <dsp:cNvPr id="0" name=""/>
        <dsp:cNvSpPr/>
      </dsp:nvSpPr>
      <dsp:spPr>
        <a:xfrm>
          <a:off x="0" y="2984"/>
          <a:ext cx="4034698" cy="484283"/>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12. Can you please confirm whether the estimated annual contract value of $300,000 is accurate? Based on our calculations, that equates to an approximate bill rate of $24/hour, while the required blended pay rate is 25.91/hour. Can you confirm our understanding that we would be required to compensate the security guards at $25.91/hour (wages plus benefits), but would effectively only be able to bill approximately $24/hour?</a:t>
          </a:r>
        </a:p>
      </dsp:txBody>
      <dsp:txXfrm>
        <a:off x="23641" y="26625"/>
        <a:ext cx="3987416" cy="437001"/>
      </dsp:txXfrm>
    </dsp:sp>
    <dsp:sp modelId="{912F21B4-D970-4494-813E-4641A1405FCB}">
      <dsp:nvSpPr>
        <dsp:cNvPr id="0" name=""/>
        <dsp:cNvSpPr/>
      </dsp:nvSpPr>
      <dsp:spPr>
        <a:xfrm rot="5400000">
          <a:off x="7427383" y="-2832775"/>
          <a:ext cx="387426"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Subcontractors are not being utilized under the current agreement.</a:t>
          </a:r>
        </a:p>
      </dsp:txBody>
      <dsp:txXfrm rot="-5400000">
        <a:off x="4034698" y="578823"/>
        <a:ext cx="7153884" cy="349600"/>
      </dsp:txXfrm>
    </dsp:sp>
    <dsp:sp modelId="{FC280489-FE29-401F-ACD6-1BF47A79C184}">
      <dsp:nvSpPr>
        <dsp:cNvPr id="0" name=""/>
        <dsp:cNvSpPr/>
      </dsp:nvSpPr>
      <dsp:spPr>
        <a:xfrm>
          <a:off x="0" y="511481"/>
          <a:ext cx="4034698" cy="484283"/>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13. If subcontractors are currently being utilized under this contract, please provide details regarding the scope of services they perform, the number of subcontractors engaged, and the percentage of the overall contract value assigned to each subcontractor.</a:t>
          </a:r>
        </a:p>
      </dsp:txBody>
      <dsp:txXfrm>
        <a:off x="23641" y="535122"/>
        <a:ext cx="3987416" cy="437001"/>
      </dsp:txXfrm>
    </dsp:sp>
    <dsp:sp modelId="{BF5A38FA-02DC-4F57-90A4-05C180D55E07}">
      <dsp:nvSpPr>
        <dsp:cNvPr id="0" name=""/>
        <dsp:cNvSpPr/>
      </dsp:nvSpPr>
      <dsp:spPr>
        <a:xfrm rot="5400000">
          <a:off x="7427383" y="-2324278"/>
          <a:ext cx="387426"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There is no page limit for Exhibit C, Attachment 1- Resumes</a:t>
          </a:r>
        </a:p>
      </dsp:txBody>
      <dsp:txXfrm rot="-5400000">
        <a:off x="4034698" y="1087320"/>
        <a:ext cx="7153884" cy="349600"/>
      </dsp:txXfrm>
    </dsp:sp>
    <dsp:sp modelId="{F7839F34-33F3-41D5-97E1-DF4FA942ED97}">
      <dsp:nvSpPr>
        <dsp:cNvPr id="0" name=""/>
        <dsp:cNvSpPr/>
      </dsp:nvSpPr>
      <dsp:spPr>
        <a:xfrm>
          <a:off x="0" y="1019978"/>
          <a:ext cx="4034698" cy="484283"/>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14. Is there any page limit for staff Resumes?</a:t>
          </a:r>
        </a:p>
      </dsp:txBody>
      <dsp:txXfrm>
        <a:off x="23641" y="1043619"/>
        <a:ext cx="3987416" cy="437001"/>
      </dsp:txXfrm>
    </dsp:sp>
    <dsp:sp modelId="{33FDE42C-CEC8-4A5C-AB3A-430BDFAE1F0D}">
      <dsp:nvSpPr>
        <dsp:cNvPr id="0" name=""/>
        <dsp:cNvSpPr/>
      </dsp:nvSpPr>
      <dsp:spPr>
        <a:xfrm rot="5400000">
          <a:off x="7427383" y="-1815780"/>
          <a:ext cx="387426"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We are looking for your actual, fully loaded rates, aligned with the </a:t>
          </a:r>
          <a:r>
            <a:rPr lang="en-US" sz="900" kern="1200" dirty="0" err="1"/>
            <a:t>CalHR</a:t>
          </a:r>
          <a:r>
            <a:rPr lang="en-US" sz="900" kern="1200" dirty="0"/>
            <a:t> requirements. See contract amount changes in Addendum #2.</a:t>
          </a:r>
        </a:p>
      </dsp:txBody>
      <dsp:txXfrm rot="-5400000">
        <a:off x="4034698" y="1595818"/>
        <a:ext cx="7153884" cy="349600"/>
      </dsp:txXfrm>
    </dsp:sp>
    <dsp:sp modelId="{B9300C0E-9E12-4855-A3F9-8C50E81025C5}">
      <dsp:nvSpPr>
        <dsp:cNvPr id="0" name=""/>
        <dsp:cNvSpPr/>
      </dsp:nvSpPr>
      <dsp:spPr>
        <a:xfrm>
          <a:off x="0" y="1528476"/>
          <a:ext cx="4034698" cy="484283"/>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15. RFP Section 1.5 “Contract Amount” states that proposals that exceed $300,000.00 per year will not be accepted. 2026 </a:t>
          </a:r>
          <a:r>
            <a:rPr lang="en-US" sz="600" kern="1200" dirty="0" err="1"/>
            <a:t>CalHR</a:t>
          </a:r>
          <a:r>
            <a:rPr lang="en-US" sz="600" kern="1200" dirty="0"/>
            <a:t> hourly rate paid to security guards (SG1) is $30.71 per hour per GC19134. Exhibit B Cost worksheet requires 6100 annual hours at Cal Expo and 6100 annual hours at Fresno for total of 12,200 annual hours. When you divide $300,000.00 by 12,200 total annual hours the billing rate will be $24.59?</a:t>
          </a:r>
        </a:p>
      </dsp:txBody>
      <dsp:txXfrm>
        <a:off x="23641" y="1552117"/>
        <a:ext cx="3987416" cy="437001"/>
      </dsp:txXfrm>
    </dsp:sp>
    <dsp:sp modelId="{D7FB54CB-FF78-4EE0-A27A-FCEE976AF390}">
      <dsp:nvSpPr>
        <dsp:cNvPr id="0" name=""/>
        <dsp:cNvSpPr/>
      </dsp:nvSpPr>
      <dsp:spPr>
        <a:xfrm rot="5400000">
          <a:off x="7427383" y="-1307283"/>
          <a:ext cx="387426"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We are looking for your actual, fully loaded rates, aligned with the </a:t>
          </a:r>
          <a:r>
            <a:rPr lang="en-US" sz="900" kern="1200" dirty="0" err="1"/>
            <a:t>CalHR</a:t>
          </a:r>
          <a:r>
            <a:rPr lang="en-US" sz="900" kern="1200" dirty="0"/>
            <a:t> requirements. See contract amount changes in Addendum #2.</a:t>
          </a:r>
        </a:p>
      </dsp:txBody>
      <dsp:txXfrm rot="-5400000">
        <a:off x="4034698" y="2104315"/>
        <a:ext cx="7153884" cy="349600"/>
      </dsp:txXfrm>
    </dsp:sp>
    <dsp:sp modelId="{9A3749D4-0B53-43BC-BFCE-272A381F9726}">
      <dsp:nvSpPr>
        <dsp:cNvPr id="0" name=""/>
        <dsp:cNvSpPr/>
      </dsp:nvSpPr>
      <dsp:spPr>
        <a:xfrm>
          <a:off x="0" y="2036973"/>
          <a:ext cx="4034698" cy="484283"/>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16. How could RFP mandate that company compensate Security guards $30.71 per hour and maximum hourly billing rate to Covered California will be $24.59?</a:t>
          </a:r>
        </a:p>
      </dsp:txBody>
      <dsp:txXfrm>
        <a:off x="23641" y="2060614"/>
        <a:ext cx="3987416" cy="437001"/>
      </dsp:txXfrm>
    </dsp:sp>
    <dsp:sp modelId="{D4797F6A-2626-43D2-8CF3-F47D68C5412A}">
      <dsp:nvSpPr>
        <dsp:cNvPr id="0" name=""/>
        <dsp:cNvSpPr/>
      </dsp:nvSpPr>
      <dsp:spPr>
        <a:xfrm rot="5400000">
          <a:off x="7427383" y="-798786"/>
          <a:ext cx="387426"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Refer to Addendum # 2 with revised Exhibit B, Attachment 1. For the first year, provide the total cost for 3,600 hours plus 50 overtime hours for each location. For the following two years, provide the total cost for the 6,100 hours plus 100 overtime hours for each location.</a:t>
          </a:r>
        </a:p>
      </dsp:txBody>
      <dsp:txXfrm rot="-5400000">
        <a:off x="4034698" y="2612812"/>
        <a:ext cx="7153884" cy="349600"/>
      </dsp:txXfrm>
    </dsp:sp>
    <dsp:sp modelId="{1F326EB2-481F-4EAD-B2D8-B8592BA8A6B6}">
      <dsp:nvSpPr>
        <dsp:cNvPr id="0" name=""/>
        <dsp:cNvSpPr/>
      </dsp:nvSpPr>
      <dsp:spPr>
        <a:xfrm>
          <a:off x="0" y="2545471"/>
          <a:ext cx="4034698" cy="484283"/>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17. Exhibit B, Attachment 1. Expo and Fresno have (6,100 hours, 100 Overtime). Are you asking us to provide total cost for 6,100 plus 100 overtime hours? Each location cost for 6,200 annual Hours?</a:t>
          </a:r>
        </a:p>
      </dsp:txBody>
      <dsp:txXfrm>
        <a:off x="23641" y="2569112"/>
        <a:ext cx="3987416" cy="437001"/>
      </dsp:txXfrm>
    </dsp:sp>
    <dsp:sp modelId="{8065DF51-A558-427C-9407-82315FE7AEA7}">
      <dsp:nvSpPr>
        <dsp:cNvPr id="0" name=""/>
        <dsp:cNvSpPr/>
      </dsp:nvSpPr>
      <dsp:spPr>
        <a:xfrm rot="5400000">
          <a:off x="7427383" y="-290288"/>
          <a:ext cx="387426"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Covered CA regularly reviews its business and procurement needs and may decide to go back out to bid when appropriate. The current contract remains in place and continues to be governed by its existing terms.</a:t>
          </a:r>
        </a:p>
      </dsp:txBody>
      <dsp:txXfrm rot="-5400000">
        <a:off x="4034698" y="3121310"/>
        <a:ext cx="7153884" cy="349600"/>
      </dsp:txXfrm>
    </dsp:sp>
    <dsp:sp modelId="{69B96305-F808-4FF4-8F76-A6B78090E502}">
      <dsp:nvSpPr>
        <dsp:cNvPr id="0" name=""/>
        <dsp:cNvSpPr/>
      </dsp:nvSpPr>
      <dsp:spPr>
        <a:xfrm>
          <a:off x="0" y="3053968"/>
          <a:ext cx="4034698" cy="484283"/>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18. What is the reason Covered issued new RFP since current contract started March 24, 2025 and the term of the current contract was for 3 years plus 2 option years?</a:t>
          </a:r>
        </a:p>
      </dsp:txBody>
      <dsp:txXfrm>
        <a:off x="23641" y="3077609"/>
        <a:ext cx="3987416" cy="437001"/>
      </dsp:txXfrm>
    </dsp:sp>
    <dsp:sp modelId="{627CE1EE-6B8A-4204-A451-228DC2100084}">
      <dsp:nvSpPr>
        <dsp:cNvPr id="0" name=""/>
        <dsp:cNvSpPr/>
      </dsp:nvSpPr>
      <dsp:spPr>
        <a:xfrm rot="5400000">
          <a:off x="7427383" y="218208"/>
          <a:ext cx="387426"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See Exhibit A, Attachment 1 Item H.</a:t>
          </a:r>
        </a:p>
      </dsp:txBody>
      <dsp:txXfrm rot="-5400000">
        <a:off x="4034698" y="3629807"/>
        <a:ext cx="7153884" cy="349600"/>
      </dsp:txXfrm>
    </dsp:sp>
    <dsp:sp modelId="{E8BB3DDB-C2C9-4B13-95A8-B4BB74F9336B}">
      <dsp:nvSpPr>
        <dsp:cNvPr id="0" name=""/>
        <dsp:cNvSpPr/>
      </dsp:nvSpPr>
      <dsp:spPr>
        <a:xfrm>
          <a:off x="0" y="3562465"/>
          <a:ext cx="4034698" cy="484283"/>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19. What is the preferred uniform type/style?</a:t>
          </a:r>
        </a:p>
      </dsp:txBody>
      <dsp:txXfrm>
        <a:off x="23641" y="3586106"/>
        <a:ext cx="3987416" cy="437001"/>
      </dsp:txXfrm>
    </dsp:sp>
    <dsp:sp modelId="{EDD36CD1-8CDC-444C-B640-D6D8094A6D7F}">
      <dsp:nvSpPr>
        <dsp:cNvPr id="0" name=""/>
        <dsp:cNvSpPr/>
      </dsp:nvSpPr>
      <dsp:spPr>
        <a:xfrm rot="5400000">
          <a:off x="7427383" y="726706"/>
          <a:ext cx="387426"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All minimum requirements are detailed in RFP 2026-06, Section 2.1. See Exhibit A, Attachment 1 Item D.</a:t>
          </a:r>
        </a:p>
      </dsp:txBody>
      <dsp:txXfrm rot="-5400000">
        <a:off x="4034698" y="4138305"/>
        <a:ext cx="7153884" cy="349600"/>
      </dsp:txXfrm>
    </dsp:sp>
    <dsp:sp modelId="{5D008CA9-C469-481A-9DC5-C7879730059D}">
      <dsp:nvSpPr>
        <dsp:cNvPr id="0" name=""/>
        <dsp:cNvSpPr/>
      </dsp:nvSpPr>
      <dsp:spPr>
        <a:xfrm>
          <a:off x="0" y="4070963"/>
          <a:ext cx="4034698" cy="484283"/>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20. Are there any special training requirements? Ex. First Aid/CPR/AED, etc.?</a:t>
          </a:r>
        </a:p>
      </dsp:txBody>
      <dsp:txXfrm>
        <a:off x="23641" y="4094604"/>
        <a:ext cx="3987416" cy="437001"/>
      </dsp:txXfrm>
    </dsp:sp>
    <dsp:sp modelId="{4CA7D39D-897E-447B-92CA-6E073535FD38}">
      <dsp:nvSpPr>
        <dsp:cNvPr id="0" name=""/>
        <dsp:cNvSpPr/>
      </dsp:nvSpPr>
      <dsp:spPr>
        <a:xfrm rot="5400000">
          <a:off x="7427383" y="1235203"/>
          <a:ext cx="387426"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CoveredCA will provide desk computers, printers, general office supplies, and walkie talkies for communication.</a:t>
          </a:r>
        </a:p>
      </dsp:txBody>
      <dsp:txXfrm rot="-5400000">
        <a:off x="4034698" y="4646802"/>
        <a:ext cx="7153884" cy="349600"/>
      </dsp:txXfrm>
    </dsp:sp>
    <dsp:sp modelId="{AE50FECB-12A5-4D9A-ADC3-19DC62544D9D}">
      <dsp:nvSpPr>
        <dsp:cNvPr id="0" name=""/>
        <dsp:cNvSpPr/>
      </dsp:nvSpPr>
      <dsp:spPr>
        <a:xfrm>
          <a:off x="0" y="4579460"/>
          <a:ext cx="4034698" cy="484283"/>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l" defTabSz="266700">
            <a:lnSpc>
              <a:spcPct val="90000"/>
            </a:lnSpc>
            <a:spcBef>
              <a:spcPct val="0"/>
            </a:spcBef>
            <a:spcAft>
              <a:spcPct val="35000"/>
            </a:spcAft>
            <a:buNone/>
          </a:pPr>
          <a:r>
            <a:rPr lang="en-US" sz="600" kern="1200" dirty="0"/>
            <a:t>21. Is there any equipment provided by the State?</a:t>
          </a:r>
        </a:p>
      </dsp:txBody>
      <dsp:txXfrm>
        <a:off x="23641" y="4603101"/>
        <a:ext cx="3987416" cy="4370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BDC68-8B08-4FC3-B1A6-616096AF6464}">
      <dsp:nvSpPr>
        <dsp:cNvPr id="0" name=""/>
        <dsp:cNvSpPr/>
      </dsp:nvSpPr>
      <dsp:spPr>
        <a:xfrm rot="5400000">
          <a:off x="7297004" y="-3179891"/>
          <a:ext cx="648184"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Please refer to RFP 2026-06 Section 2.1.9. See Exhibit A, Attachment 1.</a:t>
          </a:r>
        </a:p>
      </dsp:txBody>
      <dsp:txXfrm rot="-5400000">
        <a:off x="4034698" y="114057"/>
        <a:ext cx="7141155" cy="584900"/>
      </dsp:txXfrm>
    </dsp:sp>
    <dsp:sp modelId="{41E9EDD4-115A-48BC-A4D4-3337E141AEDC}">
      <dsp:nvSpPr>
        <dsp:cNvPr id="0" name=""/>
        <dsp:cNvSpPr/>
      </dsp:nvSpPr>
      <dsp:spPr>
        <a:xfrm>
          <a:off x="0" y="1391"/>
          <a:ext cx="4034698" cy="810231"/>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l" defTabSz="622300">
            <a:lnSpc>
              <a:spcPct val="90000"/>
            </a:lnSpc>
            <a:spcBef>
              <a:spcPct val="0"/>
            </a:spcBef>
            <a:spcAft>
              <a:spcPct val="35000"/>
            </a:spcAft>
            <a:buNone/>
          </a:pPr>
          <a:r>
            <a:rPr lang="en-US" sz="1400" kern="1200" dirty="0"/>
            <a:t>22. What other equipment is required for the Security Professionals?</a:t>
          </a:r>
        </a:p>
      </dsp:txBody>
      <dsp:txXfrm>
        <a:off x="39552" y="40943"/>
        <a:ext cx="3955594" cy="731127"/>
      </dsp:txXfrm>
    </dsp:sp>
    <dsp:sp modelId="{912F21B4-D970-4494-813E-4641A1405FCB}">
      <dsp:nvSpPr>
        <dsp:cNvPr id="0" name=""/>
        <dsp:cNvSpPr/>
      </dsp:nvSpPr>
      <dsp:spPr>
        <a:xfrm rot="5400000">
          <a:off x="7297004" y="-2329148"/>
          <a:ext cx="648184"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Please refer to Exhibit B of the Model Contract for detailed information about the State’s Payment Terms.</a:t>
          </a:r>
        </a:p>
      </dsp:txBody>
      <dsp:txXfrm rot="-5400000">
        <a:off x="4034698" y="964800"/>
        <a:ext cx="7141155" cy="584900"/>
      </dsp:txXfrm>
    </dsp:sp>
    <dsp:sp modelId="{FC280489-FE29-401F-ACD6-1BF47A79C184}">
      <dsp:nvSpPr>
        <dsp:cNvPr id="0" name=""/>
        <dsp:cNvSpPr/>
      </dsp:nvSpPr>
      <dsp:spPr>
        <a:xfrm>
          <a:off x="0" y="852134"/>
          <a:ext cx="4034698" cy="810231"/>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l" defTabSz="622300">
            <a:lnSpc>
              <a:spcPct val="90000"/>
            </a:lnSpc>
            <a:spcBef>
              <a:spcPct val="0"/>
            </a:spcBef>
            <a:spcAft>
              <a:spcPct val="35000"/>
            </a:spcAft>
            <a:buNone/>
          </a:pPr>
          <a:r>
            <a:rPr lang="en-US" sz="1400" kern="1200" dirty="0"/>
            <a:t>23. What is the State’s standard payment terms?</a:t>
          </a:r>
        </a:p>
      </dsp:txBody>
      <dsp:txXfrm>
        <a:off x="39552" y="891686"/>
        <a:ext cx="3955594" cy="731127"/>
      </dsp:txXfrm>
    </dsp:sp>
    <dsp:sp modelId="{BF5A38FA-02DC-4F57-90A4-05C180D55E07}">
      <dsp:nvSpPr>
        <dsp:cNvPr id="0" name=""/>
        <dsp:cNvSpPr/>
      </dsp:nvSpPr>
      <dsp:spPr>
        <a:xfrm rot="5400000">
          <a:off x="7297004" y="-1478406"/>
          <a:ext cx="648184"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The rates are fully loaded rates, per the language in the model Contract, Exhibit B – Attachment 1.</a:t>
          </a:r>
        </a:p>
      </dsp:txBody>
      <dsp:txXfrm rot="-5400000">
        <a:off x="4034698" y="1815542"/>
        <a:ext cx="7141155" cy="584900"/>
      </dsp:txXfrm>
    </dsp:sp>
    <dsp:sp modelId="{F7839F34-33F3-41D5-97E1-DF4FA942ED97}">
      <dsp:nvSpPr>
        <dsp:cNvPr id="0" name=""/>
        <dsp:cNvSpPr/>
      </dsp:nvSpPr>
      <dsp:spPr>
        <a:xfrm>
          <a:off x="0" y="1702877"/>
          <a:ext cx="4034698" cy="810231"/>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l" defTabSz="622300">
            <a:lnSpc>
              <a:spcPct val="90000"/>
            </a:lnSpc>
            <a:spcBef>
              <a:spcPct val="0"/>
            </a:spcBef>
            <a:spcAft>
              <a:spcPct val="35000"/>
            </a:spcAft>
            <a:buNone/>
          </a:pPr>
          <a:r>
            <a:rPr lang="en-US" sz="1400" kern="1200" dirty="0"/>
            <a:t>24. Is the State exempt from payment of state and local sales and use taxes?</a:t>
          </a:r>
        </a:p>
      </dsp:txBody>
      <dsp:txXfrm>
        <a:off x="39552" y="1742429"/>
        <a:ext cx="3955594" cy="731127"/>
      </dsp:txXfrm>
    </dsp:sp>
    <dsp:sp modelId="{33FDE42C-CEC8-4A5C-AB3A-430BDFAE1F0D}">
      <dsp:nvSpPr>
        <dsp:cNvPr id="0" name=""/>
        <dsp:cNvSpPr/>
      </dsp:nvSpPr>
      <dsp:spPr>
        <a:xfrm rot="5400000">
          <a:off x="7297004" y="-627663"/>
          <a:ext cx="648184"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The biggest challenge has been maintaining a pool of security guards for each location that could be added to the rotation if a guard falls ill or the schedule needs additional guards (e.g., have been trained, passed background checks, etc.).</a:t>
          </a:r>
        </a:p>
      </dsp:txBody>
      <dsp:txXfrm rot="-5400000">
        <a:off x="4034698" y="2666285"/>
        <a:ext cx="7141155" cy="584900"/>
      </dsp:txXfrm>
    </dsp:sp>
    <dsp:sp modelId="{B9300C0E-9E12-4855-A3F9-8C50E81025C5}">
      <dsp:nvSpPr>
        <dsp:cNvPr id="0" name=""/>
        <dsp:cNvSpPr/>
      </dsp:nvSpPr>
      <dsp:spPr>
        <a:xfrm>
          <a:off x="0" y="2553619"/>
          <a:ext cx="4034698" cy="810231"/>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l" defTabSz="622300">
            <a:lnSpc>
              <a:spcPct val="90000"/>
            </a:lnSpc>
            <a:spcBef>
              <a:spcPct val="0"/>
            </a:spcBef>
            <a:spcAft>
              <a:spcPct val="35000"/>
            </a:spcAft>
            <a:buNone/>
          </a:pPr>
          <a:r>
            <a:rPr lang="en-US" sz="1400" kern="1200" dirty="0"/>
            <a:t>25. What challenges is the State experiencing at two (2) locations?</a:t>
          </a:r>
        </a:p>
      </dsp:txBody>
      <dsp:txXfrm>
        <a:off x="39552" y="2593171"/>
        <a:ext cx="3955594" cy="731127"/>
      </dsp:txXfrm>
    </dsp:sp>
    <dsp:sp modelId="{D7FB54CB-FF78-4EE0-A27A-FCEE976AF390}">
      <dsp:nvSpPr>
        <dsp:cNvPr id="0" name=""/>
        <dsp:cNvSpPr/>
      </dsp:nvSpPr>
      <dsp:spPr>
        <a:xfrm rot="5400000">
          <a:off x="7297004" y="223079"/>
          <a:ext cx="648184"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There is no preference.</a:t>
          </a:r>
        </a:p>
      </dsp:txBody>
      <dsp:txXfrm rot="-5400000">
        <a:off x="4034698" y="3517027"/>
        <a:ext cx="7141155" cy="584900"/>
      </dsp:txXfrm>
    </dsp:sp>
    <dsp:sp modelId="{9A3749D4-0B53-43BC-BFCE-272A381F9726}">
      <dsp:nvSpPr>
        <dsp:cNvPr id="0" name=""/>
        <dsp:cNvSpPr/>
      </dsp:nvSpPr>
      <dsp:spPr>
        <a:xfrm>
          <a:off x="0" y="3404362"/>
          <a:ext cx="4034698" cy="810231"/>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l" defTabSz="622300">
            <a:lnSpc>
              <a:spcPct val="90000"/>
            </a:lnSpc>
            <a:spcBef>
              <a:spcPct val="0"/>
            </a:spcBef>
            <a:spcAft>
              <a:spcPct val="35000"/>
            </a:spcAft>
            <a:buNone/>
          </a:pPr>
          <a:r>
            <a:rPr lang="en-US" sz="1400" kern="1200" dirty="0"/>
            <a:t>26. Does the State have a preference to retain incumbent employees that are in good standing and meet the hiring criteria of the Proposer?</a:t>
          </a:r>
        </a:p>
      </dsp:txBody>
      <dsp:txXfrm>
        <a:off x="39552" y="3443914"/>
        <a:ext cx="3955594" cy="731127"/>
      </dsp:txXfrm>
    </dsp:sp>
    <dsp:sp modelId="{D4797F6A-2626-43D2-8CF3-F47D68C5412A}">
      <dsp:nvSpPr>
        <dsp:cNvPr id="0" name=""/>
        <dsp:cNvSpPr/>
      </dsp:nvSpPr>
      <dsp:spPr>
        <a:xfrm rot="5400000">
          <a:off x="7297004" y="1073822"/>
          <a:ext cx="648184"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Yes.</a:t>
          </a:r>
        </a:p>
      </dsp:txBody>
      <dsp:txXfrm rot="-5400000">
        <a:off x="4034698" y="4367770"/>
        <a:ext cx="7141155" cy="584900"/>
      </dsp:txXfrm>
    </dsp:sp>
    <dsp:sp modelId="{1F326EB2-481F-4EAD-B2D8-B8592BA8A6B6}">
      <dsp:nvSpPr>
        <dsp:cNvPr id="0" name=""/>
        <dsp:cNvSpPr/>
      </dsp:nvSpPr>
      <dsp:spPr>
        <a:xfrm>
          <a:off x="0" y="4255105"/>
          <a:ext cx="4034698" cy="810231"/>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l" defTabSz="622300">
            <a:lnSpc>
              <a:spcPct val="90000"/>
            </a:lnSpc>
            <a:spcBef>
              <a:spcPct val="0"/>
            </a:spcBef>
            <a:spcAft>
              <a:spcPct val="35000"/>
            </a:spcAft>
            <a:buNone/>
          </a:pPr>
          <a:r>
            <a:rPr lang="en-US" sz="1400" kern="1200" dirty="0"/>
            <a:t>27. Are there restroom facilities in close proximity to all of the posts at all sites?</a:t>
          </a:r>
        </a:p>
      </dsp:txBody>
      <dsp:txXfrm>
        <a:off x="39552" y="4294657"/>
        <a:ext cx="3955594" cy="73112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BDC68-8B08-4FC3-B1A6-616096AF6464}">
      <dsp:nvSpPr>
        <dsp:cNvPr id="0" name=""/>
        <dsp:cNvSpPr/>
      </dsp:nvSpPr>
      <dsp:spPr>
        <a:xfrm rot="5400000">
          <a:off x="7343515" y="-3238988"/>
          <a:ext cx="555162"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Yes.</a:t>
          </a:r>
        </a:p>
      </dsp:txBody>
      <dsp:txXfrm rot="-5400000">
        <a:off x="4034698" y="96930"/>
        <a:ext cx="7145696" cy="500960"/>
      </dsp:txXfrm>
    </dsp:sp>
    <dsp:sp modelId="{41E9EDD4-115A-48BC-A4D4-3337E141AEDC}">
      <dsp:nvSpPr>
        <dsp:cNvPr id="0" name=""/>
        <dsp:cNvSpPr/>
      </dsp:nvSpPr>
      <dsp:spPr>
        <a:xfrm>
          <a:off x="0" y="432"/>
          <a:ext cx="4034698" cy="693953"/>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28. For inclement weather, is there shelter available for the security professionals at all sites?</a:t>
          </a:r>
        </a:p>
      </dsp:txBody>
      <dsp:txXfrm>
        <a:off x="33876" y="34308"/>
        <a:ext cx="3966946" cy="626201"/>
      </dsp:txXfrm>
    </dsp:sp>
    <dsp:sp modelId="{912F21B4-D970-4494-813E-4641A1405FCB}">
      <dsp:nvSpPr>
        <dsp:cNvPr id="0" name=""/>
        <dsp:cNvSpPr/>
      </dsp:nvSpPr>
      <dsp:spPr>
        <a:xfrm rot="5400000">
          <a:off x="7343515" y="-2510337"/>
          <a:ext cx="555162"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Security officers are responsible for adhering to </a:t>
          </a:r>
          <a:r>
            <a:rPr lang="en-US" sz="1200" kern="1200" dirty="0" err="1"/>
            <a:t>CoveredCA’s</a:t>
          </a:r>
          <a:r>
            <a:rPr lang="en-US" sz="1200" kern="1200" dirty="0"/>
            <a:t> P.O.S.T. orders while onsite for relieving themselves for rest and meal breaks. There are security rooms and cafeterias for rest and meal breaks.</a:t>
          </a:r>
        </a:p>
      </dsp:txBody>
      <dsp:txXfrm rot="-5400000">
        <a:off x="4034698" y="825581"/>
        <a:ext cx="7145696" cy="500960"/>
      </dsp:txXfrm>
    </dsp:sp>
    <dsp:sp modelId="{FC280489-FE29-401F-ACD6-1BF47A79C184}">
      <dsp:nvSpPr>
        <dsp:cNvPr id="0" name=""/>
        <dsp:cNvSpPr/>
      </dsp:nvSpPr>
      <dsp:spPr>
        <a:xfrm>
          <a:off x="0" y="729084"/>
          <a:ext cx="4034698" cy="693953"/>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29. How are security officers relieved when taking required Rest and Meal Breaks?</a:t>
          </a:r>
        </a:p>
      </dsp:txBody>
      <dsp:txXfrm>
        <a:off x="33876" y="762960"/>
        <a:ext cx="3966946" cy="626201"/>
      </dsp:txXfrm>
    </dsp:sp>
    <dsp:sp modelId="{BF5A38FA-02DC-4F57-90A4-05C180D55E07}">
      <dsp:nvSpPr>
        <dsp:cNvPr id="0" name=""/>
        <dsp:cNvSpPr/>
      </dsp:nvSpPr>
      <dsp:spPr>
        <a:xfrm rot="5400000">
          <a:off x="7343515" y="-1781686"/>
          <a:ext cx="555162"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No, shifts include a paid 30-minute break.</a:t>
          </a:r>
        </a:p>
      </dsp:txBody>
      <dsp:txXfrm rot="-5400000">
        <a:off x="4034698" y="1554232"/>
        <a:ext cx="7145696" cy="500960"/>
      </dsp:txXfrm>
    </dsp:sp>
    <dsp:sp modelId="{F7839F34-33F3-41D5-97E1-DF4FA942ED97}">
      <dsp:nvSpPr>
        <dsp:cNvPr id="0" name=""/>
        <dsp:cNvSpPr/>
      </dsp:nvSpPr>
      <dsp:spPr>
        <a:xfrm>
          <a:off x="0" y="1457735"/>
          <a:ext cx="4034698" cy="693953"/>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30. Are the security officers given 30 minutes unpaid or paid breaks?</a:t>
          </a:r>
        </a:p>
      </dsp:txBody>
      <dsp:txXfrm>
        <a:off x="33876" y="1491611"/>
        <a:ext cx="3966946" cy="626201"/>
      </dsp:txXfrm>
    </dsp:sp>
    <dsp:sp modelId="{33FDE42C-CEC8-4A5C-AB3A-430BDFAE1F0D}">
      <dsp:nvSpPr>
        <dsp:cNvPr id="0" name=""/>
        <dsp:cNvSpPr/>
      </dsp:nvSpPr>
      <dsp:spPr>
        <a:xfrm rot="5400000">
          <a:off x="7343515" y="-1053034"/>
          <a:ext cx="555162"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No.</a:t>
          </a:r>
        </a:p>
      </dsp:txBody>
      <dsp:txXfrm rot="-5400000">
        <a:off x="4034698" y="2282884"/>
        <a:ext cx="7145696" cy="500960"/>
      </dsp:txXfrm>
    </dsp:sp>
    <dsp:sp modelId="{B9300C0E-9E12-4855-A3F9-8C50E81025C5}">
      <dsp:nvSpPr>
        <dsp:cNvPr id="0" name=""/>
        <dsp:cNvSpPr/>
      </dsp:nvSpPr>
      <dsp:spPr>
        <a:xfrm>
          <a:off x="0" y="2186387"/>
          <a:ext cx="4034698" cy="693953"/>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31. Is the current security workforce covered by a collective bargaining agreement with their employer? If so, will a copy of the CBA be provided, since vendors may be legally bound to honor economic aspects of that CBA?</a:t>
          </a:r>
        </a:p>
      </dsp:txBody>
      <dsp:txXfrm>
        <a:off x="33876" y="2220263"/>
        <a:ext cx="3966946" cy="626201"/>
      </dsp:txXfrm>
    </dsp:sp>
    <dsp:sp modelId="{D7FB54CB-FF78-4EE0-A27A-FCEE976AF390}">
      <dsp:nvSpPr>
        <dsp:cNvPr id="0" name=""/>
        <dsp:cNvSpPr/>
      </dsp:nvSpPr>
      <dsp:spPr>
        <a:xfrm rot="5400000">
          <a:off x="7343515" y="-324383"/>
          <a:ext cx="555162"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See response to Question #18.</a:t>
          </a:r>
        </a:p>
      </dsp:txBody>
      <dsp:txXfrm rot="-5400000">
        <a:off x="4034698" y="3011535"/>
        <a:ext cx="7145696" cy="500960"/>
      </dsp:txXfrm>
    </dsp:sp>
    <dsp:sp modelId="{9A3749D4-0B53-43BC-BFCE-272A381F9726}">
      <dsp:nvSpPr>
        <dsp:cNvPr id="0" name=""/>
        <dsp:cNvSpPr/>
      </dsp:nvSpPr>
      <dsp:spPr>
        <a:xfrm>
          <a:off x="0" y="2915038"/>
          <a:ext cx="4034698" cy="693953"/>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32. What is the reason for going out to bid for security services?</a:t>
          </a:r>
        </a:p>
      </dsp:txBody>
      <dsp:txXfrm>
        <a:off x="33876" y="2948914"/>
        <a:ext cx="3966946" cy="626201"/>
      </dsp:txXfrm>
    </dsp:sp>
    <dsp:sp modelId="{D4797F6A-2626-43D2-8CF3-F47D68C5412A}">
      <dsp:nvSpPr>
        <dsp:cNvPr id="0" name=""/>
        <dsp:cNvSpPr/>
      </dsp:nvSpPr>
      <dsp:spPr>
        <a:xfrm rot="5400000">
          <a:off x="7343515" y="404268"/>
          <a:ext cx="555162"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Yes, parking is available to the contractor’s employees. There is no fee associated with parking.</a:t>
          </a:r>
        </a:p>
      </dsp:txBody>
      <dsp:txXfrm rot="-5400000">
        <a:off x="4034698" y="3740187"/>
        <a:ext cx="7145696" cy="500960"/>
      </dsp:txXfrm>
    </dsp:sp>
    <dsp:sp modelId="{1F326EB2-481F-4EAD-B2D8-B8592BA8A6B6}">
      <dsp:nvSpPr>
        <dsp:cNvPr id="0" name=""/>
        <dsp:cNvSpPr/>
      </dsp:nvSpPr>
      <dsp:spPr>
        <a:xfrm>
          <a:off x="0" y="3643689"/>
          <a:ext cx="4034698" cy="693953"/>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33. Is employee parking available at both locations to the contractor’s employees? If so, is there a fee associated with parking?</a:t>
          </a:r>
        </a:p>
      </dsp:txBody>
      <dsp:txXfrm>
        <a:off x="33876" y="3677565"/>
        <a:ext cx="3966946" cy="626201"/>
      </dsp:txXfrm>
    </dsp:sp>
    <dsp:sp modelId="{8065DF51-A558-427C-9407-82315FE7AEA7}">
      <dsp:nvSpPr>
        <dsp:cNvPr id="0" name=""/>
        <dsp:cNvSpPr/>
      </dsp:nvSpPr>
      <dsp:spPr>
        <a:xfrm rot="5400000">
          <a:off x="7343515" y="1132919"/>
          <a:ext cx="555162"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Yes.</a:t>
          </a:r>
        </a:p>
      </dsp:txBody>
      <dsp:txXfrm rot="-5400000">
        <a:off x="4034698" y="4468838"/>
        <a:ext cx="7145696" cy="500960"/>
      </dsp:txXfrm>
    </dsp:sp>
    <dsp:sp modelId="{69B96305-F808-4FF4-8F76-A6B78090E502}">
      <dsp:nvSpPr>
        <dsp:cNvPr id="0" name=""/>
        <dsp:cNvSpPr/>
      </dsp:nvSpPr>
      <dsp:spPr>
        <a:xfrm>
          <a:off x="0" y="4372341"/>
          <a:ext cx="4034698" cy="693953"/>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34. Is there a place for the Security Professional to store and charge their contractor issued cell phone</a:t>
          </a:r>
        </a:p>
      </dsp:txBody>
      <dsp:txXfrm>
        <a:off x="33876" y="4406217"/>
        <a:ext cx="3966946" cy="6262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BDC68-8B08-4FC3-B1A6-616096AF6464}">
      <dsp:nvSpPr>
        <dsp:cNvPr id="0" name=""/>
        <dsp:cNvSpPr/>
      </dsp:nvSpPr>
      <dsp:spPr>
        <a:xfrm rot="5400000">
          <a:off x="7231691" y="-3097414"/>
          <a:ext cx="778811"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Please provide your actual hourly rates and overtime rates in the table provided.</a:t>
          </a:r>
        </a:p>
      </dsp:txBody>
      <dsp:txXfrm rot="-5400000">
        <a:off x="4034698" y="137597"/>
        <a:ext cx="7134779" cy="702775"/>
      </dsp:txXfrm>
    </dsp:sp>
    <dsp:sp modelId="{41E9EDD4-115A-48BC-A4D4-3337E141AEDC}">
      <dsp:nvSpPr>
        <dsp:cNvPr id="0" name=""/>
        <dsp:cNvSpPr/>
      </dsp:nvSpPr>
      <dsp:spPr>
        <a:xfrm>
          <a:off x="0" y="2226"/>
          <a:ext cx="4034698" cy="973514"/>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35. On Exhibit B, Attachment 1, it states that contractors must provide two (2) hourly rates for each fiscal year. However, the example given shows an “Hourly Rate” and “Overtime Rate.” Shouldn’t the 2nd rate be labeled “2% increase Rate” instead of “Overtime Rate”, since overtime is paid at 1.5 of the regular rate and is already represented on the Cost Worksheet?</a:t>
          </a:r>
        </a:p>
      </dsp:txBody>
      <dsp:txXfrm>
        <a:off x="47523" y="49749"/>
        <a:ext cx="3939652" cy="878468"/>
      </dsp:txXfrm>
    </dsp:sp>
    <dsp:sp modelId="{912F21B4-D970-4494-813E-4641A1405FCB}">
      <dsp:nvSpPr>
        <dsp:cNvPr id="0" name=""/>
        <dsp:cNvSpPr/>
      </dsp:nvSpPr>
      <dsp:spPr>
        <a:xfrm rot="5400000">
          <a:off x="7231691" y="-2075224"/>
          <a:ext cx="778811"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Yes. Please refer to Addendum #2, Exhibit B, Attachment 1- Cost Worksheet.</a:t>
          </a:r>
        </a:p>
      </dsp:txBody>
      <dsp:txXfrm rot="-5400000">
        <a:off x="4034698" y="1159787"/>
        <a:ext cx="7134779" cy="702775"/>
      </dsp:txXfrm>
    </dsp:sp>
    <dsp:sp modelId="{FC280489-FE29-401F-ACD6-1BF47A79C184}">
      <dsp:nvSpPr>
        <dsp:cNvPr id="0" name=""/>
        <dsp:cNvSpPr/>
      </dsp:nvSpPr>
      <dsp:spPr>
        <a:xfrm>
          <a:off x="0" y="1024416"/>
          <a:ext cx="4034698" cy="973514"/>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36. On page 2 of Exhibit B, Attachment 1, the Cost Worksheet asks for “Total Contract Amount Not to Exceed” amount. Please confirm that this is the three (3) year total?</a:t>
          </a:r>
        </a:p>
      </dsp:txBody>
      <dsp:txXfrm>
        <a:off x="47523" y="1071939"/>
        <a:ext cx="3939652" cy="878468"/>
      </dsp:txXfrm>
    </dsp:sp>
    <dsp:sp modelId="{BF5A38FA-02DC-4F57-90A4-05C180D55E07}">
      <dsp:nvSpPr>
        <dsp:cNvPr id="0" name=""/>
        <dsp:cNvSpPr/>
      </dsp:nvSpPr>
      <dsp:spPr>
        <a:xfrm rot="5400000">
          <a:off x="7231691" y="-1053034"/>
          <a:ext cx="778811"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This is a visual inspection of roof access doors, ensuring they are locked, or viewing the roof from the ground. There is no expectation for the guard to access the roof as it is not part of our leased space.</a:t>
          </a:r>
        </a:p>
      </dsp:txBody>
      <dsp:txXfrm rot="-5400000">
        <a:off x="4034698" y="2181977"/>
        <a:ext cx="7134779" cy="702775"/>
      </dsp:txXfrm>
    </dsp:sp>
    <dsp:sp modelId="{F7839F34-33F3-41D5-97E1-DF4FA942ED97}">
      <dsp:nvSpPr>
        <dsp:cNvPr id="0" name=""/>
        <dsp:cNvSpPr/>
      </dsp:nvSpPr>
      <dsp:spPr>
        <a:xfrm>
          <a:off x="0" y="2046606"/>
          <a:ext cx="4034698" cy="973514"/>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37. It is mentioned on Page 5 of Exhibit A, Attachment 1 that part of the Security Professional’s responsibilities include inspecting roofs to ensure they are secure. Can the State elaborate on exactly what the Security Professional how they are getting to the roof and what they are doing on the roof?</a:t>
          </a:r>
        </a:p>
      </dsp:txBody>
      <dsp:txXfrm>
        <a:off x="47523" y="2094129"/>
        <a:ext cx="3939652" cy="878468"/>
      </dsp:txXfrm>
    </dsp:sp>
    <dsp:sp modelId="{33FDE42C-CEC8-4A5C-AB3A-430BDFAE1F0D}">
      <dsp:nvSpPr>
        <dsp:cNvPr id="0" name=""/>
        <dsp:cNvSpPr/>
      </dsp:nvSpPr>
      <dsp:spPr>
        <a:xfrm rot="5400000">
          <a:off x="7231691" y="-30844"/>
          <a:ext cx="778811" cy="7172797"/>
        </a:xfrm>
        <a:prstGeom prst="round2SameRect">
          <a:avLst/>
        </a:prstGeom>
        <a:solidFill>
          <a:schemeClr val="accent4">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See response to Question # 37.</a:t>
          </a:r>
        </a:p>
      </dsp:txBody>
      <dsp:txXfrm rot="-5400000">
        <a:off x="4034698" y="3204167"/>
        <a:ext cx="7134779" cy="702775"/>
      </dsp:txXfrm>
    </dsp:sp>
    <dsp:sp modelId="{B9300C0E-9E12-4855-A3F9-8C50E81025C5}">
      <dsp:nvSpPr>
        <dsp:cNvPr id="0" name=""/>
        <dsp:cNvSpPr/>
      </dsp:nvSpPr>
      <dsp:spPr>
        <a:xfrm>
          <a:off x="0" y="3068796"/>
          <a:ext cx="4034698" cy="973514"/>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38. What are the safety procedures for security personnel securing the roof?</a:t>
          </a:r>
        </a:p>
      </dsp:txBody>
      <dsp:txXfrm>
        <a:off x="47523" y="3116319"/>
        <a:ext cx="3939652" cy="878468"/>
      </dsp:txXfrm>
    </dsp:sp>
    <dsp:sp modelId="{D7FB54CB-FF78-4EE0-A27A-FCEE976AF390}">
      <dsp:nvSpPr>
        <dsp:cNvPr id="0" name=""/>
        <dsp:cNvSpPr/>
      </dsp:nvSpPr>
      <dsp:spPr>
        <a:xfrm rot="5400000">
          <a:off x="7231691" y="991345"/>
          <a:ext cx="778811" cy="7172797"/>
        </a:xfrm>
        <a:prstGeom prst="round2SameRect">
          <a:avLst/>
        </a:prstGeom>
        <a:solidFill>
          <a:schemeClr val="bg2">
            <a:lumMod val="90000"/>
            <a:alpha val="9000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a:t>None to date.</a:t>
          </a:r>
        </a:p>
      </dsp:txBody>
      <dsp:txXfrm rot="-5400000">
        <a:off x="4034698" y="4226356"/>
        <a:ext cx="7134779" cy="702775"/>
      </dsp:txXfrm>
    </dsp:sp>
    <dsp:sp modelId="{9A3749D4-0B53-43BC-BFCE-272A381F9726}">
      <dsp:nvSpPr>
        <dsp:cNvPr id="0" name=""/>
        <dsp:cNvSpPr/>
      </dsp:nvSpPr>
      <dsp:spPr>
        <a:xfrm>
          <a:off x="0" y="4090987"/>
          <a:ext cx="4034698" cy="973514"/>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l" defTabSz="444500">
            <a:lnSpc>
              <a:spcPct val="90000"/>
            </a:lnSpc>
            <a:spcBef>
              <a:spcPct val="0"/>
            </a:spcBef>
            <a:spcAft>
              <a:spcPct val="35000"/>
            </a:spcAft>
            <a:buNone/>
          </a:pPr>
          <a:r>
            <a:rPr lang="en-US" sz="1000" kern="1200" dirty="0"/>
            <a:t>39. What is the injury history of the security professional’s duties?</a:t>
          </a:r>
        </a:p>
      </dsp:txBody>
      <dsp:txXfrm>
        <a:off x="47523" y="4138510"/>
        <a:ext cx="3939652" cy="878468"/>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44F38F-237F-447F-9F8C-599A6D6273D9}" type="datetimeFigureOut">
              <a:rPr lang="en-US" smtClean="0"/>
              <a:t>10/28/2026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E8C682-223B-40FA-A627-4FD5AB94D3E4}" type="slidenum">
              <a:rPr lang="en-US" smtClean="0"/>
              <a:t>‹#›</a:t>
            </a:fld>
            <a:endParaRPr lang="en-US"/>
          </a:p>
        </p:txBody>
      </p:sp>
    </p:spTree>
    <p:extLst>
      <p:ext uri="{BB962C8B-B14F-4D97-AF65-F5344CB8AC3E}">
        <p14:creationId xmlns:p14="http://schemas.microsoft.com/office/powerpoint/2010/main" val="414499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E8C682-223B-40FA-A627-4FD5AB94D3E4}" type="slidenum">
              <a:rPr lang="en-US" smtClean="0"/>
              <a:t>10</a:t>
            </a:fld>
            <a:endParaRPr lang="en-US"/>
          </a:p>
        </p:txBody>
      </p:sp>
    </p:spTree>
    <p:extLst>
      <p:ext uri="{BB962C8B-B14F-4D97-AF65-F5344CB8AC3E}">
        <p14:creationId xmlns:p14="http://schemas.microsoft.com/office/powerpoint/2010/main" val="3677966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E8C682-223B-40FA-A627-4FD5AB94D3E4}" type="slidenum">
              <a:rPr lang="en-US" smtClean="0"/>
              <a:t>15</a:t>
            </a:fld>
            <a:endParaRPr lang="en-US"/>
          </a:p>
        </p:txBody>
      </p:sp>
    </p:spTree>
    <p:extLst>
      <p:ext uri="{BB962C8B-B14F-4D97-AF65-F5344CB8AC3E}">
        <p14:creationId xmlns:p14="http://schemas.microsoft.com/office/powerpoint/2010/main" val="1725714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7612D-9D57-1FE7-CD07-7C4DB35230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AAACFA-2636-A594-3F33-E5826CCA4E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E9EAB3-51DA-029E-E81B-64E48FA87D9F}"/>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5" name="Footer Placeholder 4">
            <a:extLst>
              <a:ext uri="{FF2B5EF4-FFF2-40B4-BE49-F238E27FC236}">
                <a16:creationId xmlns:a16="http://schemas.microsoft.com/office/drawing/2014/main" id="{2AD37128-065D-8DAA-EBBC-C7C07B995D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0E430B-87A1-B412-BE34-02ACAB649FC9}"/>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280456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A49D1-150F-1A5C-2046-8B58BC79FA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5BF59F-8E5B-0A0F-025A-4A0B42BBA5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740841-3DA1-008A-674D-8F661028ED72}"/>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5" name="Footer Placeholder 4">
            <a:extLst>
              <a:ext uri="{FF2B5EF4-FFF2-40B4-BE49-F238E27FC236}">
                <a16:creationId xmlns:a16="http://schemas.microsoft.com/office/drawing/2014/main" id="{C26CEE6F-916F-8272-A82A-4C17B517B8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BB3502-CB4B-1B0F-FA3D-6C57C1348001}"/>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1051367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DE7A-7BC2-DD90-6FF1-52B657E7F4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9AE813-1F7B-98DC-B724-1A37F91FF7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CD3B48-13AA-5C78-A5F0-A4B8ECF8371E}"/>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5" name="Footer Placeholder 4">
            <a:extLst>
              <a:ext uri="{FF2B5EF4-FFF2-40B4-BE49-F238E27FC236}">
                <a16:creationId xmlns:a16="http://schemas.microsoft.com/office/drawing/2014/main" id="{17616028-B1E6-6B79-8957-B87EE8318D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9C97EF-EF9E-7885-AF9C-6ABEAACB1524}"/>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1796533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9CBAA-53C8-F937-E23D-F0E7173AA0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731C86-D22C-8E09-F6B9-BA78BBEE9B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CA5810-5334-3AC6-3498-D542B88B3E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F35E2F-39A7-29F5-8481-8E583B0963AE}"/>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6" name="Footer Placeholder 5">
            <a:extLst>
              <a:ext uri="{FF2B5EF4-FFF2-40B4-BE49-F238E27FC236}">
                <a16:creationId xmlns:a16="http://schemas.microsoft.com/office/drawing/2014/main" id="{4776F086-196E-C871-CD8B-44E0BAD06F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D34FCD-F552-F7CF-31F4-4A8B620617FB}"/>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939361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2E6F5-5B1F-EC57-7428-D1330F1E31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B6F08C-04D7-C3EA-63C5-DBB786C426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FBCE02-62FB-9321-EBB7-AC9756F8C8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BA80BF-45B6-7A55-561F-9D8D8F7B51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B2EEB0-B0F6-4131-808D-E54EB961F9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1D6F33-AF5B-79C1-C8A9-29F68D84D83F}"/>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8" name="Footer Placeholder 7">
            <a:extLst>
              <a:ext uri="{FF2B5EF4-FFF2-40B4-BE49-F238E27FC236}">
                <a16:creationId xmlns:a16="http://schemas.microsoft.com/office/drawing/2014/main" id="{55969EDD-1B12-13E0-B292-6FBDC98FA4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F5AE12-B86D-AA62-C4B0-C601828A92E9}"/>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1767536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A89B-D52C-ED38-D53A-91A29A4064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334541-5168-5F30-764F-A16C008AEC32}"/>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4" name="Footer Placeholder 3">
            <a:extLst>
              <a:ext uri="{FF2B5EF4-FFF2-40B4-BE49-F238E27FC236}">
                <a16:creationId xmlns:a16="http://schemas.microsoft.com/office/drawing/2014/main" id="{B14555FE-06DE-1490-4D0C-35324E6EF8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28E008-D6D9-062F-2B61-AAB8BDB287BC}"/>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1787376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2DEAA8-AA91-CE08-7729-628654E392C4}"/>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3" name="Footer Placeholder 2">
            <a:extLst>
              <a:ext uri="{FF2B5EF4-FFF2-40B4-BE49-F238E27FC236}">
                <a16:creationId xmlns:a16="http://schemas.microsoft.com/office/drawing/2014/main" id="{D370BCE0-4CA6-74E2-2A0E-D41549C560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FD64BB-50B1-5210-FFA2-4037D8CE093D}"/>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1249719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95ED0-4572-9CBE-7208-993C51A1D2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EADE65-7095-7B84-433F-9BA7C89213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5D8F93-DF2B-9873-B83A-C6B26ACD2F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CE3071-29C6-4484-BA10-353CAD72EC68}"/>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6" name="Footer Placeholder 5">
            <a:extLst>
              <a:ext uri="{FF2B5EF4-FFF2-40B4-BE49-F238E27FC236}">
                <a16:creationId xmlns:a16="http://schemas.microsoft.com/office/drawing/2014/main" id="{CEB2D485-D8C9-81C0-3003-E7E710B8EB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C7541-A59D-61A2-0766-F559FE7767E6}"/>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3032021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3EDB9-D51F-6AEB-0FA7-61E022E713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D61BD0-CD42-A09E-ADAB-9494936D7D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CB88F1-2EB9-249F-978C-71FFD61A0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F7B0FA-C9BC-3B46-4677-663295621527}"/>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6" name="Footer Placeholder 5">
            <a:extLst>
              <a:ext uri="{FF2B5EF4-FFF2-40B4-BE49-F238E27FC236}">
                <a16:creationId xmlns:a16="http://schemas.microsoft.com/office/drawing/2014/main" id="{D0AA63C0-52BD-851E-B128-7AA18BBE92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1EE9BE-89F3-35B7-3726-DD9755143873}"/>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29490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AF95C-F0A2-CD01-49CC-D3925DDC88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C9A799-6DAE-608B-DE91-700681BAD0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C00BB-5155-E61E-C6B7-8A72FF1226E9}"/>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5" name="Footer Placeholder 4">
            <a:extLst>
              <a:ext uri="{FF2B5EF4-FFF2-40B4-BE49-F238E27FC236}">
                <a16:creationId xmlns:a16="http://schemas.microsoft.com/office/drawing/2014/main" id="{B44AE0E9-4FA6-68F1-179C-FF19A5D2D0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AF8102-581D-BF86-59D3-4B591D3417D1}"/>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2387977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4FB8D5-21B5-21A1-54F8-EDDCF3035C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AAF969-5D15-240B-8D83-A4F151385A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EF607B-DBE4-F72F-F295-B96AC2983BC7}"/>
              </a:ext>
            </a:extLst>
          </p:cNvPr>
          <p:cNvSpPr>
            <a:spLocks noGrp="1"/>
          </p:cNvSpPr>
          <p:nvPr>
            <p:ph type="dt" sz="half" idx="10"/>
          </p:nvPr>
        </p:nvSpPr>
        <p:spPr/>
        <p:txBody>
          <a:bodyPr/>
          <a:lstStyle/>
          <a:p>
            <a:fld id="{AEF6DCAE-9AA9-471C-B8BF-0D51C03788EA}" type="datetimeFigureOut">
              <a:rPr lang="en-US" smtClean="0"/>
              <a:t>10/28/2026</a:t>
            </a:fld>
            <a:endParaRPr lang="en-US"/>
          </a:p>
        </p:txBody>
      </p:sp>
      <p:sp>
        <p:nvSpPr>
          <p:cNvPr id="5" name="Footer Placeholder 4">
            <a:extLst>
              <a:ext uri="{FF2B5EF4-FFF2-40B4-BE49-F238E27FC236}">
                <a16:creationId xmlns:a16="http://schemas.microsoft.com/office/drawing/2014/main" id="{693ADDC1-3E60-EAC1-ADFC-C333CDF8FC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1A64B5-EEB2-7F39-F0A6-948BA991268F}"/>
              </a:ext>
            </a:extLst>
          </p:cNvPr>
          <p:cNvSpPr>
            <a:spLocks noGrp="1"/>
          </p:cNvSpPr>
          <p:nvPr>
            <p:ph type="sldNum" sz="quarter" idx="12"/>
          </p:nvPr>
        </p:nvSpPr>
        <p:spPr/>
        <p:txBody>
          <a:bodyPr/>
          <a:lstStyle/>
          <a:p>
            <a:fld id="{F3D8DFD2-1C54-457F-925E-179623F17377}" type="slidenum">
              <a:rPr lang="en-US" smtClean="0"/>
              <a:t>‹#›</a:t>
            </a:fld>
            <a:endParaRPr lang="en-US"/>
          </a:p>
        </p:txBody>
      </p:sp>
    </p:spTree>
    <p:extLst>
      <p:ext uri="{BB962C8B-B14F-4D97-AF65-F5344CB8AC3E}">
        <p14:creationId xmlns:p14="http://schemas.microsoft.com/office/powerpoint/2010/main" val="706973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F89395-68CF-8BB5-8953-CAB5BBF638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2C3F6E-C603-B0DB-38D1-3A2F195436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809B8F-3F88-AB3E-E545-34D64D443C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EF6DCAE-9AA9-471C-B8BF-0D51C03788EA}" type="datetimeFigureOut">
              <a:rPr lang="en-US" smtClean="0"/>
              <a:t>10/28/2026</a:t>
            </a:fld>
            <a:endParaRPr lang="en-US"/>
          </a:p>
        </p:txBody>
      </p:sp>
      <p:sp>
        <p:nvSpPr>
          <p:cNvPr id="5" name="Footer Placeholder 4">
            <a:extLst>
              <a:ext uri="{FF2B5EF4-FFF2-40B4-BE49-F238E27FC236}">
                <a16:creationId xmlns:a16="http://schemas.microsoft.com/office/drawing/2014/main" id="{3696B2DF-CFBF-73A8-3F3F-F057BE737E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65112AF-E56C-950D-E806-B27660744E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D8DFD2-1C54-457F-925E-179623F17377}" type="slidenum">
              <a:rPr lang="en-US" smtClean="0"/>
              <a:t>‹#›</a:t>
            </a:fld>
            <a:endParaRPr lang="en-US"/>
          </a:p>
        </p:txBody>
      </p:sp>
    </p:spTree>
    <p:extLst>
      <p:ext uri="{BB962C8B-B14F-4D97-AF65-F5344CB8AC3E}">
        <p14:creationId xmlns:p14="http://schemas.microsoft.com/office/powerpoint/2010/main" val="3806553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8.xml"/><Relationship Id="rId1" Type="http://schemas.openxmlformats.org/officeDocument/2006/relationships/themeOverride" Target="../theme/themeOverride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0.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3.png"/><Relationship Id="rId7" Type="http://schemas.openxmlformats.org/officeDocument/2006/relationships/diagramColors" Target="../diagrams/colors4.xml"/><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hyperlink" Target="https://hbex.coveredca.com/solicitations/#RFP-2024-13" TargetMode="Externa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D76E274-6BD0-4E9C-E35D-4E723FE11DA3}"/>
              </a:ext>
            </a:extLst>
          </p:cNvPr>
          <p:cNvSpPr>
            <a:spLocks noGrp="1"/>
          </p:cNvSpPr>
          <p:nvPr>
            <p:ph type="subTitle" idx="1"/>
          </p:nvPr>
        </p:nvSpPr>
        <p:spPr>
          <a:xfrm>
            <a:off x="5585988" y="1113576"/>
            <a:ext cx="6465908" cy="3947310"/>
          </a:xfrm>
        </p:spPr>
        <p:txBody>
          <a:bodyPr anchor="b">
            <a:normAutofit/>
          </a:bodyPr>
          <a:lstStyle/>
          <a:p>
            <a:r>
              <a:rPr lang="en-US" b="1" i="0" u="none" strike="noStrike" baseline="0" dirty="0">
                <a:solidFill>
                  <a:schemeClr val="tx2"/>
                </a:solidFill>
                <a:latin typeface="Arial-BoldMT"/>
              </a:rPr>
              <a:t>Request for Proposal</a:t>
            </a:r>
          </a:p>
          <a:p>
            <a:r>
              <a:rPr lang="en-US" b="1" i="0" u="none" strike="noStrike" baseline="0" dirty="0">
                <a:solidFill>
                  <a:schemeClr val="tx2"/>
                </a:solidFill>
                <a:latin typeface="Arial-BoldMT"/>
              </a:rPr>
              <a:t>RFP </a:t>
            </a:r>
            <a:r>
              <a:rPr lang="en-US" b="1" dirty="0">
                <a:solidFill>
                  <a:schemeClr val="tx2"/>
                </a:solidFill>
                <a:latin typeface="Arial-BoldMT"/>
              </a:rPr>
              <a:t>2026-06</a:t>
            </a:r>
            <a:r>
              <a:rPr lang="en-US" b="1" i="0" u="none" strike="noStrike" baseline="0" dirty="0">
                <a:solidFill>
                  <a:schemeClr val="tx2"/>
                </a:solidFill>
                <a:latin typeface="Arial-BoldMT"/>
              </a:rPr>
              <a:t>: Unarmed Security Guards</a:t>
            </a:r>
          </a:p>
          <a:p>
            <a:endParaRPr lang="en-US" b="1" i="0" u="none" strike="noStrike" baseline="0" dirty="0">
              <a:solidFill>
                <a:schemeClr val="tx2"/>
              </a:solidFill>
              <a:latin typeface="Arial-BoldMT"/>
            </a:endParaRPr>
          </a:p>
          <a:p>
            <a:endParaRPr lang="en-US" b="1" i="0" u="none" strike="noStrike" baseline="0" dirty="0">
              <a:solidFill>
                <a:schemeClr val="tx2"/>
              </a:solidFill>
              <a:latin typeface="Arial-BoldMT"/>
            </a:endParaRPr>
          </a:p>
          <a:p>
            <a:endParaRPr lang="en-US" b="1" i="0" u="none" strike="noStrike" baseline="0" dirty="0">
              <a:solidFill>
                <a:schemeClr val="tx2"/>
              </a:solidFill>
              <a:latin typeface="Arial-BoldMT"/>
            </a:endParaRPr>
          </a:p>
          <a:p>
            <a:r>
              <a:rPr lang="en-US" b="1" i="0" u="none" strike="noStrike" baseline="0" dirty="0">
                <a:solidFill>
                  <a:schemeClr val="tx2"/>
                </a:solidFill>
                <a:latin typeface="Arial-BoldMT"/>
              </a:rPr>
              <a:t>Proposer’s  Conference</a:t>
            </a:r>
          </a:p>
          <a:p>
            <a:r>
              <a:rPr lang="en-US" b="1" dirty="0">
                <a:solidFill>
                  <a:schemeClr val="tx2"/>
                </a:solidFill>
                <a:latin typeface="Arial-BoldMT"/>
              </a:rPr>
              <a:t>October 16, 2026</a:t>
            </a:r>
          </a:p>
        </p:txBody>
      </p:sp>
      <p:pic>
        <p:nvPicPr>
          <p:cNvPr id="5" name="Picture 4">
            <a:extLst>
              <a:ext uri="{FF2B5EF4-FFF2-40B4-BE49-F238E27FC236}">
                <a16:creationId xmlns:a16="http://schemas.microsoft.com/office/drawing/2014/main" id="{75F55314-9CB4-A230-DB2A-99FED0A112C0}"/>
              </a:ext>
            </a:extLst>
          </p:cNvPr>
          <p:cNvPicPr>
            <a:picLocks noChangeAspect="1"/>
          </p:cNvPicPr>
          <p:nvPr/>
        </p:nvPicPr>
        <p:blipFill>
          <a:blip r:embed="rId2"/>
          <a:stretch>
            <a:fillRect/>
          </a:stretch>
        </p:blipFill>
        <p:spPr>
          <a:xfrm>
            <a:off x="625674" y="1697277"/>
            <a:ext cx="3571352" cy="4377846"/>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79491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1022CA72-2A63-428F-B586-37BA5AB6D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A10B3A-445D-558A-D014-0CE6CF8E040A}"/>
              </a:ext>
            </a:extLst>
          </p:cNvPr>
          <p:cNvSpPr>
            <a:spLocks noGrp="1"/>
          </p:cNvSpPr>
          <p:nvPr>
            <p:ph type="title"/>
          </p:nvPr>
        </p:nvSpPr>
        <p:spPr>
          <a:xfrm>
            <a:off x="532015" y="4495568"/>
            <a:ext cx="3861960" cy="1905232"/>
          </a:xfrm>
        </p:spPr>
        <p:txBody>
          <a:bodyPr vert="horz" lIns="91440" tIns="45720" rIns="91440" bIns="45720" rtlCol="0" anchor="ctr">
            <a:normAutofit/>
          </a:bodyPr>
          <a:lstStyle/>
          <a:p>
            <a:r>
              <a:rPr lang="en-US" sz="3000" b="1">
                <a:effectLst/>
              </a:rPr>
              <a:t>1601 Exposition Blvd. </a:t>
            </a:r>
            <a:br>
              <a:rPr lang="en-US" sz="3000" b="1">
                <a:effectLst/>
              </a:rPr>
            </a:br>
            <a:r>
              <a:rPr lang="en-US" sz="3000" b="1">
                <a:effectLst/>
              </a:rPr>
              <a:t>Sacramento, CA</a:t>
            </a:r>
            <a:br>
              <a:rPr lang="en-US" sz="3000">
                <a:effectLst/>
              </a:rPr>
            </a:br>
            <a:br>
              <a:rPr lang="en-US" sz="3000">
                <a:effectLst/>
              </a:rPr>
            </a:br>
            <a:endParaRPr lang="en-US" sz="3000"/>
          </a:p>
        </p:txBody>
      </p:sp>
      <p:sp>
        <p:nvSpPr>
          <p:cNvPr id="36" name="Rectangle 35">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1"/>
            <a:ext cx="11231745" cy="413142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37444" y="5460209"/>
            <a:ext cx="1790365"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EB44CD9-33A6-865E-2630-C66EBD360A4E}"/>
              </a:ext>
            </a:extLst>
          </p:cNvPr>
          <p:cNvPicPr>
            <a:picLocks noChangeAspect="1"/>
          </p:cNvPicPr>
          <p:nvPr/>
        </p:nvPicPr>
        <p:blipFill>
          <a:blip r:embed="rId2"/>
          <a:stretch>
            <a:fillRect/>
          </a:stretch>
        </p:blipFill>
        <p:spPr>
          <a:xfrm>
            <a:off x="75523" y="1010829"/>
            <a:ext cx="4430919" cy="2975613"/>
          </a:xfrm>
          <a:prstGeom prst="rect">
            <a:avLst/>
          </a:prstGeom>
        </p:spPr>
      </p:pic>
      <p:pic>
        <p:nvPicPr>
          <p:cNvPr id="25" name="Picture 24">
            <a:extLst>
              <a:ext uri="{FF2B5EF4-FFF2-40B4-BE49-F238E27FC236}">
                <a16:creationId xmlns:a16="http://schemas.microsoft.com/office/drawing/2014/main" id="{7C81AB34-9CED-E358-39D8-536AF015153C}"/>
              </a:ext>
            </a:extLst>
          </p:cNvPr>
          <p:cNvPicPr>
            <a:picLocks noChangeAspect="1"/>
          </p:cNvPicPr>
          <p:nvPr/>
        </p:nvPicPr>
        <p:blipFill>
          <a:blip r:embed="rId3"/>
          <a:stretch>
            <a:fillRect/>
          </a:stretch>
        </p:blipFill>
        <p:spPr>
          <a:xfrm>
            <a:off x="4581964" y="1010829"/>
            <a:ext cx="7431455" cy="3262407"/>
          </a:xfrm>
          <a:prstGeom prst="rect">
            <a:avLst/>
          </a:prstGeom>
        </p:spPr>
      </p:pic>
    </p:spTree>
    <p:extLst>
      <p:ext uri="{BB962C8B-B14F-4D97-AF65-F5344CB8AC3E}">
        <p14:creationId xmlns:p14="http://schemas.microsoft.com/office/powerpoint/2010/main" val="1125243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756B343-807D-456E-AA26-80E96B75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91EDD6-E072-868A-6506-64F135DBA72B}"/>
              </a:ext>
            </a:extLst>
          </p:cNvPr>
          <p:cNvSpPr>
            <a:spLocks noGrp="1"/>
          </p:cNvSpPr>
          <p:nvPr>
            <p:ph type="title"/>
          </p:nvPr>
        </p:nvSpPr>
        <p:spPr>
          <a:xfrm>
            <a:off x="7239045" y="686484"/>
            <a:ext cx="4282983" cy="1200361"/>
          </a:xfrm>
        </p:spPr>
        <p:txBody>
          <a:bodyPr anchor="b">
            <a:normAutofit fontScale="90000"/>
          </a:bodyPr>
          <a:lstStyle/>
          <a:p>
            <a:pPr algn="ctr"/>
            <a:r>
              <a:rPr lang="en-US" sz="3600" b="1">
                <a:effectLst/>
                <a:latin typeface="Aptos" panose="020B0004020202020204" pitchFamily="34" charset="0"/>
                <a:ea typeface="Aptos" panose="020B0004020202020204" pitchFamily="34" charset="0"/>
                <a:cs typeface="Aptos" panose="020B0004020202020204" pitchFamily="34" charset="0"/>
              </a:rPr>
              <a:t>247 E. Nees Ave.</a:t>
            </a:r>
            <a:br>
              <a:rPr lang="en-US" sz="3600" b="1">
                <a:effectLst/>
                <a:latin typeface="Aptos" panose="020B0004020202020204" pitchFamily="34" charset="0"/>
                <a:ea typeface="Aptos" panose="020B0004020202020204" pitchFamily="34" charset="0"/>
                <a:cs typeface="Aptos" panose="020B0004020202020204" pitchFamily="34" charset="0"/>
              </a:rPr>
            </a:br>
            <a:r>
              <a:rPr lang="en-US" sz="3600" b="1">
                <a:effectLst/>
                <a:latin typeface="Aptos" panose="020B0004020202020204" pitchFamily="34" charset="0"/>
                <a:ea typeface="Aptos" panose="020B0004020202020204" pitchFamily="34" charset="0"/>
                <a:cs typeface="Aptos" panose="020B0004020202020204" pitchFamily="34" charset="0"/>
              </a:rPr>
              <a:t>Fresno, CA</a:t>
            </a:r>
            <a:br>
              <a:rPr lang="en-US" sz="2500">
                <a:effectLst/>
                <a:latin typeface="Aptos" panose="020B0004020202020204" pitchFamily="34" charset="0"/>
                <a:ea typeface="Aptos" panose="020B0004020202020204" pitchFamily="34" charset="0"/>
                <a:cs typeface="Aptos" panose="020B0004020202020204" pitchFamily="34" charset="0"/>
              </a:rPr>
            </a:br>
            <a:endParaRPr lang="en-US" sz="2500"/>
          </a:p>
        </p:txBody>
      </p:sp>
      <p:sp>
        <p:nvSpPr>
          <p:cNvPr id="14" name="Rectangle 1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sky, outdoor, road, ground&#10;&#10;Description automatically generated">
            <a:extLst>
              <a:ext uri="{FF2B5EF4-FFF2-40B4-BE49-F238E27FC236}">
                <a16:creationId xmlns:a16="http://schemas.microsoft.com/office/drawing/2014/main" id="{E475F64D-4836-A911-0DC5-B1B55DA8BECD}"/>
              </a:ext>
            </a:extLst>
          </p:cNvPr>
          <p:cNvPicPr>
            <a:picLocks noChangeAspect="1"/>
          </p:cNvPicPr>
          <p:nvPr/>
        </p:nvPicPr>
        <p:blipFill>
          <a:blip r:embed="rId2">
            <a:extLst>
              <a:ext uri="{28A0092B-C50C-407E-A947-70E740481C1C}">
                <a14:useLocalDpi xmlns:a14="http://schemas.microsoft.com/office/drawing/2010/main" val="0"/>
              </a:ext>
            </a:extLst>
          </a:blip>
          <a:srcRect l="6180" r="14539" b="-1"/>
          <a:stretch/>
        </p:blipFill>
        <p:spPr>
          <a:xfrm>
            <a:off x="576244" y="650494"/>
            <a:ext cx="5628018" cy="5324142"/>
          </a:xfrm>
          <a:prstGeom prst="rect">
            <a:avLst/>
          </a:prstGeom>
        </p:spPr>
      </p:pic>
      <p:sp>
        <p:nvSpPr>
          <p:cNvPr id="18" name="Rectangle 17">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A high angle view of a building&#10;&#10;Description automatically generated with low confidence">
            <a:extLst>
              <a:ext uri="{FF2B5EF4-FFF2-40B4-BE49-F238E27FC236}">
                <a16:creationId xmlns:a16="http://schemas.microsoft.com/office/drawing/2014/main" id="{1936FAE0-92D5-F2E5-BE3E-EF8A48D3F3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92345" y="2030413"/>
            <a:ext cx="3176385" cy="3513137"/>
          </a:xfrm>
        </p:spPr>
      </p:pic>
      <p:sp>
        <p:nvSpPr>
          <p:cNvPr id="20" name="Rectangle 19">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9073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ight Triangle 1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585535-9110-54F9-37CC-0AC25C1B674A}"/>
              </a:ext>
            </a:extLst>
          </p:cNvPr>
          <p:cNvSpPr>
            <a:spLocks noGrp="1"/>
          </p:cNvSpPr>
          <p:nvPr>
            <p:ph type="title"/>
          </p:nvPr>
        </p:nvSpPr>
        <p:spPr>
          <a:xfrm>
            <a:off x="641773" y="1230747"/>
            <a:ext cx="3689071" cy="4480726"/>
          </a:xfrm>
        </p:spPr>
        <p:txBody>
          <a:bodyPr vert="horz" lIns="91440" tIns="45720" rIns="91440" bIns="45720" rtlCol="0" anchor="ctr">
            <a:normAutofit/>
          </a:bodyPr>
          <a:lstStyle/>
          <a:p>
            <a:pPr algn="ctr"/>
            <a:r>
              <a:rPr lang="en-US" sz="5500" kern="1200">
                <a:solidFill>
                  <a:schemeClr val="tx1"/>
                </a:solidFill>
                <a:latin typeface="+mj-lt"/>
                <a:ea typeface="+mj-ea"/>
                <a:cs typeface="+mj-cs"/>
              </a:rPr>
              <a:t>RFP </a:t>
            </a:r>
            <a:br>
              <a:rPr lang="en-US" sz="5500"/>
            </a:br>
            <a:r>
              <a:rPr lang="en-US" sz="5500" kern="1200">
                <a:solidFill>
                  <a:schemeClr val="tx1"/>
                </a:solidFill>
                <a:latin typeface="+mj-lt"/>
                <a:ea typeface="+mj-ea"/>
                <a:cs typeface="+mj-cs"/>
              </a:rPr>
              <a:t>Key Dates</a:t>
            </a: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0" name="Content Placeholder 2">
            <a:extLst>
              <a:ext uri="{FF2B5EF4-FFF2-40B4-BE49-F238E27FC236}">
                <a16:creationId xmlns:a16="http://schemas.microsoft.com/office/drawing/2014/main" id="{AEE4D3F6-A07F-A7FD-A540-8CA59B1D2DA3}"/>
              </a:ext>
            </a:extLst>
          </p:cNvPr>
          <p:cNvGraphicFramePr>
            <a:graphicFrameLocks noGrp="1"/>
          </p:cNvGraphicFramePr>
          <p:nvPr>
            <p:ph idx="1"/>
            <p:extLst>
              <p:ext uri="{D42A27DB-BD31-4B8C-83A1-F6EECF244321}">
                <p14:modId xmlns:p14="http://schemas.microsoft.com/office/powerpoint/2010/main" val="1875069982"/>
              </p:ext>
            </p:extLst>
          </p:nvPr>
        </p:nvGraphicFramePr>
        <p:xfrm>
          <a:off x="4770242" y="619837"/>
          <a:ext cx="6783904" cy="40997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5759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Arc 23">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414764D-EA3F-8699-6CB6-D0B6DB5D63DD}"/>
              </a:ext>
            </a:extLst>
          </p:cNvPr>
          <p:cNvSpPr>
            <a:spLocks noGrp="1"/>
          </p:cNvSpPr>
          <p:nvPr>
            <p:ph type="title"/>
          </p:nvPr>
        </p:nvSpPr>
        <p:spPr>
          <a:xfrm>
            <a:off x="3210348" y="467653"/>
            <a:ext cx="5458838" cy="1325563"/>
          </a:xfrm>
        </p:spPr>
        <p:txBody>
          <a:bodyPr>
            <a:normAutofit/>
          </a:bodyPr>
          <a:lstStyle/>
          <a:p>
            <a:pPr algn="ctr"/>
            <a:r>
              <a:rPr lang="en-US" b="1"/>
              <a:t>Minimum Qualifications</a:t>
            </a:r>
          </a:p>
        </p:txBody>
      </p:sp>
      <p:sp>
        <p:nvSpPr>
          <p:cNvPr id="25" name="Freeform: Shape 2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Content Placeholder 7">
            <a:extLst>
              <a:ext uri="{FF2B5EF4-FFF2-40B4-BE49-F238E27FC236}">
                <a16:creationId xmlns:a16="http://schemas.microsoft.com/office/drawing/2014/main" id="{88ABFC80-77B8-163D-84E6-5122803B7399}"/>
              </a:ext>
            </a:extLst>
          </p:cNvPr>
          <p:cNvPicPr>
            <a:picLocks noGrp="1" noChangeAspect="1"/>
          </p:cNvPicPr>
          <p:nvPr>
            <p:ph idx="1"/>
          </p:nvPr>
        </p:nvPicPr>
        <p:blipFill>
          <a:blip r:embed="rId2"/>
          <a:stretch>
            <a:fillRect/>
          </a:stretch>
        </p:blipFill>
        <p:spPr>
          <a:xfrm>
            <a:off x="1586790" y="1793216"/>
            <a:ext cx="9018419" cy="4351338"/>
          </a:xfrm>
          <a:prstGeom prst="rect">
            <a:avLst/>
          </a:prstGeom>
        </p:spPr>
      </p:pic>
    </p:spTree>
    <p:extLst>
      <p:ext uri="{BB962C8B-B14F-4D97-AF65-F5344CB8AC3E}">
        <p14:creationId xmlns:p14="http://schemas.microsoft.com/office/powerpoint/2010/main" val="566862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AF993-F649-53C4-33A7-F10776603AAE}"/>
              </a:ext>
            </a:extLst>
          </p:cNvPr>
          <p:cNvSpPr>
            <a:spLocks noGrp="1"/>
          </p:cNvSpPr>
          <p:nvPr>
            <p:ph type="title"/>
          </p:nvPr>
        </p:nvSpPr>
        <p:spPr>
          <a:xfrm>
            <a:off x="739775" y="159520"/>
            <a:ext cx="10515600" cy="1325563"/>
          </a:xfrm>
        </p:spPr>
        <p:txBody>
          <a:bodyPr/>
          <a:lstStyle/>
          <a:p>
            <a:pPr algn="ctr"/>
            <a:r>
              <a:rPr lang="en-US" b="1"/>
              <a:t>Work Hours</a:t>
            </a:r>
          </a:p>
        </p:txBody>
      </p:sp>
      <p:sp>
        <p:nvSpPr>
          <p:cNvPr id="9" name="Rectangle: Diagonal Corners Rounded 8">
            <a:extLst>
              <a:ext uri="{FF2B5EF4-FFF2-40B4-BE49-F238E27FC236}">
                <a16:creationId xmlns:a16="http://schemas.microsoft.com/office/drawing/2014/main" id="{E5BA8B7C-8C4B-454A-1517-87D4ECB2BD4E}"/>
              </a:ext>
            </a:extLst>
          </p:cNvPr>
          <p:cNvSpPr/>
          <p:nvPr/>
        </p:nvSpPr>
        <p:spPr>
          <a:xfrm>
            <a:off x="914400" y="1577397"/>
            <a:ext cx="4322618" cy="944130"/>
          </a:xfrm>
          <a:prstGeom prst="round2Diag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7D29373-EF70-DA03-CD54-17EF96C4CA83}"/>
              </a:ext>
            </a:extLst>
          </p:cNvPr>
          <p:cNvSpPr>
            <a:spLocks noGrp="1"/>
          </p:cNvSpPr>
          <p:nvPr>
            <p:ph type="body" idx="1"/>
          </p:nvPr>
        </p:nvSpPr>
        <p:spPr>
          <a:xfrm>
            <a:off x="323274" y="1577397"/>
            <a:ext cx="5657330" cy="1019992"/>
          </a:xfrm>
        </p:spPr>
        <p:txBody>
          <a:bodyPr>
            <a:noAutofit/>
          </a:bodyPr>
          <a:lstStyle/>
          <a:p>
            <a:pPr algn="ctr"/>
            <a:r>
              <a:rPr lang="en-US" sz="1800">
                <a:solidFill>
                  <a:schemeClr val="bg1"/>
                </a:solidFill>
              </a:rPr>
              <a:t>Covered CA Headquarters</a:t>
            </a:r>
          </a:p>
          <a:p>
            <a:pPr algn="ctr"/>
            <a:r>
              <a:rPr lang="en-US" sz="1800">
                <a:solidFill>
                  <a:schemeClr val="bg1"/>
                </a:solidFill>
              </a:rPr>
              <a:t>1601 Exposition Blvd.</a:t>
            </a:r>
          </a:p>
          <a:p>
            <a:pPr algn="ctr"/>
            <a:r>
              <a:rPr lang="en-US" sz="1800">
                <a:solidFill>
                  <a:schemeClr val="bg1"/>
                </a:solidFill>
              </a:rPr>
              <a:t>Sacramento, CA</a:t>
            </a:r>
          </a:p>
        </p:txBody>
      </p:sp>
      <p:sp>
        <p:nvSpPr>
          <p:cNvPr id="4" name="Content Placeholder 3">
            <a:extLst>
              <a:ext uri="{FF2B5EF4-FFF2-40B4-BE49-F238E27FC236}">
                <a16:creationId xmlns:a16="http://schemas.microsoft.com/office/drawing/2014/main" id="{9337828F-27F9-F7E5-8DE4-5B3A64FA73F5}"/>
              </a:ext>
            </a:extLst>
          </p:cNvPr>
          <p:cNvSpPr>
            <a:spLocks noGrp="1"/>
          </p:cNvSpPr>
          <p:nvPr>
            <p:ph sz="half" idx="2"/>
          </p:nvPr>
        </p:nvSpPr>
        <p:spPr>
          <a:xfrm>
            <a:off x="348108" y="2691672"/>
            <a:ext cx="5455201" cy="4193405"/>
          </a:xfrm>
        </p:spPr>
        <p:txBody>
          <a:bodyPr>
            <a:normAutofit fontScale="92500" lnSpcReduction="10000"/>
          </a:bodyPr>
          <a:lstStyle/>
          <a:p>
            <a:pPr algn="l">
              <a:buFont typeface="Arial" panose="020B0604020202020204" pitchFamily="34" charset="0"/>
              <a:buChar char="•"/>
            </a:pPr>
            <a:r>
              <a:rPr lang="en-US" sz="1800" b="1" i="0">
                <a:solidFill>
                  <a:srgbClr val="323130"/>
                </a:solidFill>
                <a:effectLst/>
                <a:latin typeface="+mj-lt"/>
                <a:cs typeface="Rod" panose="020F0502020204030204" pitchFamily="49" charset="-79"/>
              </a:rPr>
              <a:t>Normal business hours: </a:t>
            </a:r>
            <a:r>
              <a:rPr lang="en-US" sz="1800" b="0" i="0">
                <a:solidFill>
                  <a:srgbClr val="323130"/>
                </a:solidFill>
                <a:effectLst/>
                <a:latin typeface="+mj-lt"/>
                <a:cs typeface="Rod" panose="020F0502020204030204" pitchFamily="49" charset="-79"/>
              </a:rPr>
              <a:t>8:00 a.m. to 5:00 p.m. PT, Monday through Friday (excluding State holidays).</a:t>
            </a:r>
          </a:p>
          <a:p>
            <a:pPr algn="l">
              <a:buFont typeface="Arial" panose="020B0604020202020204" pitchFamily="34" charset="0"/>
              <a:buChar char="•"/>
            </a:pPr>
            <a:r>
              <a:rPr lang="en-US" sz="1800" b="1" i="0">
                <a:solidFill>
                  <a:srgbClr val="323130"/>
                </a:solidFill>
                <a:effectLst/>
                <a:latin typeface="+mj-lt"/>
                <a:cs typeface="Rod" panose="020F0502020204030204" pitchFamily="49" charset="-79"/>
              </a:rPr>
              <a:t>Security guard requirements for normal business days:</a:t>
            </a:r>
          </a:p>
          <a:p>
            <a:pPr marL="742950" lvl="1" indent="-285750" algn="l">
              <a:buFont typeface="Arial" panose="020B0604020202020204" pitchFamily="34" charset="0"/>
              <a:buChar char="•"/>
            </a:pPr>
            <a:r>
              <a:rPr lang="en-US" sz="1800" b="0" i="0">
                <a:solidFill>
                  <a:srgbClr val="323130"/>
                </a:solidFill>
                <a:effectLst/>
                <a:latin typeface="+mj-lt"/>
                <a:cs typeface="Rod" panose="020F0502020204030204" pitchFamily="49" charset="-79"/>
              </a:rPr>
              <a:t>One guard from 6:00 a.m. to 2:30 p.m.</a:t>
            </a:r>
          </a:p>
          <a:p>
            <a:pPr marL="742950" lvl="1" indent="-285750" algn="l">
              <a:buFont typeface="Arial" panose="020B0604020202020204" pitchFamily="34" charset="0"/>
              <a:buChar char="•"/>
            </a:pPr>
            <a:r>
              <a:rPr lang="en-US" sz="1800" b="0" i="0">
                <a:solidFill>
                  <a:srgbClr val="323130"/>
                </a:solidFill>
                <a:effectLst/>
                <a:latin typeface="+mj-lt"/>
                <a:cs typeface="Rod" panose="020F0502020204030204" pitchFamily="49" charset="-79"/>
              </a:rPr>
              <a:t>One guard from 7:30 a.m. to 4:00 p.m.</a:t>
            </a:r>
          </a:p>
          <a:p>
            <a:pPr marL="742950" lvl="1" indent="-285750" algn="l">
              <a:buFont typeface="Arial" panose="020B0604020202020204" pitchFamily="34" charset="0"/>
              <a:buChar char="•"/>
            </a:pPr>
            <a:r>
              <a:rPr lang="en-US" sz="1800" b="0" i="0">
                <a:solidFill>
                  <a:srgbClr val="323130"/>
                </a:solidFill>
                <a:effectLst/>
                <a:latin typeface="+mj-lt"/>
                <a:cs typeface="Rod" panose="020F0502020204030204" pitchFamily="49" charset="-79"/>
              </a:rPr>
              <a:t>One guard from 1:30 p.m. to 10:00 p.m.</a:t>
            </a:r>
          </a:p>
          <a:p>
            <a:pPr algn="l">
              <a:buFont typeface="Arial" panose="020B0604020202020204" pitchFamily="34" charset="0"/>
              <a:buChar char="•"/>
            </a:pPr>
            <a:r>
              <a:rPr lang="en-US" sz="1800" b="1" i="0">
                <a:solidFill>
                  <a:srgbClr val="323130"/>
                </a:solidFill>
                <a:effectLst/>
                <a:latin typeface="+mj-lt"/>
                <a:cs typeface="Rod" panose="020F0502020204030204" pitchFamily="49" charset="-79"/>
              </a:rPr>
              <a:t>During Open Enrollment (October through February):</a:t>
            </a:r>
          </a:p>
          <a:p>
            <a:pPr marL="742950" lvl="1" indent="-285750" algn="l">
              <a:buFont typeface="Arial" panose="020B0604020202020204" pitchFamily="34" charset="0"/>
              <a:buChar char="•"/>
            </a:pPr>
            <a:r>
              <a:rPr lang="en-US" sz="1800" b="0" i="0">
                <a:solidFill>
                  <a:srgbClr val="323130"/>
                </a:solidFill>
                <a:effectLst/>
                <a:latin typeface="+mj-lt"/>
                <a:cs typeface="Rod" panose="020F0502020204030204" pitchFamily="49" charset="-79"/>
              </a:rPr>
              <a:t>Work hours may change; may start before regular hours and extend until midnight PST, including State holidays.</a:t>
            </a:r>
          </a:p>
          <a:p>
            <a:pPr marL="742950" lvl="1" indent="-285750" algn="l">
              <a:buFont typeface="Arial" panose="020B0604020202020204" pitchFamily="34" charset="0"/>
              <a:buChar char="•"/>
            </a:pPr>
            <a:r>
              <a:rPr lang="en-US" sz="1800" b="0" i="0">
                <a:solidFill>
                  <a:srgbClr val="323130"/>
                </a:solidFill>
                <a:effectLst/>
                <a:latin typeface="+mj-lt"/>
                <a:cs typeface="Rod" panose="020F0502020204030204" pitchFamily="49" charset="-79"/>
              </a:rPr>
              <a:t>An additional guard may be required.</a:t>
            </a:r>
          </a:p>
          <a:p>
            <a:pPr marL="742950" lvl="1" indent="-285750" algn="l">
              <a:buFont typeface="Arial" panose="020B0604020202020204" pitchFamily="34" charset="0"/>
              <a:buChar char="•"/>
            </a:pPr>
            <a:r>
              <a:rPr lang="en-US" sz="1800" b="0" i="0">
                <a:solidFill>
                  <a:srgbClr val="323130"/>
                </a:solidFill>
                <a:effectLst/>
                <a:latin typeface="+mj-lt"/>
                <a:cs typeface="Rod" panose="020F0502020204030204" pitchFamily="49" charset="-79"/>
              </a:rPr>
              <a:t>Open Enrollment period can change annually.</a:t>
            </a:r>
          </a:p>
          <a:p>
            <a:pPr algn="l">
              <a:buFont typeface="Arial" panose="020B0604020202020204" pitchFamily="34" charset="0"/>
              <a:buChar char="•"/>
            </a:pPr>
            <a:r>
              <a:rPr lang="en-US" sz="1800" b="1" i="0">
                <a:solidFill>
                  <a:srgbClr val="323130"/>
                </a:solidFill>
                <a:effectLst/>
                <a:latin typeface="+mj-lt"/>
                <a:cs typeface="Rod" panose="020F0502020204030204" pitchFamily="49" charset="-79"/>
              </a:rPr>
              <a:t>Additional guards for Open Enrollment or special events will be paid according to Exhibit B-Cost Worksheet.</a:t>
            </a:r>
          </a:p>
          <a:p>
            <a:endParaRPr lang="en-US"/>
          </a:p>
        </p:txBody>
      </p:sp>
      <p:pic>
        <p:nvPicPr>
          <p:cNvPr id="10" name="Picture 9">
            <a:extLst>
              <a:ext uri="{FF2B5EF4-FFF2-40B4-BE49-F238E27FC236}">
                <a16:creationId xmlns:a16="http://schemas.microsoft.com/office/drawing/2014/main" id="{CA2DA316-EEF4-DF6C-CDA9-8C6766AA0C4E}"/>
              </a:ext>
            </a:extLst>
          </p:cNvPr>
          <p:cNvPicPr>
            <a:picLocks noChangeAspect="1"/>
          </p:cNvPicPr>
          <p:nvPr/>
        </p:nvPicPr>
        <p:blipFill>
          <a:blip r:embed="rId2"/>
          <a:stretch>
            <a:fillRect/>
          </a:stretch>
        </p:blipFill>
        <p:spPr>
          <a:xfrm>
            <a:off x="6487857" y="1577396"/>
            <a:ext cx="4964368" cy="944962"/>
          </a:xfrm>
          <a:prstGeom prst="rect">
            <a:avLst/>
          </a:prstGeom>
        </p:spPr>
      </p:pic>
      <p:sp>
        <p:nvSpPr>
          <p:cNvPr id="5" name="Text Placeholder 4">
            <a:extLst>
              <a:ext uri="{FF2B5EF4-FFF2-40B4-BE49-F238E27FC236}">
                <a16:creationId xmlns:a16="http://schemas.microsoft.com/office/drawing/2014/main" id="{2D4CE431-A56F-8D91-936C-CFFB6FD238DD}"/>
              </a:ext>
            </a:extLst>
          </p:cNvPr>
          <p:cNvSpPr>
            <a:spLocks noGrp="1"/>
          </p:cNvSpPr>
          <p:nvPr>
            <p:ph type="body" sz="quarter" idx="3"/>
          </p:nvPr>
        </p:nvSpPr>
        <p:spPr>
          <a:xfrm>
            <a:off x="6269037" y="1577397"/>
            <a:ext cx="5183188" cy="1019992"/>
          </a:xfrm>
        </p:spPr>
        <p:txBody>
          <a:bodyPr>
            <a:noAutofit/>
          </a:bodyPr>
          <a:lstStyle/>
          <a:p>
            <a:pPr algn="ctr"/>
            <a:r>
              <a:rPr lang="en-US" sz="1800">
                <a:solidFill>
                  <a:schemeClr val="bg1"/>
                </a:solidFill>
              </a:rPr>
              <a:t>Covered CA Service Center</a:t>
            </a:r>
          </a:p>
          <a:p>
            <a:pPr algn="ctr"/>
            <a:r>
              <a:rPr lang="en-US" sz="1800">
                <a:solidFill>
                  <a:schemeClr val="bg1"/>
                </a:solidFill>
              </a:rPr>
              <a:t>247 E. </a:t>
            </a:r>
            <a:r>
              <a:rPr lang="en-US" sz="1800" err="1">
                <a:solidFill>
                  <a:schemeClr val="bg1"/>
                </a:solidFill>
              </a:rPr>
              <a:t>Nees</a:t>
            </a:r>
            <a:r>
              <a:rPr lang="en-US" sz="1800">
                <a:solidFill>
                  <a:schemeClr val="bg1"/>
                </a:solidFill>
              </a:rPr>
              <a:t> Ave.</a:t>
            </a:r>
          </a:p>
          <a:p>
            <a:pPr algn="ctr"/>
            <a:r>
              <a:rPr lang="en-US" sz="1800">
                <a:solidFill>
                  <a:schemeClr val="bg1"/>
                </a:solidFill>
              </a:rPr>
              <a:t>Fresno, CA</a:t>
            </a:r>
          </a:p>
        </p:txBody>
      </p:sp>
      <p:sp>
        <p:nvSpPr>
          <p:cNvPr id="6" name="Content Placeholder 5">
            <a:extLst>
              <a:ext uri="{FF2B5EF4-FFF2-40B4-BE49-F238E27FC236}">
                <a16:creationId xmlns:a16="http://schemas.microsoft.com/office/drawing/2014/main" id="{EA200BA4-D3D7-EB59-19A5-DB074141E790}"/>
              </a:ext>
            </a:extLst>
          </p:cNvPr>
          <p:cNvSpPr>
            <a:spLocks noGrp="1"/>
          </p:cNvSpPr>
          <p:nvPr>
            <p:ph sz="quarter" idx="4"/>
          </p:nvPr>
        </p:nvSpPr>
        <p:spPr>
          <a:xfrm>
            <a:off x="6242440" y="2691672"/>
            <a:ext cx="5455201" cy="4193405"/>
          </a:xfrm>
        </p:spPr>
        <p:txBody>
          <a:bodyPr>
            <a:normAutofit fontScale="92500" lnSpcReduction="10000"/>
          </a:bodyPr>
          <a:lstStyle/>
          <a:p>
            <a:r>
              <a:rPr lang="en-US" sz="1800" b="1">
                <a:solidFill>
                  <a:srgbClr val="323130"/>
                </a:solidFill>
                <a:latin typeface="+mj-lt"/>
                <a:cs typeface="Rod" panose="020F0502020204030204" pitchFamily="49" charset="-79"/>
              </a:rPr>
              <a:t>Normal business hours: </a:t>
            </a:r>
            <a:r>
              <a:rPr lang="en-US" sz="1800">
                <a:solidFill>
                  <a:srgbClr val="323130"/>
                </a:solidFill>
                <a:latin typeface="+mj-lt"/>
                <a:cs typeface="Rod" panose="020F0502020204030204" pitchFamily="49" charset="-79"/>
              </a:rPr>
              <a:t>8:00 a.m. to 5:00 p.m. PT, Monday through Friday (excluding State holidays).</a:t>
            </a:r>
          </a:p>
          <a:p>
            <a:r>
              <a:rPr lang="en-US" sz="1800" b="1">
                <a:solidFill>
                  <a:srgbClr val="323130"/>
                </a:solidFill>
                <a:latin typeface="+mj-lt"/>
                <a:cs typeface="Rod" panose="020F0502020204030204" pitchFamily="49" charset="-79"/>
              </a:rPr>
              <a:t>Security guard requirements for normal business days:</a:t>
            </a:r>
          </a:p>
          <a:p>
            <a:pPr lvl="1"/>
            <a:r>
              <a:rPr lang="en-US" sz="1800">
                <a:solidFill>
                  <a:srgbClr val="323130"/>
                </a:solidFill>
                <a:latin typeface="+mj-lt"/>
                <a:cs typeface="Rod" panose="020F0502020204030204" pitchFamily="49" charset="-79"/>
              </a:rPr>
              <a:t>One guard from 6:00 a.m. to 2:30 p.m.</a:t>
            </a:r>
          </a:p>
          <a:p>
            <a:pPr lvl="1"/>
            <a:r>
              <a:rPr lang="en-US" sz="1800">
                <a:solidFill>
                  <a:srgbClr val="323130"/>
                </a:solidFill>
                <a:latin typeface="+mj-lt"/>
                <a:cs typeface="Rod" panose="020F0502020204030204" pitchFamily="49" charset="-79"/>
              </a:rPr>
              <a:t>One guard from 9:00 a.m. to 5:30 p.m.</a:t>
            </a:r>
          </a:p>
          <a:p>
            <a:pPr lvl="1"/>
            <a:r>
              <a:rPr lang="en-US" sz="1800">
                <a:solidFill>
                  <a:srgbClr val="323130"/>
                </a:solidFill>
                <a:latin typeface="+mj-lt"/>
                <a:cs typeface="Rod" panose="020F0502020204030204" pitchFamily="49" charset="-79"/>
              </a:rPr>
              <a:t>One guard from 1:30 p.m. to 10:00 p.m.</a:t>
            </a:r>
          </a:p>
          <a:p>
            <a:r>
              <a:rPr lang="en-US" sz="1800" b="1">
                <a:solidFill>
                  <a:srgbClr val="323130"/>
                </a:solidFill>
                <a:latin typeface="+mj-lt"/>
                <a:cs typeface="Rod" panose="020F0502020204030204" pitchFamily="49" charset="-79"/>
              </a:rPr>
              <a:t>During Open Enrollment (October through February):</a:t>
            </a:r>
          </a:p>
          <a:p>
            <a:pPr lvl="1"/>
            <a:r>
              <a:rPr lang="en-US" sz="1800">
                <a:solidFill>
                  <a:srgbClr val="323130"/>
                </a:solidFill>
                <a:latin typeface="+mj-lt"/>
                <a:cs typeface="Rod" panose="020F0502020204030204" pitchFamily="49" charset="-79"/>
              </a:rPr>
              <a:t>Work hours may change; may start before regular hours and extend until midnight PST, including State holidays.</a:t>
            </a:r>
          </a:p>
          <a:p>
            <a:pPr lvl="1"/>
            <a:r>
              <a:rPr lang="en-US" sz="1800">
                <a:solidFill>
                  <a:srgbClr val="323130"/>
                </a:solidFill>
                <a:latin typeface="+mj-lt"/>
                <a:cs typeface="Rod" panose="020F0502020204030204" pitchFamily="49" charset="-79"/>
              </a:rPr>
              <a:t>An additional guard may be required.</a:t>
            </a:r>
          </a:p>
          <a:p>
            <a:pPr lvl="1"/>
            <a:r>
              <a:rPr lang="en-US" sz="1800">
                <a:solidFill>
                  <a:srgbClr val="323130"/>
                </a:solidFill>
                <a:latin typeface="+mj-lt"/>
                <a:cs typeface="Rod" panose="020F0502020204030204" pitchFamily="49" charset="-79"/>
              </a:rPr>
              <a:t>Open Enrollment period can change annually.</a:t>
            </a:r>
          </a:p>
          <a:p>
            <a:r>
              <a:rPr lang="en-US" sz="1800" b="1">
                <a:solidFill>
                  <a:srgbClr val="323130"/>
                </a:solidFill>
                <a:latin typeface="+mj-lt"/>
                <a:cs typeface="Rod" panose="020F0502020204030204" pitchFamily="49" charset="-79"/>
              </a:rPr>
              <a:t>Additional guards for Open Enrollment or special events will be paid according to Exhibit B – Cost Worksheet.</a:t>
            </a:r>
          </a:p>
          <a:p>
            <a:pPr marL="0" indent="0">
              <a:buNone/>
            </a:pPr>
            <a:endParaRPr lang="en-US"/>
          </a:p>
        </p:txBody>
      </p:sp>
      <p:pic>
        <p:nvPicPr>
          <p:cNvPr id="7" name="Picture 6">
            <a:extLst>
              <a:ext uri="{FF2B5EF4-FFF2-40B4-BE49-F238E27FC236}">
                <a16:creationId xmlns:a16="http://schemas.microsoft.com/office/drawing/2014/main" id="{36E6415F-1B19-E031-1124-6818DFCB007D}"/>
              </a:ext>
            </a:extLst>
          </p:cNvPr>
          <p:cNvPicPr>
            <a:picLocks noChangeAspect="1"/>
          </p:cNvPicPr>
          <p:nvPr/>
        </p:nvPicPr>
        <p:blipFill>
          <a:blip r:embed="rId3">
            <a:alphaModFix amt="50000"/>
          </a:blip>
          <a:stretch>
            <a:fillRect/>
          </a:stretch>
        </p:blipFill>
        <p:spPr>
          <a:xfrm>
            <a:off x="798930" y="159520"/>
            <a:ext cx="2443891" cy="1323594"/>
          </a:xfrm>
          <a:prstGeom prst="rect">
            <a:avLst/>
          </a:prstGeom>
          <a:ln>
            <a:noFill/>
          </a:ln>
          <a:effectLst>
            <a:softEdge rad="112500"/>
          </a:effectLst>
        </p:spPr>
      </p:pic>
      <p:pic>
        <p:nvPicPr>
          <p:cNvPr id="8" name="Content Placeholder 4" descr="A picture containing sky, outdoor, road, ground">
            <a:extLst>
              <a:ext uri="{FF2B5EF4-FFF2-40B4-BE49-F238E27FC236}">
                <a16:creationId xmlns:a16="http://schemas.microsoft.com/office/drawing/2014/main" id="{7F318AE6-819E-4E6A-4308-F00ADB948C45}"/>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l="6180" r="14539" b="-1"/>
          <a:stretch/>
        </p:blipFill>
        <p:spPr>
          <a:xfrm>
            <a:off x="9266548" y="112377"/>
            <a:ext cx="2126522" cy="1417878"/>
          </a:xfrm>
          <a:prstGeom prst="rect">
            <a:avLst/>
          </a:prstGeom>
          <a:ln>
            <a:noFill/>
          </a:ln>
          <a:effectLst>
            <a:softEdge rad="112500"/>
          </a:effectLst>
        </p:spPr>
      </p:pic>
    </p:spTree>
    <p:extLst>
      <p:ext uri="{BB962C8B-B14F-4D97-AF65-F5344CB8AC3E}">
        <p14:creationId xmlns:p14="http://schemas.microsoft.com/office/powerpoint/2010/main" val="2463285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1" name="Rectangle 105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2A527809-4AFC-4B02-9E61-A3B752B684B2}"/>
              </a:ext>
            </a:extLst>
          </p:cNvPr>
          <p:cNvSpPr/>
          <p:nvPr/>
        </p:nvSpPr>
        <p:spPr>
          <a:xfrm>
            <a:off x="2458550" y="622169"/>
            <a:ext cx="5365698" cy="1732823"/>
          </a:xfrm>
          <a:custGeom>
            <a:avLst/>
            <a:gdLst>
              <a:gd name="connsiteX0" fmla="*/ 6299200 w 6299200"/>
              <a:gd name="connsiteY0" fmla="*/ 277091 h 1450742"/>
              <a:gd name="connsiteX1" fmla="*/ 4174837 w 6299200"/>
              <a:gd name="connsiteY1" fmla="*/ 184727 h 1450742"/>
              <a:gd name="connsiteX2" fmla="*/ 2346037 w 6299200"/>
              <a:gd name="connsiteY2" fmla="*/ 1450109 h 1450742"/>
              <a:gd name="connsiteX3" fmla="*/ 0 w 6299200"/>
              <a:gd name="connsiteY3" fmla="*/ 0 h 1450742"/>
            </a:gdLst>
            <a:ahLst/>
            <a:cxnLst>
              <a:cxn ang="0">
                <a:pos x="connsiteX0" y="connsiteY0"/>
              </a:cxn>
              <a:cxn ang="0">
                <a:pos x="connsiteX1" y="connsiteY1"/>
              </a:cxn>
              <a:cxn ang="0">
                <a:pos x="connsiteX2" y="connsiteY2"/>
              </a:cxn>
              <a:cxn ang="0">
                <a:pos x="connsiteX3" y="connsiteY3"/>
              </a:cxn>
            </a:cxnLst>
            <a:rect l="l" t="t" r="r" b="b"/>
            <a:pathLst>
              <a:path w="6299200" h="1450742">
                <a:moveTo>
                  <a:pt x="6299200" y="277091"/>
                </a:moveTo>
                <a:cubicBezTo>
                  <a:pt x="5566448" y="133157"/>
                  <a:pt x="4833697" y="-10776"/>
                  <a:pt x="4174837" y="184727"/>
                </a:cubicBezTo>
                <a:cubicBezTo>
                  <a:pt x="3515977" y="380230"/>
                  <a:pt x="3041843" y="1480897"/>
                  <a:pt x="2346037" y="1450109"/>
                </a:cubicBezTo>
                <a:cubicBezTo>
                  <a:pt x="1650231" y="1419321"/>
                  <a:pt x="387927" y="257079"/>
                  <a:pt x="0" y="0"/>
                </a:cubicBezTo>
              </a:path>
            </a:pathLst>
          </a:custGeom>
          <a:ln w="76200">
            <a:prstDash val="dash"/>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A0EDD814-9CD4-48E0-8A85-0C1C70CB38D4}"/>
              </a:ext>
            </a:extLst>
          </p:cNvPr>
          <p:cNvSpPr>
            <a:spLocks noGrp="1"/>
          </p:cNvSpPr>
          <p:nvPr>
            <p:ph type="title"/>
          </p:nvPr>
        </p:nvSpPr>
        <p:spPr>
          <a:xfrm>
            <a:off x="6513788" y="365125"/>
            <a:ext cx="4840010" cy="1807305"/>
          </a:xfrm>
        </p:spPr>
        <p:txBody>
          <a:bodyPr>
            <a:normAutofit/>
          </a:bodyPr>
          <a:lstStyle/>
          <a:p>
            <a:pPr algn="r"/>
            <a:r>
              <a:rPr lang="en-US"/>
              <a:t>Administrative Requirements</a:t>
            </a:r>
          </a:p>
        </p:txBody>
      </p:sp>
      <p:pic>
        <p:nvPicPr>
          <p:cNvPr id="5" name="Picture 4">
            <a:extLst>
              <a:ext uri="{FF2B5EF4-FFF2-40B4-BE49-F238E27FC236}">
                <a16:creationId xmlns:a16="http://schemas.microsoft.com/office/drawing/2014/main" id="{1659D56F-D775-35D1-5646-A098777A7CD3}"/>
              </a:ext>
            </a:extLst>
          </p:cNvPr>
          <p:cNvPicPr>
            <a:picLocks noChangeAspect="1"/>
          </p:cNvPicPr>
          <p:nvPr/>
        </p:nvPicPr>
        <p:blipFill>
          <a:blip r:embed="rId2"/>
          <a:stretch>
            <a:fillRect/>
          </a:stretch>
        </p:blipFill>
        <p:spPr>
          <a:xfrm rot="1610644">
            <a:off x="1475891" y="5150855"/>
            <a:ext cx="5799860" cy="1546262"/>
          </a:xfrm>
          <a:prstGeom prst="rect">
            <a:avLst/>
          </a:prstGeom>
        </p:spPr>
      </p:pic>
      <p:pic>
        <p:nvPicPr>
          <p:cNvPr id="1026" name="Picture 2" descr="470,700+ Document Management Stock Illustrations, Royalty-Free Vector  Graphics &amp; Clip Art - iStock | Electronic document management, Document  management system, Digital document management">
            <a:extLst>
              <a:ext uri="{FF2B5EF4-FFF2-40B4-BE49-F238E27FC236}">
                <a16:creationId xmlns:a16="http://schemas.microsoft.com/office/drawing/2014/main" id="{2F0C6612-9B17-747C-110C-705DA11FA4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022" r="19444" b="-1"/>
          <a:stretch/>
        </p:blipFill>
        <p:spPr bwMode="auto">
          <a:xfrm>
            <a:off x="21" y="365125"/>
            <a:ext cx="6116548" cy="6492874"/>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98210C4-5D6B-563D-DB9D-03C8E87042DB}"/>
              </a:ext>
            </a:extLst>
          </p:cNvPr>
          <p:cNvSpPr>
            <a:spLocks noGrp="1"/>
          </p:cNvSpPr>
          <p:nvPr>
            <p:ph idx="1"/>
          </p:nvPr>
        </p:nvSpPr>
        <p:spPr>
          <a:xfrm>
            <a:off x="5929745" y="2078182"/>
            <a:ext cx="5772728" cy="4414693"/>
          </a:xfrm>
        </p:spPr>
        <p:txBody>
          <a:bodyPr vert="horz" lIns="91440" tIns="45720" rIns="91440" bIns="45720" rtlCol="0" anchor="t">
            <a:normAutofit/>
          </a:bodyPr>
          <a:lstStyle/>
          <a:p>
            <a:pPr>
              <a:buFont typeface="Arial" panose="020B0604020202020204" pitchFamily="34" charset="0"/>
              <a:buChar char="•"/>
            </a:pPr>
            <a:r>
              <a:rPr lang="en-US" sz="1100" b="0" i="0">
                <a:effectLst/>
                <a:latin typeface="Segoe UI" panose="020B0502040204020203" pitchFamily="34" charset="0"/>
              </a:rPr>
              <a:t>Proposals must include specific attachments, all of which, if requiring a signature, must be signed by an authorized representative. Both photocopies of wet signatures and electronic signatures are acceptable. These attachments are:</a:t>
            </a:r>
          </a:p>
          <a:p>
            <a:pPr marL="742950" lvl="1" indent="-285750"/>
            <a:r>
              <a:rPr lang="en-US" sz="1100" b="0" i="0">
                <a:effectLst/>
                <a:latin typeface="Segoe UI"/>
                <a:cs typeface="Segoe UI"/>
              </a:rPr>
              <a:t>Proposal Cover Page (Attachment 1</a:t>
            </a:r>
            <a:r>
              <a:rPr lang="en-US" sz="1100">
                <a:latin typeface="Segoe UI"/>
                <a:cs typeface="Segoe UI"/>
              </a:rPr>
              <a:t>, completed and signed)</a:t>
            </a:r>
            <a:endParaRPr lang="en-US" sz="1100" b="0" i="0">
              <a:effectLst/>
              <a:latin typeface="Segoe UI" panose="020B0502040204020203" pitchFamily="34" charset="0"/>
              <a:cs typeface="Segoe UI"/>
            </a:endParaRPr>
          </a:p>
          <a:p>
            <a:pPr marL="742950" lvl="1" indent="-285750"/>
            <a:r>
              <a:rPr lang="en-US" sz="1100" b="0" i="0">
                <a:effectLst/>
                <a:latin typeface="Segoe UI"/>
                <a:cs typeface="Segoe UI"/>
              </a:rPr>
              <a:t>Payee Data Record (STD. 204, Attachment </a:t>
            </a:r>
            <a:r>
              <a:rPr lang="en-US" sz="1100">
                <a:latin typeface="Segoe UI"/>
                <a:cs typeface="Segoe UI"/>
              </a:rPr>
              <a:t>2,</a:t>
            </a:r>
            <a:r>
              <a:rPr lang="en-US" sz="1100">
                <a:latin typeface="Segoe UI"/>
                <a:ea typeface="+mn-lt"/>
                <a:cs typeface="Segoe UI"/>
              </a:rPr>
              <a:t> completed and signed)</a:t>
            </a:r>
            <a:r>
              <a:rPr lang="en-US" sz="1100">
                <a:latin typeface="Segoe UI"/>
                <a:cs typeface="Segoe UI"/>
              </a:rPr>
              <a:t>)</a:t>
            </a:r>
            <a:endParaRPr lang="en-US" sz="1100" b="0" i="0">
              <a:effectLst/>
              <a:latin typeface="Segoe UI" panose="020B0502040204020203" pitchFamily="34" charset="0"/>
              <a:cs typeface="Segoe UI"/>
            </a:endParaRPr>
          </a:p>
          <a:p>
            <a:pPr marL="742950" lvl="1" indent="-285750"/>
            <a:r>
              <a:rPr lang="en-US" sz="1100" b="0" i="0">
                <a:effectLst/>
                <a:latin typeface="Segoe UI"/>
                <a:cs typeface="Segoe UI"/>
              </a:rPr>
              <a:t>Contractor Certification (Attachment 3</a:t>
            </a:r>
            <a:r>
              <a:rPr lang="en-US" sz="1100">
                <a:latin typeface="Segoe UI"/>
                <a:cs typeface="Segoe UI"/>
              </a:rPr>
              <a:t>, completed and signed)</a:t>
            </a:r>
            <a:endParaRPr lang="en-US" sz="1100" b="0" i="0">
              <a:effectLst/>
              <a:latin typeface="Segoe UI" panose="020B0502040204020203" pitchFamily="34" charset="0"/>
              <a:cs typeface="Segoe UI"/>
            </a:endParaRPr>
          </a:p>
          <a:p>
            <a:pPr marL="742950" lvl="1" indent="-285750"/>
            <a:r>
              <a:rPr lang="en-US" sz="1100" b="0" i="0">
                <a:effectLst/>
                <a:latin typeface="Segoe UI"/>
                <a:cs typeface="Segoe UI"/>
              </a:rPr>
              <a:t>Statement of Economic Interests Certification (Attachment 4</a:t>
            </a:r>
            <a:r>
              <a:rPr lang="en-US" sz="1100">
                <a:latin typeface="Segoe UI"/>
                <a:cs typeface="Segoe UI"/>
              </a:rPr>
              <a:t>, completed and signed)</a:t>
            </a:r>
            <a:endParaRPr lang="en-US" sz="1100" b="0" i="0">
              <a:effectLst/>
              <a:latin typeface="Segoe UI" panose="020B0502040204020203" pitchFamily="34" charset="0"/>
              <a:cs typeface="Segoe UI"/>
            </a:endParaRPr>
          </a:p>
          <a:p>
            <a:pPr marL="742950" lvl="1" indent="-285750"/>
            <a:r>
              <a:rPr lang="en-US" sz="1100" b="0" i="0">
                <a:effectLst/>
                <a:latin typeface="Segoe UI"/>
                <a:cs typeface="Segoe UI"/>
              </a:rPr>
              <a:t>Bidder Declaration (GSPD-05-105, Attachment 5</a:t>
            </a:r>
            <a:r>
              <a:rPr lang="en-US" sz="1100">
                <a:latin typeface="Segoe UI"/>
                <a:cs typeface="Segoe UI"/>
              </a:rPr>
              <a:t>, completed and signed)</a:t>
            </a:r>
            <a:endParaRPr lang="en-US" sz="1100" b="0" i="0">
              <a:effectLst/>
              <a:latin typeface="Segoe UI" panose="020B0502040204020203" pitchFamily="34" charset="0"/>
              <a:cs typeface="Segoe UI"/>
            </a:endParaRPr>
          </a:p>
          <a:p>
            <a:pPr marL="742950" lvl="1" indent="-285750"/>
            <a:r>
              <a:rPr lang="en-US" sz="1100" b="0" i="0">
                <a:effectLst/>
                <a:latin typeface="Segoe UI"/>
                <a:cs typeface="Segoe UI"/>
              </a:rPr>
              <a:t>Proposal Checklist (Attachment 6</a:t>
            </a:r>
            <a:r>
              <a:rPr lang="en-US" sz="1100">
                <a:latin typeface="Segoe UI"/>
                <a:cs typeface="Segoe UI"/>
              </a:rPr>
              <a:t>, completed and signed)</a:t>
            </a:r>
            <a:endParaRPr lang="en-US" sz="1100" b="0" i="0">
              <a:effectLst/>
              <a:latin typeface="Segoe UI" panose="020B0502040204020203" pitchFamily="34" charset="0"/>
              <a:cs typeface="Segoe UI"/>
            </a:endParaRPr>
          </a:p>
          <a:p>
            <a:pPr marL="742950" lvl="1" indent="-285750"/>
            <a:r>
              <a:rPr lang="en-US" sz="1100" b="0" i="0">
                <a:effectLst/>
                <a:latin typeface="Segoe UI"/>
                <a:cs typeface="Segoe UI"/>
              </a:rPr>
              <a:t>GenAI Reporting and Factsheet (STD 1000, Attachment 7</a:t>
            </a:r>
            <a:r>
              <a:rPr lang="en-US" sz="1100">
                <a:latin typeface="Segoe UI"/>
                <a:cs typeface="Segoe UI"/>
              </a:rPr>
              <a:t>, completed)</a:t>
            </a:r>
            <a:endParaRPr lang="en-US" sz="1100" b="0" i="0">
              <a:effectLst/>
              <a:latin typeface="Segoe UI"/>
              <a:cs typeface="Segoe UI"/>
            </a:endParaRPr>
          </a:p>
          <a:p>
            <a:pPr>
              <a:buFont typeface="Arial" panose="020B0604020202020204" pitchFamily="34" charset="0"/>
              <a:buChar char="•"/>
            </a:pPr>
            <a:r>
              <a:rPr lang="en-US" sz="1100" b="0" i="0">
                <a:effectLst/>
                <a:latin typeface="Segoe UI" panose="020B0502040204020203" pitchFamily="34" charset="0"/>
              </a:rPr>
              <a:t>Upon contract execution, the proposer agrees to submit a completed Statement of Economic Interests (Form 700) for representatives and applicable staff identified as code filers. Further information can be found on Covered California's Conflict of Interest Code and the Fair Political Practices Commission's website.</a:t>
            </a:r>
          </a:p>
          <a:p>
            <a:pPr>
              <a:buFont typeface="Arial" panose="020B0604020202020204" pitchFamily="34" charset="0"/>
              <a:buChar char="•"/>
            </a:pPr>
            <a:r>
              <a:rPr lang="en-US" sz="1100" b="0" i="0">
                <a:effectLst/>
                <a:latin typeface="Segoe UI" panose="020B0502040204020203" pitchFamily="34" charset="0"/>
              </a:rPr>
              <a:t>To claim the DVBE incentive, proposers must also include the completed and signed Disabled Veteran Business Enterprise Declarations (STD. 843, Attachment 8), if applicable.</a:t>
            </a:r>
          </a:p>
          <a:p>
            <a:endParaRPr lang="en-US" sz="1100"/>
          </a:p>
        </p:txBody>
      </p:sp>
    </p:spTree>
    <p:extLst>
      <p:ext uri="{BB962C8B-B14F-4D97-AF65-F5344CB8AC3E}">
        <p14:creationId xmlns:p14="http://schemas.microsoft.com/office/powerpoint/2010/main" val="2975081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C9299F-C7AF-CC4D-2F5B-9F3C4148B29E}"/>
              </a:ext>
            </a:extLst>
          </p:cNvPr>
          <p:cNvSpPr>
            <a:spLocks noGrp="1"/>
          </p:cNvSpPr>
          <p:nvPr>
            <p:ph type="title"/>
          </p:nvPr>
        </p:nvSpPr>
        <p:spPr>
          <a:xfrm>
            <a:off x="838200" y="270669"/>
            <a:ext cx="10515600" cy="1003950"/>
          </a:xfrm>
        </p:spPr>
        <p:txBody>
          <a:bodyPr>
            <a:normAutofit/>
          </a:bodyPr>
          <a:lstStyle/>
          <a:p>
            <a:pPr algn="ctr"/>
            <a:r>
              <a:rPr lang="en-US" sz="5200"/>
              <a:t>Required Documents</a:t>
            </a:r>
          </a:p>
        </p:txBody>
      </p:sp>
      <p:sp>
        <p:nvSpPr>
          <p:cNvPr id="4" name="Isosceles Triangle 3">
            <a:extLst>
              <a:ext uri="{FF2B5EF4-FFF2-40B4-BE49-F238E27FC236}">
                <a16:creationId xmlns:a16="http://schemas.microsoft.com/office/drawing/2014/main" id="{340479B4-7415-F7BA-FD21-CB80B31C07F6}"/>
              </a:ext>
            </a:extLst>
          </p:cNvPr>
          <p:cNvSpPr/>
          <p:nvPr/>
        </p:nvSpPr>
        <p:spPr>
          <a:xfrm rot="18852329">
            <a:off x="-663297" y="-232277"/>
            <a:ext cx="2362884" cy="1484103"/>
          </a:xfrm>
          <a:prstGeom prst="triangl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graphicFrame>
        <p:nvGraphicFramePr>
          <p:cNvPr id="51" name="Content Placeholder 2">
            <a:extLst>
              <a:ext uri="{FF2B5EF4-FFF2-40B4-BE49-F238E27FC236}">
                <a16:creationId xmlns:a16="http://schemas.microsoft.com/office/drawing/2014/main" id="{3A597D45-7C80-931E-D2DD-880A31218C44}"/>
              </a:ext>
            </a:extLst>
          </p:cNvPr>
          <p:cNvGraphicFramePr>
            <a:graphicFrameLocks noGrp="1"/>
          </p:cNvGraphicFramePr>
          <p:nvPr>
            <p:ph idx="1"/>
            <p:extLst>
              <p:ext uri="{D42A27DB-BD31-4B8C-83A1-F6EECF244321}">
                <p14:modId xmlns:p14="http://schemas.microsoft.com/office/powerpoint/2010/main" val="3850939684"/>
              </p:ext>
            </p:extLst>
          </p:nvPr>
        </p:nvGraphicFramePr>
        <p:xfrm>
          <a:off x="838200" y="941560"/>
          <a:ext cx="10515600" cy="52354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DE41788F-57EF-4DFF-325B-30A02BDBF97A}"/>
              </a:ext>
            </a:extLst>
          </p:cNvPr>
          <p:cNvPicPr>
            <a:picLocks noChangeAspect="1"/>
          </p:cNvPicPr>
          <p:nvPr/>
        </p:nvPicPr>
        <p:blipFill>
          <a:blip r:embed="rId7"/>
          <a:stretch>
            <a:fillRect/>
          </a:stretch>
        </p:blipFill>
        <p:spPr>
          <a:xfrm flipH="1">
            <a:off x="10295980" y="0"/>
            <a:ext cx="1896020" cy="1889924"/>
          </a:xfrm>
          <a:prstGeom prst="rect">
            <a:avLst/>
          </a:prstGeom>
        </p:spPr>
      </p:pic>
    </p:spTree>
    <p:extLst>
      <p:ext uri="{BB962C8B-B14F-4D97-AF65-F5344CB8AC3E}">
        <p14:creationId xmlns:p14="http://schemas.microsoft.com/office/powerpoint/2010/main" val="1581934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0F913-1EDB-10F6-81B3-9D7E9EC7AD95}"/>
              </a:ext>
            </a:extLst>
          </p:cNvPr>
          <p:cNvSpPr>
            <a:spLocks noGrp="1"/>
          </p:cNvSpPr>
          <p:nvPr>
            <p:ph type="title"/>
          </p:nvPr>
        </p:nvSpPr>
        <p:spPr/>
        <p:txBody>
          <a:bodyPr/>
          <a:lstStyle/>
          <a:p>
            <a:pPr algn="ctr"/>
            <a:r>
              <a:rPr lang="en-US"/>
              <a:t>Response to the Model Contract</a:t>
            </a:r>
          </a:p>
        </p:txBody>
      </p:sp>
      <p:graphicFrame>
        <p:nvGraphicFramePr>
          <p:cNvPr id="5" name="Content Placeholder 2">
            <a:extLst>
              <a:ext uri="{FF2B5EF4-FFF2-40B4-BE49-F238E27FC236}">
                <a16:creationId xmlns:a16="http://schemas.microsoft.com/office/drawing/2014/main" id="{97EADA35-F2DA-DCAE-3B83-2253C19D7327}"/>
              </a:ext>
            </a:extLst>
          </p:cNvPr>
          <p:cNvGraphicFramePr>
            <a:graphicFrameLocks noGrp="1"/>
          </p:cNvGraphicFramePr>
          <p:nvPr>
            <p:ph idx="1"/>
            <p:extLst>
              <p:ext uri="{D42A27DB-BD31-4B8C-83A1-F6EECF244321}">
                <p14:modId xmlns:p14="http://schemas.microsoft.com/office/powerpoint/2010/main" val="480815800"/>
              </p:ext>
            </p:extLst>
          </p:nvPr>
        </p:nvGraphicFramePr>
        <p:xfrm>
          <a:off x="720437" y="1394691"/>
          <a:ext cx="10880436" cy="4941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2186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9CE47F-ADC3-346F-F628-DF9400A7FBCC}"/>
              </a:ext>
            </a:extLst>
          </p:cNvPr>
          <p:cNvSpPr>
            <a:spLocks noGrp="1"/>
          </p:cNvSpPr>
          <p:nvPr>
            <p:ph type="title"/>
          </p:nvPr>
        </p:nvSpPr>
        <p:spPr>
          <a:xfrm>
            <a:off x="641775" y="596497"/>
            <a:ext cx="4290443" cy="1826146"/>
          </a:xfrm>
        </p:spPr>
        <p:txBody>
          <a:bodyPr vert="horz" lIns="91440" tIns="45720" rIns="91440" bIns="45720" rtlCol="0" anchor="ctr">
            <a:normAutofit fontScale="90000"/>
          </a:bodyPr>
          <a:lstStyle/>
          <a:p>
            <a:br>
              <a:rPr lang="en-US" sz="6100" kern="1200">
                <a:solidFill>
                  <a:schemeClr val="tx1"/>
                </a:solidFill>
                <a:latin typeface="+mj-lt"/>
                <a:ea typeface="+mj-ea"/>
                <a:cs typeface="+mj-cs"/>
              </a:rPr>
            </a:br>
            <a:r>
              <a:rPr lang="en-US" sz="6100" kern="1200">
                <a:solidFill>
                  <a:schemeClr val="tx1"/>
                </a:solidFill>
                <a:latin typeface="+mj-lt"/>
                <a:ea typeface="+mj-ea"/>
                <a:cs typeface="+mj-cs"/>
              </a:rPr>
              <a:t>Technical Requirements</a:t>
            </a:r>
            <a:br>
              <a:rPr lang="en-US" sz="6100" kern="1200">
                <a:solidFill>
                  <a:schemeClr val="tx1"/>
                </a:solidFill>
                <a:latin typeface="+mj-lt"/>
                <a:ea typeface="+mj-ea"/>
                <a:cs typeface="+mj-cs"/>
              </a:rPr>
            </a:br>
            <a:endParaRPr lang="en-US" sz="6100" kern="1200">
              <a:solidFill>
                <a:schemeClr val="tx1"/>
              </a:solidFill>
              <a:latin typeface="+mj-lt"/>
              <a:ea typeface="+mj-ea"/>
              <a:cs typeface="+mj-cs"/>
            </a:endParaRPr>
          </a:p>
        </p:txBody>
      </p:sp>
      <p:pic>
        <p:nvPicPr>
          <p:cNvPr id="2052" name="Picture 4" descr="28 Collection Of Technology Clipart Transparent - Technology Clipart, HD  Png Download , Transparent Png Image - PNGitem">
            <a:extLst>
              <a:ext uri="{FF2B5EF4-FFF2-40B4-BE49-F238E27FC236}">
                <a16:creationId xmlns:a16="http://schemas.microsoft.com/office/drawing/2014/main" id="{0EA1969D-C2FE-F0BA-FF99-32D9291F3D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8981" y="645569"/>
            <a:ext cx="3007053" cy="255062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5">
            <a:extLst>
              <a:ext uri="{FF2B5EF4-FFF2-40B4-BE49-F238E27FC236}">
                <a16:creationId xmlns:a16="http://schemas.microsoft.com/office/drawing/2014/main" id="{5A689401-CC18-1E69-0276-8C21841DF760}"/>
              </a:ext>
            </a:extLst>
          </p:cNvPr>
          <p:cNvGraphicFramePr/>
          <p:nvPr>
            <p:extLst>
              <p:ext uri="{D42A27DB-BD31-4B8C-83A1-F6EECF244321}">
                <p14:modId xmlns:p14="http://schemas.microsoft.com/office/powerpoint/2010/main" val="1490923196"/>
              </p:ext>
            </p:extLst>
          </p:nvPr>
        </p:nvGraphicFramePr>
        <p:xfrm>
          <a:off x="778598" y="2727753"/>
          <a:ext cx="9144000" cy="29658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9EF3669E-3BB0-A020-93D5-BACA7CB023B8}"/>
              </a:ext>
            </a:extLst>
          </p:cNvPr>
          <p:cNvSpPr txBox="1"/>
          <p:nvPr/>
        </p:nvSpPr>
        <p:spPr>
          <a:xfrm>
            <a:off x="641773" y="6200093"/>
            <a:ext cx="8037993" cy="369332"/>
          </a:xfrm>
          <a:prstGeom prst="rect">
            <a:avLst/>
          </a:prstGeom>
          <a:noFill/>
        </p:spPr>
        <p:txBody>
          <a:bodyPr wrap="square" lIns="91440" tIns="45720" rIns="91440" bIns="45720" rtlCol="0" anchor="t">
            <a:spAutoFit/>
          </a:bodyPr>
          <a:lstStyle/>
          <a:p>
            <a:r>
              <a:rPr lang="en-US" sz="1800" u="sng">
                <a:solidFill>
                  <a:srgbClr val="467886"/>
                </a:solidFill>
                <a:effectLst/>
                <a:latin typeface="Arial"/>
                <a:ea typeface="Aptos" panose="020B0004020202020204" pitchFamily="34" charset="0"/>
                <a:cs typeface="Arial"/>
                <a:hlinkClick r:id="rId9"/>
              </a:rPr>
              <a:t>https://hbex.coveredca.com/solicitations/#</a:t>
            </a:r>
            <a:r>
              <a:rPr lang="en-US" u="sng">
                <a:solidFill>
                  <a:srgbClr val="467886"/>
                </a:solidFill>
                <a:latin typeface="Arial"/>
                <a:ea typeface="Aptos" panose="020B0004020202020204" pitchFamily="34" charset="0"/>
                <a:cs typeface="Arial"/>
                <a:hlinkClick r:id="rId9"/>
              </a:rPr>
              <a:t>RFP-2026-06</a:t>
            </a:r>
            <a:endParaRPr lang="en-US" sz="1800" u="sng">
              <a:solidFill>
                <a:srgbClr val="467886"/>
              </a:solidFill>
              <a:effectLst/>
              <a:latin typeface="Arial"/>
              <a:ea typeface="Aptos" panose="020B0004020202020204" pitchFamily="34" charset="0"/>
              <a:cs typeface="Arial"/>
            </a:endParaRPr>
          </a:p>
        </p:txBody>
      </p:sp>
    </p:spTree>
    <p:extLst>
      <p:ext uri="{BB962C8B-B14F-4D97-AF65-F5344CB8AC3E}">
        <p14:creationId xmlns:p14="http://schemas.microsoft.com/office/powerpoint/2010/main" val="3132119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630E1-2495-FFFB-6118-1E4B309C8FB8}"/>
              </a:ext>
            </a:extLst>
          </p:cNvPr>
          <p:cNvSpPr>
            <a:spLocks noGrp="1"/>
          </p:cNvSpPr>
          <p:nvPr>
            <p:ph type="title"/>
          </p:nvPr>
        </p:nvSpPr>
        <p:spPr/>
        <p:txBody>
          <a:bodyPr/>
          <a:lstStyle/>
          <a:p>
            <a:pPr algn="r"/>
            <a:r>
              <a:rPr lang="en-US" dirty="0"/>
              <a:t> </a:t>
            </a:r>
            <a:r>
              <a:rPr lang="en-US" sz="2800" b="1" dirty="0"/>
              <a:t>RFP 2026-06: Unarmed Security Guards </a:t>
            </a:r>
            <a:br>
              <a:rPr lang="en-US" sz="2800" dirty="0"/>
            </a:br>
            <a:r>
              <a:rPr lang="en-US" sz="2800" b="1" dirty="0"/>
              <a:t>Questions and Answers </a:t>
            </a:r>
            <a:endParaRPr lang="en-US" dirty="0"/>
          </a:p>
        </p:txBody>
      </p:sp>
      <p:graphicFrame>
        <p:nvGraphicFramePr>
          <p:cNvPr id="4" name="Content Placeholder 3">
            <a:extLst>
              <a:ext uri="{FF2B5EF4-FFF2-40B4-BE49-F238E27FC236}">
                <a16:creationId xmlns:a16="http://schemas.microsoft.com/office/drawing/2014/main" id="{0FF0A694-D315-23C5-2EAF-02308F8CABF5}"/>
              </a:ext>
            </a:extLst>
          </p:cNvPr>
          <p:cNvGraphicFramePr>
            <a:graphicFrameLocks noGrp="1"/>
          </p:cNvGraphicFramePr>
          <p:nvPr>
            <p:ph idx="1"/>
            <p:extLst>
              <p:ext uri="{D42A27DB-BD31-4B8C-83A1-F6EECF244321}">
                <p14:modId xmlns:p14="http://schemas.microsoft.com/office/powerpoint/2010/main" val="1234188200"/>
              </p:ext>
            </p:extLst>
          </p:nvPr>
        </p:nvGraphicFramePr>
        <p:xfrm>
          <a:off x="146304" y="1690688"/>
          <a:ext cx="11207496" cy="5066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0822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4F485-DC1B-A114-F6EC-3E93B6D82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556A3E-15AF-E898-7FB5-91997D92531C}"/>
              </a:ext>
            </a:extLst>
          </p:cNvPr>
          <p:cNvSpPr>
            <a:spLocks noGrp="1"/>
          </p:cNvSpPr>
          <p:nvPr>
            <p:ph type="title"/>
          </p:nvPr>
        </p:nvSpPr>
        <p:spPr/>
        <p:txBody>
          <a:bodyPr>
            <a:normAutofit fontScale="90000"/>
          </a:bodyPr>
          <a:lstStyle/>
          <a:p>
            <a:pPr algn="r"/>
            <a:r>
              <a:rPr lang="en-US" dirty="0"/>
              <a:t> </a:t>
            </a:r>
            <a:r>
              <a:rPr lang="en-US" sz="2800" b="1" dirty="0"/>
              <a:t>RFP 2026-06: Unarmed Security Guards </a:t>
            </a:r>
            <a:br>
              <a:rPr lang="en-US" sz="2800" dirty="0"/>
            </a:br>
            <a:r>
              <a:rPr lang="en-US" sz="2800" b="1" dirty="0"/>
              <a:t>Questions and Answers</a:t>
            </a:r>
            <a:br>
              <a:rPr lang="en-US" sz="2800" b="1" dirty="0"/>
            </a:br>
            <a:r>
              <a:rPr lang="en-US" sz="1800" b="1" dirty="0"/>
              <a:t>(Continued) </a:t>
            </a:r>
            <a:endParaRPr lang="en-US" dirty="0"/>
          </a:p>
        </p:txBody>
      </p:sp>
      <p:graphicFrame>
        <p:nvGraphicFramePr>
          <p:cNvPr id="4" name="Content Placeholder 3">
            <a:extLst>
              <a:ext uri="{FF2B5EF4-FFF2-40B4-BE49-F238E27FC236}">
                <a16:creationId xmlns:a16="http://schemas.microsoft.com/office/drawing/2014/main" id="{1D5CB141-56F1-3E43-C883-EC6F74058092}"/>
              </a:ext>
            </a:extLst>
          </p:cNvPr>
          <p:cNvGraphicFramePr>
            <a:graphicFrameLocks noGrp="1"/>
          </p:cNvGraphicFramePr>
          <p:nvPr>
            <p:ph idx="1"/>
            <p:extLst>
              <p:ext uri="{D42A27DB-BD31-4B8C-83A1-F6EECF244321}">
                <p14:modId xmlns:p14="http://schemas.microsoft.com/office/powerpoint/2010/main" val="3950604029"/>
              </p:ext>
            </p:extLst>
          </p:nvPr>
        </p:nvGraphicFramePr>
        <p:xfrm>
          <a:off x="146304" y="1690688"/>
          <a:ext cx="11207496" cy="5066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0264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54A06-F749-CBB5-3B7B-7722C8EDC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49879E-8C50-14F4-55D3-7F2449A5C59B}"/>
              </a:ext>
            </a:extLst>
          </p:cNvPr>
          <p:cNvSpPr>
            <a:spLocks noGrp="1"/>
          </p:cNvSpPr>
          <p:nvPr>
            <p:ph type="title"/>
          </p:nvPr>
        </p:nvSpPr>
        <p:spPr/>
        <p:txBody>
          <a:bodyPr>
            <a:normAutofit fontScale="90000"/>
          </a:bodyPr>
          <a:lstStyle/>
          <a:p>
            <a:pPr algn="r"/>
            <a:r>
              <a:rPr lang="en-US" dirty="0"/>
              <a:t> </a:t>
            </a:r>
            <a:r>
              <a:rPr lang="en-US" sz="2800" b="1" dirty="0"/>
              <a:t>RFP 2026-06: Unarmed Security Guards </a:t>
            </a:r>
            <a:br>
              <a:rPr lang="en-US" sz="2800" dirty="0"/>
            </a:br>
            <a:r>
              <a:rPr lang="en-US" sz="2800" b="1" dirty="0"/>
              <a:t>Questions and Answers</a:t>
            </a:r>
            <a:br>
              <a:rPr lang="en-US" sz="2800" b="1" dirty="0"/>
            </a:br>
            <a:r>
              <a:rPr lang="en-US" sz="1800" b="1" dirty="0"/>
              <a:t>(Continued) </a:t>
            </a:r>
            <a:endParaRPr lang="en-US" dirty="0"/>
          </a:p>
        </p:txBody>
      </p:sp>
      <p:graphicFrame>
        <p:nvGraphicFramePr>
          <p:cNvPr id="4" name="Content Placeholder 3">
            <a:extLst>
              <a:ext uri="{FF2B5EF4-FFF2-40B4-BE49-F238E27FC236}">
                <a16:creationId xmlns:a16="http://schemas.microsoft.com/office/drawing/2014/main" id="{26FFEDBA-A4AA-9A84-BA2C-D14784F54A33}"/>
              </a:ext>
            </a:extLst>
          </p:cNvPr>
          <p:cNvGraphicFramePr>
            <a:graphicFrameLocks noGrp="1"/>
          </p:cNvGraphicFramePr>
          <p:nvPr>
            <p:ph idx="1"/>
            <p:extLst>
              <p:ext uri="{D42A27DB-BD31-4B8C-83A1-F6EECF244321}">
                <p14:modId xmlns:p14="http://schemas.microsoft.com/office/powerpoint/2010/main" val="148712197"/>
              </p:ext>
            </p:extLst>
          </p:nvPr>
        </p:nvGraphicFramePr>
        <p:xfrm>
          <a:off x="146304" y="1690688"/>
          <a:ext cx="11207496" cy="5066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7424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B055C-ED65-A953-A0C3-AB5E47069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F5D5C-059E-8069-1E19-93EFAD75D495}"/>
              </a:ext>
            </a:extLst>
          </p:cNvPr>
          <p:cNvSpPr>
            <a:spLocks noGrp="1"/>
          </p:cNvSpPr>
          <p:nvPr>
            <p:ph type="title"/>
          </p:nvPr>
        </p:nvSpPr>
        <p:spPr/>
        <p:txBody>
          <a:bodyPr>
            <a:normAutofit fontScale="90000"/>
          </a:bodyPr>
          <a:lstStyle/>
          <a:p>
            <a:pPr algn="r"/>
            <a:r>
              <a:rPr lang="en-US" dirty="0"/>
              <a:t> </a:t>
            </a:r>
            <a:r>
              <a:rPr lang="en-US" sz="2800" b="1" dirty="0"/>
              <a:t>RFP 2026-06: Unarmed Security Guards </a:t>
            </a:r>
            <a:br>
              <a:rPr lang="en-US" sz="2800" dirty="0"/>
            </a:br>
            <a:r>
              <a:rPr lang="en-US" sz="2800" b="1" dirty="0"/>
              <a:t>Questions and Answers</a:t>
            </a:r>
            <a:br>
              <a:rPr lang="en-US" sz="2800" b="1" dirty="0"/>
            </a:br>
            <a:r>
              <a:rPr lang="en-US" sz="1800" b="1" dirty="0"/>
              <a:t>(Continued) </a:t>
            </a:r>
            <a:endParaRPr lang="en-US" dirty="0"/>
          </a:p>
        </p:txBody>
      </p:sp>
      <p:graphicFrame>
        <p:nvGraphicFramePr>
          <p:cNvPr id="4" name="Content Placeholder 3">
            <a:extLst>
              <a:ext uri="{FF2B5EF4-FFF2-40B4-BE49-F238E27FC236}">
                <a16:creationId xmlns:a16="http://schemas.microsoft.com/office/drawing/2014/main" id="{3178EE0E-5DF5-345E-7561-A8BB5015CC5D}"/>
              </a:ext>
            </a:extLst>
          </p:cNvPr>
          <p:cNvGraphicFramePr>
            <a:graphicFrameLocks noGrp="1"/>
          </p:cNvGraphicFramePr>
          <p:nvPr>
            <p:ph idx="1"/>
            <p:extLst>
              <p:ext uri="{D42A27DB-BD31-4B8C-83A1-F6EECF244321}">
                <p14:modId xmlns:p14="http://schemas.microsoft.com/office/powerpoint/2010/main" val="3097772137"/>
              </p:ext>
            </p:extLst>
          </p:nvPr>
        </p:nvGraphicFramePr>
        <p:xfrm>
          <a:off x="146304" y="1690688"/>
          <a:ext cx="11207496" cy="5066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2035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B87CF-E53A-8A6E-4BA0-BEBE981639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97FB5-D9DC-0999-41BD-9A0BB1D8D7CE}"/>
              </a:ext>
            </a:extLst>
          </p:cNvPr>
          <p:cNvSpPr>
            <a:spLocks noGrp="1"/>
          </p:cNvSpPr>
          <p:nvPr>
            <p:ph type="title"/>
          </p:nvPr>
        </p:nvSpPr>
        <p:spPr/>
        <p:txBody>
          <a:bodyPr>
            <a:normAutofit fontScale="90000"/>
          </a:bodyPr>
          <a:lstStyle/>
          <a:p>
            <a:pPr algn="r"/>
            <a:r>
              <a:rPr lang="en-US" dirty="0"/>
              <a:t> </a:t>
            </a:r>
            <a:r>
              <a:rPr lang="en-US" sz="2800" b="1" dirty="0"/>
              <a:t>RFP 2026-06: Unarmed Security Guards </a:t>
            </a:r>
            <a:br>
              <a:rPr lang="en-US" sz="2800" dirty="0"/>
            </a:br>
            <a:r>
              <a:rPr lang="en-US" sz="2800" b="1" dirty="0"/>
              <a:t>Questions and Answers</a:t>
            </a:r>
            <a:br>
              <a:rPr lang="en-US" sz="2800" b="1" dirty="0"/>
            </a:br>
            <a:r>
              <a:rPr lang="en-US" sz="1800" b="1" dirty="0"/>
              <a:t>(Continued) </a:t>
            </a:r>
            <a:endParaRPr lang="en-US" dirty="0"/>
          </a:p>
        </p:txBody>
      </p:sp>
      <p:graphicFrame>
        <p:nvGraphicFramePr>
          <p:cNvPr id="4" name="Content Placeholder 3">
            <a:extLst>
              <a:ext uri="{FF2B5EF4-FFF2-40B4-BE49-F238E27FC236}">
                <a16:creationId xmlns:a16="http://schemas.microsoft.com/office/drawing/2014/main" id="{6666BEF9-5EB1-73E9-6213-9535A16F6D11}"/>
              </a:ext>
            </a:extLst>
          </p:cNvPr>
          <p:cNvGraphicFramePr>
            <a:graphicFrameLocks noGrp="1"/>
          </p:cNvGraphicFramePr>
          <p:nvPr>
            <p:ph idx="1"/>
            <p:extLst>
              <p:ext uri="{D42A27DB-BD31-4B8C-83A1-F6EECF244321}">
                <p14:modId xmlns:p14="http://schemas.microsoft.com/office/powerpoint/2010/main" val="2726711301"/>
              </p:ext>
            </p:extLst>
          </p:nvPr>
        </p:nvGraphicFramePr>
        <p:xfrm>
          <a:off x="146304" y="1690688"/>
          <a:ext cx="11207496" cy="50667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9181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095C1F4-AE7F-44E4-8693-40D3D6831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8734DDD3-F723-4DD3-8ABE-EC0B2AC87D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22324" y="-15978"/>
            <a:ext cx="7147352" cy="5876916"/>
            <a:chOff x="329184" y="-99107"/>
            <a:chExt cx="524256" cy="5876916"/>
          </a:xfrm>
        </p:grpSpPr>
        <p:cxnSp>
          <p:nvCxnSpPr>
            <p:cNvPr id="10" name="Straight Connector 9">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99107"/>
              <a:ext cx="524256" cy="56312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1055718"/>
            <a:ext cx="10999072" cy="335834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7582A5-773A-EBFA-CB05-C8422B64AD53}"/>
              </a:ext>
            </a:extLst>
          </p:cNvPr>
          <p:cNvSpPr>
            <a:spLocks noGrp="1"/>
          </p:cNvSpPr>
          <p:nvPr>
            <p:ph type="title"/>
          </p:nvPr>
        </p:nvSpPr>
        <p:spPr>
          <a:xfrm>
            <a:off x="1524000" y="1584683"/>
            <a:ext cx="9144000" cy="2551829"/>
          </a:xfrm>
        </p:spPr>
        <p:txBody>
          <a:bodyPr vert="horz" lIns="91440" tIns="45720" rIns="91440" bIns="45720" rtlCol="0" anchor="ctr">
            <a:normAutofit/>
          </a:bodyPr>
          <a:lstStyle/>
          <a:p>
            <a:pPr algn="ctr"/>
            <a:r>
              <a:rPr lang="en-US" sz="6600" kern="1200">
                <a:solidFill>
                  <a:schemeClr val="tx1"/>
                </a:solidFill>
                <a:latin typeface="+mj-lt"/>
                <a:ea typeface="+mj-ea"/>
                <a:cs typeface="+mj-cs"/>
              </a:rPr>
              <a:t>Questions?</a:t>
            </a:r>
          </a:p>
        </p:txBody>
      </p:sp>
    </p:spTree>
    <p:extLst>
      <p:ext uri="{BB962C8B-B14F-4D97-AF65-F5344CB8AC3E}">
        <p14:creationId xmlns:p14="http://schemas.microsoft.com/office/powerpoint/2010/main" val="1750290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131</TotalTime>
  <Words>3081</Words>
  <Application>Microsoft Office PowerPoint</Application>
  <PresentationFormat>Widescreen</PresentationFormat>
  <Paragraphs>170</Paragraphs>
  <Slides>16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Aptos Display</vt:lpstr>
      <vt:lpstr>Arial</vt:lpstr>
      <vt:lpstr>Arial-BoldMT</vt:lpstr>
      <vt:lpstr>Calibri</vt:lpstr>
      <vt:lpstr>Segoe UI</vt:lpstr>
      <vt:lpstr>Office Theme</vt:lpstr>
      <vt:lpstr>PowerPoint Presentation</vt:lpstr>
      <vt:lpstr>1601 Exposition Blvd.  Sacramento, CA  </vt:lpstr>
      <vt:lpstr>247 E. Nees Ave. Fresno, CA </vt:lpstr>
      <vt:lpstr>RFP  Key Dates</vt:lpstr>
      <vt:lpstr>Minimum Qualifications</vt:lpstr>
      <vt:lpstr>Work Hours</vt:lpstr>
      <vt:lpstr>Administrative Requirements</vt:lpstr>
      <vt:lpstr>Required Documents</vt:lpstr>
      <vt:lpstr>Response to the Model Contract</vt:lpstr>
      <vt:lpstr> Technical Requirements </vt:lpstr>
      <vt:lpstr> RFP 2026-06: Unarmed Security Guards  Questions and Answers </vt:lpstr>
      <vt:lpstr> RFP 2026-06: Unarmed Security Guards  Questions and Answers (Continued) </vt:lpstr>
      <vt:lpstr> RFP 2026-06: Unarmed Security Guards  Questions and Answers (Continued) </vt:lpstr>
      <vt:lpstr> RFP 2026-06: Unarmed Security Guards  Questions and Answers (Continued) </vt:lpstr>
      <vt:lpstr> RFP 2026-06: Unarmed Security Guards  Questions and Answers (Continued) </vt:lpstr>
      <vt:lpstr>Questions?</vt:lpstr>
    </vt:vector>
  </TitlesOfParts>
  <Company>Covered California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Funches, Latasha (CoveredCA)</dc:creator>
  <cp:lastModifiedBy>Chan, Julie (CoveredCA)</cp:lastModifiedBy>
  <cp:revision>4</cp:revision>
  <dcterms:created xsi:type="dcterms:W3CDTF">2024-12-06T16:42:07Z</dcterms:created>
  <dcterms:modified xsi:type="dcterms:W3CDTF">2026-10-28T16:20:54Z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b8fe692-65eb-452b-9080-c3b135e23679_Enabled">
    <vt:lpwstr>true</vt:lpwstr>
  </property>
  <property fmtid="{D5CDD505-2E9C-101B-9397-08002B2CF9AE}" pid="3" name="MSIP_Label_1b8fe692-65eb-452b-9080-c3b135e23679_SetDate">
    <vt:lpwstr>2024-12-06T17:27:03Z</vt:lpwstr>
  </property>
  <property fmtid="{D5CDD505-2E9C-101B-9397-08002B2CF9AE}" pid="4" name="MSIP_Label_1b8fe692-65eb-452b-9080-c3b135e23679_Method">
    <vt:lpwstr>Standard</vt:lpwstr>
  </property>
  <property fmtid="{D5CDD505-2E9C-101B-9397-08002B2CF9AE}" pid="5" name="MSIP_Label_1b8fe692-65eb-452b-9080-c3b135e23679_Name">
    <vt:lpwstr>defa4170-0d19-0005-0004-bc88714345d2</vt:lpwstr>
  </property>
  <property fmtid="{D5CDD505-2E9C-101B-9397-08002B2CF9AE}" pid="6" name="MSIP_Label_1b8fe692-65eb-452b-9080-c3b135e23679_SiteId">
    <vt:lpwstr>466d2f7d-b142-4b9c-8cdd-eba5537a0f27</vt:lpwstr>
  </property>
  <property fmtid="{D5CDD505-2E9C-101B-9397-08002B2CF9AE}" pid="7" name="MSIP_Label_1b8fe692-65eb-452b-9080-c3b135e23679_ActionId">
    <vt:lpwstr>67949578-a7d7-418f-af9e-da560828e28e</vt:lpwstr>
  </property>
  <property fmtid="{D5CDD505-2E9C-101B-9397-08002B2CF9AE}" pid="8" name="MSIP_Label_1b8fe692-65eb-452b-9080-c3b135e23679_ContentBits">
    <vt:lpwstr>0</vt:lpwstr>
  </property>
</Properties>
</file>